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357" r:id="rId2"/>
    <p:sldId id="408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24" r:id="rId13"/>
    <p:sldId id="405" r:id="rId14"/>
    <p:sldId id="429" r:id="rId15"/>
    <p:sldId id="430" r:id="rId16"/>
    <p:sldId id="431" r:id="rId17"/>
    <p:sldId id="432" r:id="rId18"/>
    <p:sldId id="433" r:id="rId19"/>
    <p:sldId id="434" r:id="rId20"/>
    <p:sldId id="340" r:id="rId21"/>
    <p:sldId id="435" r:id="rId22"/>
    <p:sldId id="437" r:id="rId23"/>
    <p:sldId id="342" r:id="rId24"/>
    <p:sldId id="343" r:id="rId25"/>
    <p:sldId id="346" r:id="rId26"/>
    <p:sldId id="345" r:id="rId27"/>
    <p:sldId id="406" r:id="rId28"/>
    <p:sldId id="436" r:id="rId29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Marwedel" initials="" lastIdx="4" clrIdx="0"/>
  <p:cmAuthor id="1" name="marwedel" initials="P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4B818"/>
    <a:srgbClr val="FFFF00"/>
    <a:srgbClr val="A1A1FF"/>
    <a:srgbClr val="E1E1FF"/>
    <a:srgbClr val="DDF2FF"/>
    <a:srgbClr val="CCCCFF"/>
    <a:srgbClr val="CCE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40" autoAdjust="0"/>
    <p:restoredTop sz="94626" autoAdjust="0"/>
  </p:normalViewPr>
  <p:slideViewPr>
    <p:cSldViewPr>
      <p:cViewPr varScale="1">
        <p:scale>
          <a:sx n="51" d="100"/>
          <a:sy n="51" d="100"/>
        </p:scale>
        <p:origin x="-1080" y="-112"/>
      </p:cViewPr>
      <p:guideLst>
        <p:guide orient="horz" pos="2160"/>
        <p:guide pos="53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4" Type="http://schemas.openxmlformats.org/officeDocument/2006/relationships/slide" Target="slides/slide25.xml"/><Relationship Id="rId5" Type="http://schemas.openxmlformats.org/officeDocument/2006/relationships/slide" Target="slides/slide26.xml"/><Relationship Id="rId6" Type="http://schemas.openxmlformats.org/officeDocument/2006/relationships/slide" Target="slides/slide27.xml"/><Relationship Id="rId1" Type="http://schemas.openxmlformats.org/officeDocument/2006/relationships/slide" Target="slides/slide16.xml"/><Relationship Id="rId2" Type="http://schemas.openxmlformats.org/officeDocument/2006/relationships/slide" Target="slides/slide2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1-04-29T21:51:55.421" idx="2">
    <p:pos x="0" y="10"/>
    <p:text>Slides to be shown in lec. 2 already.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7" tIns="47164" rIns="94327" bIns="4716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n-US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7" tIns="47164" rIns="94327" bIns="4716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en-US" alt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7" tIns="47164" rIns="94327" bIns="4716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n-US" alt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816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7" tIns="47164" rIns="94327" bIns="4716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071BE70E-21DF-438B-95FC-12A20AB6ACC3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808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7" tIns="47164" rIns="94327" bIns="4716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7" tIns="47164" rIns="94327" bIns="4716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7" tIns="47164" rIns="94327" bIns="47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Klicken Sie, um die Formate des Vorlagentextes zu bearbeiten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7" tIns="47164" rIns="94327" bIns="4716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816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7" tIns="47164" rIns="94327" bIns="4716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74D76E29-FFBB-4B0D-9AD5-2F1F787FA6DA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293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C2A9B-97CC-4D0E-899F-A054F4FFDE3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8700" y="795338"/>
            <a:ext cx="5081588" cy="3811587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843463"/>
            <a:ext cx="5194300" cy="4608512"/>
          </a:xfrm>
        </p:spPr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217C1-1694-4D95-B610-D8DE241877B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384BA-D3DC-4AB1-A7F2-C8F58193CEF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69ED3-0E63-4142-9C54-3CB3851B3FC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85441-35EF-4ED2-8275-015994D7B24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FAC21-4BFC-4EA9-BE79-D18225CF673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380EC-D89A-46BD-A60E-AC56A984B66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22EDB-FCDD-4DCF-91D6-5F0C4DE2348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111C6-675A-4368-AE81-2935150D863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C911E-0632-4E7C-9606-68D19841CFF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A3B13-4CAD-481B-B374-F069DD2925A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40918D-51ED-4AD6-A525-00CE013C3DC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3D00E-16EE-455E-BC71-95AF34C9941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A5794-C82B-4C2F-8AAD-0DB58E16F58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9688" cy="3840162"/>
          </a:xfrm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7000" cy="4606925"/>
          </a:xfrm>
        </p:spPr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0023A-0149-4B49-AE60-2C5AE68C8DF7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A917D2-9680-45C7-912B-FEB565A150A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4BB7C-54EF-46B7-9620-7824E48BB2B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A61A0-FAF5-4471-A550-18884086E4F4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D41C8-7856-4B57-91C3-CF8BEAD5476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919F2-455A-4BAE-A354-77FFF827D6C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40162"/>
          </a:xfrm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7000" cy="4606925"/>
          </a:xfrm>
        </p:spPr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F7311-43E0-4590-A6A9-AC4BE93988E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D034F-D9A8-4396-8A60-23B15968D31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FBAE3-D297-4F5E-A2BC-FA11298A2AF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9A427-BCCF-4928-8042-DE175BEC4AB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C96F4-CC26-4C56-B344-FB40F7E2334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1CE13-05D2-48F8-B5BD-FEE242BED56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ym typeface="Symbol" pitchFamily="18" charset="2"/>
              </a:defRPr>
            </a:lvl1pPr>
          </a:lstStyle>
          <a:p>
            <a:pPr lvl="0"/>
            <a:r>
              <a:rPr lang="en-US" altLang="en-US" noProof="0" smtClean="0">
                <a:sym typeface="Symbol" pitchFamily="18" charset="2"/>
              </a:rPr>
              <a:t></a:t>
            </a:r>
          </a:p>
        </p:txBody>
      </p:sp>
      <p:sp>
        <p:nvSpPr>
          <p:cNvPr id="180234" name="Rectang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886200"/>
            <a:ext cx="6400800" cy="156966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dirty="0" smtClean="0"/>
              <a:t>Jian-Jia Chen</a:t>
            </a:r>
          </a:p>
          <a:p>
            <a:pPr lvl="0"/>
            <a:r>
              <a:rPr lang="en-US" altLang="en-US" noProof="0" dirty="0" smtClean="0"/>
              <a:t>(based on the slides from Peter </a:t>
            </a:r>
            <a:r>
              <a:rPr lang="en-US" altLang="en-US" noProof="0" dirty="0" err="1" smtClean="0"/>
              <a:t>Marwedel</a:t>
            </a:r>
            <a:r>
              <a:rPr lang="en-US" altLang="en-US" noProof="0" smtClean="0"/>
              <a:t>)</a:t>
            </a:r>
            <a:endParaRPr lang="en-US" altLang="en-US" noProof="0" dirty="0" smtClean="0"/>
          </a:p>
          <a:p>
            <a:pPr lvl="0"/>
            <a:r>
              <a:rPr lang="en-US" altLang="en-US" noProof="0" dirty="0" smtClean="0"/>
              <a:t>TU Dortmund, </a:t>
            </a:r>
            <a:r>
              <a:rPr lang="en-US" altLang="en-US" noProof="0" dirty="0" err="1" smtClean="0"/>
              <a:t>Informatik</a:t>
            </a:r>
            <a:r>
              <a:rPr lang="en-US" altLang="en-US" noProof="0" dirty="0" smtClean="0"/>
              <a:t> 12</a:t>
            </a:r>
          </a:p>
          <a:p>
            <a:pPr lvl="0"/>
            <a:r>
              <a:rPr lang="en-US" altLang="en-US" noProof="0" dirty="0" smtClean="0"/>
              <a:t>Germany</a:t>
            </a:r>
          </a:p>
        </p:txBody>
      </p:sp>
      <p:grpSp>
        <p:nvGrpSpPr>
          <p:cNvPr id="180235" name="Group 11"/>
          <p:cNvGrpSpPr>
            <a:grpSpLocks/>
          </p:cNvGrpSpPr>
          <p:nvPr/>
        </p:nvGrpSpPr>
        <p:grpSpPr bwMode="auto">
          <a:xfrm>
            <a:off x="503238" y="330200"/>
            <a:ext cx="3184525" cy="588963"/>
            <a:chOff x="317" y="208"/>
            <a:chExt cx="2006" cy="371"/>
          </a:xfrm>
        </p:grpSpPr>
        <p:pic>
          <p:nvPicPr>
            <p:cNvPr id="180236" name="Picture 12" descr="tud_logo_rgb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551"/>
            <a:stretch>
              <a:fillRect/>
            </a:stretch>
          </p:blipFill>
          <p:spPr bwMode="auto">
            <a:xfrm>
              <a:off x="317" y="208"/>
              <a:ext cx="49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0237" name="Rectangle 13"/>
            <p:cNvSpPr>
              <a:spLocks noChangeAspect="1" noChangeArrowheads="1"/>
            </p:cNvSpPr>
            <p:nvPr userDrawn="1"/>
          </p:nvSpPr>
          <p:spPr bwMode="auto">
            <a:xfrm>
              <a:off x="745" y="249"/>
              <a:ext cx="15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ts val="1700"/>
                </a:lnSpc>
              </a:pPr>
              <a:r>
                <a:rPr lang="nl-NL" altLang="en-US" sz="1600">
                  <a:ea typeface="ヒラギノ角ゴ Pro W3" pitchFamily="96" charset="-128"/>
                </a:rPr>
                <a:t>technische universität dortmund</a:t>
              </a:r>
            </a:p>
          </p:txBody>
        </p:sp>
      </p:grpSp>
      <p:grpSp>
        <p:nvGrpSpPr>
          <p:cNvPr id="180238" name="Group 14"/>
          <p:cNvGrpSpPr>
            <a:grpSpLocks/>
          </p:cNvGrpSpPr>
          <p:nvPr/>
        </p:nvGrpSpPr>
        <p:grpSpPr bwMode="auto">
          <a:xfrm>
            <a:off x="2916238" y="333375"/>
            <a:ext cx="3886200" cy="603250"/>
            <a:chOff x="3094" y="204"/>
            <a:chExt cx="2448" cy="380"/>
          </a:xfrm>
        </p:grpSpPr>
        <p:sp>
          <p:nvSpPr>
            <p:cNvPr id="180239" name="Rectangle 15"/>
            <p:cNvSpPr>
              <a:spLocks noChangeArrowheads="1"/>
            </p:cNvSpPr>
            <p:nvPr/>
          </p:nvSpPr>
          <p:spPr bwMode="auto">
            <a:xfrm>
              <a:off x="3094" y="238"/>
              <a:ext cx="244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r>
                <a:rPr lang="nl-NL" altLang="en-US" sz="1500">
                  <a:ea typeface="ヒラギノ角ゴ Pro W3" pitchFamily="96" charset="-128"/>
                </a:rPr>
                <a:t>fakultät für informatik</a:t>
              </a:r>
            </a:p>
            <a:p>
              <a:pPr algn="r" eaLnBrk="0" hangingPunct="0"/>
              <a:r>
                <a:rPr lang="nl-NL" altLang="en-US" sz="1500">
                  <a:ea typeface="ヒラギノ角ゴ Pro W3" pitchFamily="96" charset="-128"/>
                </a:rPr>
                <a:t>informatik 12</a:t>
              </a:r>
            </a:p>
          </p:txBody>
        </p:sp>
        <p:pic>
          <p:nvPicPr>
            <p:cNvPr id="180240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1" r="71880" b="44702"/>
            <a:stretch>
              <a:fillRect/>
            </a:stretch>
          </p:blipFill>
          <p:spPr bwMode="auto">
            <a:xfrm>
              <a:off x="3888" y="204"/>
              <a:ext cx="432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5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34305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34305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0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6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695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268413"/>
            <a:ext cx="3632200" cy="216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35425" y="1268413"/>
            <a:ext cx="3632200" cy="216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6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13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1945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2156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2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64235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Klicken Sie, um das Titelformat zu bearbeiten</a:t>
            </a:r>
          </a:p>
        </p:txBody>
      </p:sp>
      <p:sp>
        <p:nvSpPr>
          <p:cNvPr id="17922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68413"/>
            <a:ext cx="74168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2E2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Klicken Sie, um die Formate des Vorlagentextes zu bearbeiten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</a:t>
            </a:r>
          </a:p>
        </p:txBody>
      </p:sp>
      <p:sp>
        <p:nvSpPr>
          <p:cNvPr id="179229" name="Line 29"/>
          <p:cNvSpPr>
            <a:spLocks noChangeShapeType="1"/>
          </p:cNvSpPr>
          <p:nvPr/>
        </p:nvSpPr>
        <p:spPr bwMode="auto">
          <a:xfrm>
            <a:off x="250825" y="1125538"/>
            <a:ext cx="8642350" cy="0"/>
          </a:xfrm>
          <a:prstGeom prst="line">
            <a:avLst/>
          </a:prstGeom>
          <a:noFill/>
          <a:ln w="38100">
            <a:solidFill>
              <a:srgbClr val="84B8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30" name="Line 30"/>
          <p:cNvSpPr>
            <a:spLocks noChangeShapeType="1"/>
          </p:cNvSpPr>
          <p:nvPr/>
        </p:nvSpPr>
        <p:spPr bwMode="auto">
          <a:xfrm>
            <a:off x="0" y="-6350"/>
            <a:ext cx="9144000" cy="0"/>
          </a:xfrm>
          <a:prstGeom prst="line">
            <a:avLst/>
          </a:prstGeom>
          <a:noFill/>
          <a:ln w="38100">
            <a:solidFill>
              <a:srgbClr val="84B8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35" name="Text Box 35"/>
          <p:cNvSpPr txBox="1">
            <a:spLocks noChangeArrowheads="1"/>
          </p:cNvSpPr>
          <p:nvPr/>
        </p:nvSpPr>
        <p:spPr bwMode="auto">
          <a:xfrm>
            <a:off x="7632700" y="0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de-DE" altLang="en-US"/>
          </a:p>
        </p:txBody>
      </p:sp>
      <p:sp>
        <p:nvSpPr>
          <p:cNvPr id="16" name="Text Box 24"/>
          <p:cNvSpPr txBox="1">
            <a:spLocks noChangeArrowheads="1"/>
          </p:cNvSpPr>
          <p:nvPr userDrawn="1"/>
        </p:nvSpPr>
        <p:spPr bwMode="auto">
          <a:xfrm>
            <a:off x="7848600" y="6507163"/>
            <a:ext cx="1127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latin typeface="Arial Unicode MS" pitchFamily="34" charset="-128"/>
                <a:sym typeface="Symbol" pitchFamily="18" charset="2"/>
              </a:rPr>
              <a:t> </a:t>
            </a:r>
            <a:r>
              <a:rPr lang="en-US" sz="1600">
                <a:sym typeface="Symbol" pitchFamily="18" charset="2"/>
              </a:rPr>
              <a:t>-  </a:t>
            </a:r>
            <a:fld id="{4A53EEC8-11B1-4859-8673-A6630358EC02}" type="slidenum">
              <a:rPr lang="en-US" sz="1600">
                <a:sym typeface="Symbol" pitchFamily="18" charset="2"/>
              </a:rPr>
              <a:pPr algn="r">
                <a:spcBef>
                  <a:spcPct val="50000"/>
                </a:spcBef>
              </a:pPr>
              <a:t>‹Nr.›</a:t>
            </a:fld>
            <a:r>
              <a:rPr lang="en-US" sz="1600">
                <a:sym typeface="Symbol" pitchFamily="18" charset="2"/>
              </a:rPr>
              <a:t> -</a:t>
            </a:r>
            <a:endParaRPr lang="en-US" sz="1600"/>
          </a:p>
        </p:txBody>
      </p:sp>
      <p:grpSp>
        <p:nvGrpSpPr>
          <p:cNvPr id="17" name="Group 25"/>
          <p:cNvGrpSpPr>
            <a:grpSpLocks/>
          </p:cNvGrpSpPr>
          <p:nvPr userDrawn="1"/>
        </p:nvGrpSpPr>
        <p:grpSpPr bwMode="auto">
          <a:xfrm>
            <a:off x="395288" y="6437313"/>
            <a:ext cx="2039937" cy="457200"/>
            <a:chOff x="385" y="4055"/>
            <a:chExt cx="1285" cy="288"/>
          </a:xfrm>
        </p:grpSpPr>
        <p:pic>
          <p:nvPicPr>
            <p:cNvPr id="18" name="Picture 26" descr="tud_logo_rgb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551"/>
            <a:stretch>
              <a:fillRect/>
            </a:stretch>
          </p:blipFill>
          <p:spPr bwMode="auto">
            <a:xfrm>
              <a:off x="385" y="4089"/>
              <a:ext cx="30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27"/>
            <p:cNvSpPr txBox="1">
              <a:spLocks noChangeArrowheads="1"/>
            </p:cNvSpPr>
            <p:nvPr userDrawn="1"/>
          </p:nvSpPr>
          <p:spPr bwMode="auto">
            <a:xfrm>
              <a:off x="634" y="4055"/>
              <a:ext cx="10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/>
                <a:t>technische universität</a:t>
              </a:r>
            </a:p>
            <a:p>
              <a:r>
                <a:rPr lang="en-US" sz="1200"/>
                <a:t>dortmund</a:t>
              </a:r>
            </a:p>
          </p:txBody>
        </p:sp>
      </p:grpSp>
      <p:sp>
        <p:nvSpPr>
          <p:cNvPr id="20" name="Line 28"/>
          <p:cNvSpPr>
            <a:spLocks noChangeShapeType="1"/>
          </p:cNvSpPr>
          <p:nvPr userDrawn="1"/>
        </p:nvSpPr>
        <p:spPr bwMode="auto">
          <a:xfrm>
            <a:off x="250825" y="6453188"/>
            <a:ext cx="8642350" cy="0"/>
          </a:xfrm>
          <a:prstGeom prst="line">
            <a:avLst/>
          </a:prstGeom>
          <a:noFill/>
          <a:ln w="38100">
            <a:solidFill>
              <a:srgbClr val="84B818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grpSp>
        <p:nvGrpSpPr>
          <p:cNvPr id="21" name="Group 31"/>
          <p:cNvGrpSpPr>
            <a:grpSpLocks/>
          </p:cNvGrpSpPr>
          <p:nvPr userDrawn="1"/>
        </p:nvGrpSpPr>
        <p:grpSpPr bwMode="auto">
          <a:xfrm>
            <a:off x="2464693" y="6437313"/>
            <a:ext cx="1819275" cy="457200"/>
            <a:chOff x="1746" y="4055"/>
            <a:chExt cx="1146" cy="288"/>
          </a:xfrm>
        </p:grpSpPr>
        <p:pic>
          <p:nvPicPr>
            <p:cNvPr id="22" name="Picture 32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1" r="71880" b="44702"/>
            <a:stretch>
              <a:fillRect/>
            </a:stretch>
          </p:blipFill>
          <p:spPr bwMode="auto">
            <a:xfrm>
              <a:off x="1746" y="4110"/>
              <a:ext cx="25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 Box 33"/>
            <p:cNvSpPr txBox="1">
              <a:spLocks noChangeArrowheads="1"/>
            </p:cNvSpPr>
            <p:nvPr userDrawn="1"/>
          </p:nvSpPr>
          <p:spPr bwMode="auto">
            <a:xfrm>
              <a:off x="1972" y="4055"/>
              <a:ext cx="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 dirty="0" err="1"/>
                <a:t>fakultät</a:t>
              </a:r>
              <a:r>
                <a:rPr lang="en-US" sz="1200" dirty="0"/>
                <a:t> </a:t>
              </a:r>
              <a:r>
                <a:rPr lang="en-US" sz="1200" dirty="0" err="1"/>
                <a:t>für</a:t>
              </a:r>
              <a:r>
                <a:rPr lang="en-US" sz="1200" dirty="0"/>
                <a:t> </a:t>
              </a:r>
              <a:r>
                <a:rPr lang="en-US" sz="1200" dirty="0" err="1"/>
                <a:t>informatik</a:t>
              </a:r>
              <a:endParaRPr lang="en-US" sz="1200" dirty="0"/>
            </a:p>
          </p:txBody>
        </p:sp>
      </p:grpSp>
      <p:sp>
        <p:nvSpPr>
          <p:cNvPr id="24" name="Text Box 34"/>
          <p:cNvSpPr txBox="1">
            <a:spLocks noChangeArrowheads="1"/>
          </p:cNvSpPr>
          <p:nvPr userDrawn="1"/>
        </p:nvSpPr>
        <p:spPr bwMode="auto">
          <a:xfrm>
            <a:off x="3779912" y="6437313"/>
            <a:ext cx="2735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ym typeface="Symbol" pitchFamily="18" charset="2"/>
              </a:rPr>
              <a:t> JJ</a:t>
            </a:r>
            <a:r>
              <a:rPr lang="en-US" sz="1200" baseline="0" dirty="0" smtClean="0">
                <a:sym typeface="Symbol" pitchFamily="18" charset="2"/>
              </a:rPr>
              <a:t> Chen and </a:t>
            </a:r>
            <a:r>
              <a:rPr lang="en-US" sz="1200" dirty="0" smtClean="0">
                <a:sym typeface="Symbol" pitchFamily="18" charset="2"/>
              </a:rPr>
              <a:t> </a:t>
            </a:r>
            <a:r>
              <a:rPr lang="en-US" sz="1200" dirty="0" err="1">
                <a:sym typeface="Symbol" pitchFamily="18" charset="2"/>
              </a:rPr>
              <a:t>P.Marwedel</a:t>
            </a:r>
            <a:r>
              <a:rPr lang="en-US" sz="1200" dirty="0">
                <a:sym typeface="Symbol" pitchFamily="18" charset="2"/>
              </a:rPr>
              <a:t>, </a:t>
            </a:r>
            <a:br>
              <a:rPr lang="en-US" sz="1200" dirty="0">
                <a:sym typeface="Symbol" pitchFamily="18" charset="2"/>
              </a:rPr>
            </a:br>
            <a:r>
              <a:rPr lang="de-DE" sz="1200" dirty="0">
                <a:sym typeface="Symbol" pitchFamily="18" charset="2"/>
              </a:rPr>
              <a:t>Informatik 12, </a:t>
            </a:r>
            <a:r>
              <a:rPr lang="en-US" sz="1200" dirty="0">
                <a:sym typeface="Symbol" pitchFamily="18" charset="2"/>
              </a:rPr>
              <a:t> </a:t>
            </a:r>
            <a:r>
              <a:rPr lang="de-DE" sz="1200" dirty="0" smtClean="0">
                <a:sym typeface="Symbol" pitchFamily="18" charset="2"/>
              </a:rPr>
              <a:t>2014</a:t>
            </a:r>
            <a:endParaRPr lang="en-US" sz="1200" dirty="0">
              <a:sym typeface="Symbol" pitchFamily="18" charset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5113" algn="l" rtl="0" fontAlgn="base">
        <a:spcBef>
          <a:spcPct val="0"/>
        </a:spcBef>
        <a:spcAft>
          <a:spcPct val="0"/>
        </a:spcAft>
        <a:buClr>
          <a:srgbClr val="84B8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892175" indent="-268288" algn="l" rtl="0" fontAlgn="base">
        <a:spcBef>
          <a:spcPct val="0"/>
        </a:spcBef>
        <a:spcAft>
          <a:spcPct val="0"/>
        </a:spcAft>
        <a:buClr>
          <a:srgbClr val="84B818"/>
        </a:buClr>
        <a:buChar char="•"/>
        <a:defRPr sz="2400">
          <a:solidFill>
            <a:schemeClr val="tx1"/>
          </a:solidFill>
          <a:latin typeface="+mn-lt"/>
        </a:defRPr>
      </a:lvl3pPr>
      <a:lvl4pPr marL="1343025" indent="-269875" algn="l" rtl="0" fontAlgn="base">
        <a:spcBef>
          <a:spcPct val="0"/>
        </a:spcBef>
        <a:spcAft>
          <a:spcPct val="0"/>
        </a:spcAft>
        <a:buClr>
          <a:srgbClr val="84B818"/>
        </a:buClr>
        <a:buChar char="•"/>
        <a:defRPr sz="2000">
          <a:solidFill>
            <a:schemeClr val="tx1"/>
          </a:solidFill>
          <a:latin typeface="+mn-lt"/>
        </a:defRPr>
      </a:lvl4pPr>
      <a:lvl5pPr marL="1795463" indent="-268288" algn="l" rtl="0" fontAlgn="base">
        <a:spcBef>
          <a:spcPct val="0"/>
        </a:spcBef>
        <a:spcAft>
          <a:spcPct val="0"/>
        </a:spcAft>
        <a:buClr>
          <a:srgbClr val="84B818"/>
        </a:buClr>
        <a:buChar char="»"/>
        <a:defRPr sz="2000">
          <a:solidFill>
            <a:schemeClr val="tx1"/>
          </a:solidFill>
          <a:latin typeface="+mn-lt"/>
        </a:defRPr>
      </a:lvl5pPr>
      <a:lvl6pPr marL="2252663" indent="-268288" algn="l" rtl="0" fontAlgn="base">
        <a:spcBef>
          <a:spcPct val="0"/>
        </a:spcBef>
        <a:spcAft>
          <a:spcPct val="0"/>
        </a:spcAft>
        <a:buClr>
          <a:srgbClr val="84B818"/>
        </a:buClr>
        <a:buChar char="»"/>
        <a:defRPr sz="2000">
          <a:solidFill>
            <a:schemeClr val="tx1"/>
          </a:solidFill>
          <a:latin typeface="+mn-lt"/>
        </a:defRPr>
      </a:lvl6pPr>
      <a:lvl7pPr marL="2709863" indent="-268288" algn="l" rtl="0" fontAlgn="base">
        <a:spcBef>
          <a:spcPct val="0"/>
        </a:spcBef>
        <a:spcAft>
          <a:spcPct val="0"/>
        </a:spcAft>
        <a:buClr>
          <a:srgbClr val="84B818"/>
        </a:buClr>
        <a:buChar char="»"/>
        <a:defRPr sz="2000">
          <a:solidFill>
            <a:schemeClr val="tx1"/>
          </a:solidFill>
          <a:latin typeface="+mn-lt"/>
        </a:defRPr>
      </a:lvl7pPr>
      <a:lvl8pPr marL="3167063" indent="-268288" algn="l" rtl="0" fontAlgn="base">
        <a:spcBef>
          <a:spcPct val="0"/>
        </a:spcBef>
        <a:spcAft>
          <a:spcPct val="0"/>
        </a:spcAft>
        <a:buClr>
          <a:srgbClr val="84B818"/>
        </a:buClr>
        <a:buChar char="»"/>
        <a:defRPr sz="2000">
          <a:solidFill>
            <a:schemeClr val="tx1"/>
          </a:solidFill>
          <a:latin typeface="+mn-lt"/>
        </a:defRPr>
      </a:lvl8pPr>
      <a:lvl9pPr marL="3624263" indent="-268288" algn="l" rtl="0" fontAlgn="base">
        <a:spcBef>
          <a:spcPct val="0"/>
        </a:spcBef>
        <a:spcAft>
          <a:spcPct val="0"/>
        </a:spcAft>
        <a:buClr>
          <a:srgbClr val="84B818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7" Type="http://schemas.openxmlformats.org/officeDocument/2006/relationships/image" Target="../media/image20.gif"/><Relationship Id="rId8" Type="http://schemas.openxmlformats.org/officeDocument/2006/relationships/image" Target="../media/image21.wmf"/><Relationship Id="rId9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3.wmf"/><Relationship Id="rId6" Type="http://schemas.openxmlformats.org/officeDocument/2006/relationships/image" Target="../media/image34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gif"/><Relationship Id="rId5" Type="http://schemas.openxmlformats.org/officeDocument/2006/relationships/image" Target="../media/image13.wmf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6863" y="1763713"/>
            <a:ext cx="6885427" cy="1470025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FF0000"/>
                </a:solidFill>
              </a:rPr>
              <a:t>Specifications, Modeling, and Model of Computation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698875"/>
            <a:ext cx="4176713" cy="1938992"/>
          </a:xfrm>
        </p:spPr>
        <p:txBody>
          <a:bodyPr/>
          <a:lstStyle/>
          <a:p>
            <a:r>
              <a:rPr lang="en-US" altLang="en-US" dirty="0" smtClean="0"/>
              <a:t>Jian-Jia Chen</a:t>
            </a:r>
          </a:p>
          <a:p>
            <a:r>
              <a:rPr lang="en-US" altLang="en-US" dirty="0" smtClean="0"/>
              <a:t>(slides are based on Peter </a:t>
            </a:r>
            <a:r>
              <a:rPr lang="en-US" altLang="en-US" dirty="0" err="1" smtClean="0"/>
              <a:t>Marwedel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r>
              <a:rPr lang="en-US" altLang="en-US" dirty="0"/>
              <a:t>TU Dortmund,</a:t>
            </a:r>
          </a:p>
          <a:p>
            <a:r>
              <a:rPr lang="en-US" altLang="en-US" dirty="0" err="1"/>
              <a:t>Informatik</a:t>
            </a:r>
            <a:r>
              <a:rPr lang="en-US" altLang="en-US" dirty="0"/>
              <a:t> 12 </a:t>
            </a: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971550" y="5815013"/>
            <a:ext cx="2819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3333CC"/>
                </a:solidFill>
              </a:rPr>
              <a:t>2014年 </a:t>
            </a:r>
            <a:r>
              <a:rPr lang="en-US" altLang="en-US" b="1" dirty="0">
                <a:solidFill>
                  <a:srgbClr val="3333CC"/>
                </a:solidFill>
              </a:rPr>
              <a:t>10 月 </a:t>
            </a:r>
            <a:r>
              <a:rPr lang="en-US" altLang="en-US" b="1" dirty="0" smtClean="0">
                <a:solidFill>
                  <a:srgbClr val="3333CC"/>
                </a:solidFill>
              </a:rPr>
              <a:t>08日</a:t>
            </a:r>
            <a:endParaRPr lang="en-US" altLang="en-US" b="1" dirty="0">
              <a:solidFill>
                <a:srgbClr val="3333CC"/>
              </a:solidFill>
            </a:endParaRP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6372225" y="6381750"/>
            <a:ext cx="2303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000"/>
              <a:t>These slides use Microsoft clip arts. Microsoft copyright restrictions apply. </a:t>
            </a:r>
          </a:p>
        </p:txBody>
      </p:sp>
      <p:pic>
        <p:nvPicPr>
          <p:cNvPr id="2222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" t="11275" b="46460"/>
          <a:stretch>
            <a:fillRect/>
          </a:stretch>
        </p:blipFill>
        <p:spPr bwMode="auto">
          <a:xfrm>
            <a:off x="5003800" y="4149725"/>
            <a:ext cx="3240088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217" name="Text Box 9"/>
          <p:cNvSpPr txBox="1">
            <a:spLocks noChangeArrowheads="1"/>
          </p:cNvSpPr>
          <p:nvPr/>
        </p:nvSpPr>
        <p:spPr bwMode="auto">
          <a:xfrm rot="16200000">
            <a:off x="7869238" y="4956175"/>
            <a:ext cx="1139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rgbClr val="99CC00"/>
                </a:solidFill>
              </a:rPr>
              <a:t>© Springer, 2010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42350" cy="1066800"/>
          </a:xfrm>
        </p:spPr>
        <p:txBody>
          <a:bodyPr/>
          <a:lstStyle/>
          <a:p>
            <a:pPr algn="l"/>
            <a:r>
              <a:rPr lang="en-US" altLang="en-US"/>
              <a:t>Specification of ES (4): Support for designing reactive systems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898650"/>
            <a:ext cx="5495925" cy="3270250"/>
          </a:xfrm>
        </p:spPr>
        <p:txBody>
          <a:bodyPr/>
          <a:lstStyle/>
          <a:p>
            <a:pPr lvl="1">
              <a:spcBef>
                <a:spcPct val="35000"/>
              </a:spcBef>
            </a:pPr>
            <a:r>
              <a:rPr lang="en-US" altLang="en-US" b="1"/>
              <a:t>State-oriented behavior</a:t>
            </a:r>
            <a:br>
              <a:rPr lang="en-US" altLang="en-US" b="1"/>
            </a:br>
            <a:r>
              <a:rPr lang="en-US" altLang="en-US"/>
              <a:t>Required for reactive systems;</a:t>
            </a:r>
            <a:br>
              <a:rPr lang="en-US" altLang="en-US"/>
            </a:br>
            <a:r>
              <a:rPr lang="en-US" altLang="en-US"/>
              <a:t>classical automata insufficient.</a:t>
            </a:r>
          </a:p>
          <a:p>
            <a:pPr lvl="1">
              <a:spcBef>
                <a:spcPct val="35000"/>
              </a:spcBef>
            </a:pPr>
            <a:r>
              <a:rPr lang="en-US" altLang="en-US" b="1"/>
              <a:t>Event-handling</a:t>
            </a:r>
            <a:br>
              <a:rPr lang="en-US" altLang="en-US" b="1"/>
            </a:br>
            <a:r>
              <a:rPr lang="en-US" altLang="en-US"/>
              <a:t>(external or internal events)</a:t>
            </a:r>
          </a:p>
          <a:p>
            <a:pPr lvl="1">
              <a:spcBef>
                <a:spcPct val="35000"/>
              </a:spcBef>
            </a:pPr>
            <a:r>
              <a:rPr lang="en-US" altLang="en-US" b="1"/>
              <a:t>Exception-oriented behavior</a:t>
            </a:r>
            <a:br>
              <a:rPr lang="en-US" altLang="en-US" b="1"/>
            </a:br>
            <a:r>
              <a:rPr lang="en-US" altLang="en-US"/>
              <a:t>Not acceptable to describe exceptions for every state</a:t>
            </a:r>
          </a:p>
        </p:txBody>
      </p:sp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6011863" y="4059238"/>
            <a:ext cx="29622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We will see, how all the arrows labeled </a:t>
            </a:r>
            <a:r>
              <a:rPr lang="en-US" altLang="en-US" sz="1800" i="1">
                <a:latin typeface="Times New Roman" pitchFamily="18" charset="0"/>
              </a:rPr>
              <a:t>k</a:t>
            </a:r>
            <a:r>
              <a:rPr lang="en-US" altLang="en-US" sz="1800"/>
              <a:t> can be replaced by a single one.</a:t>
            </a:r>
          </a:p>
        </p:txBody>
      </p:sp>
      <p:pic>
        <p:nvPicPr>
          <p:cNvPr id="3665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167063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86800" cy="1125538"/>
          </a:xfrm>
        </p:spPr>
        <p:txBody>
          <a:bodyPr/>
          <a:lstStyle/>
          <a:p>
            <a:pPr algn="l"/>
            <a:r>
              <a:rPr lang="en-US" altLang="en-US" dirty="0"/>
              <a:t>Requirements for specification &amp; modeling techniques (5</a:t>
            </a:r>
            <a:r>
              <a:rPr lang="en-US" altLang="en-US" dirty="0" smtClean="0"/>
              <a:t>): More Features</a:t>
            </a:r>
            <a:endParaRPr lang="en-US" altLang="en-US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229600" cy="5240338"/>
          </a:xfrm>
        </p:spPr>
        <p:txBody>
          <a:bodyPr/>
          <a:lstStyle/>
          <a:p>
            <a:pPr lvl="1">
              <a:spcBef>
                <a:spcPct val="10000"/>
              </a:spcBef>
            </a:pPr>
            <a:r>
              <a:rPr lang="en-US" altLang="en-US" b="1"/>
              <a:t>Presence of programming elements</a:t>
            </a:r>
          </a:p>
          <a:p>
            <a:pPr lvl="1">
              <a:spcBef>
                <a:spcPct val="10000"/>
              </a:spcBef>
            </a:pPr>
            <a:r>
              <a:rPr lang="en-US" altLang="en-US" b="1"/>
              <a:t>Executability </a:t>
            </a:r>
            <a:r>
              <a:rPr lang="en-US" altLang="en-US"/>
              <a:t>(no algebraic specification)</a:t>
            </a:r>
          </a:p>
          <a:p>
            <a:pPr lvl="1">
              <a:spcBef>
                <a:spcPct val="10000"/>
              </a:spcBef>
            </a:pPr>
            <a:r>
              <a:rPr lang="en-US" altLang="en-US" b="1"/>
              <a:t>Support for the design of large systems </a:t>
            </a:r>
            <a:r>
              <a:rPr lang="en-US" altLang="en-US"/>
              <a:t>(</a:t>
            </a:r>
            <a:r>
              <a:rPr lang="en-US" altLang="en-US">
                <a:sym typeface="Wingdings" pitchFamily="2" charset="2"/>
              </a:rPr>
              <a:t></a:t>
            </a:r>
            <a:r>
              <a:rPr lang="en-US" altLang="en-US"/>
              <a:t> OO)</a:t>
            </a:r>
          </a:p>
          <a:p>
            <a:pPr lvl="1">
              <a:spcBef>
                <a:spcPct val="10000"/>
              </a:spcBef>
            </a:pPr>
            <a:r>
              <a:rPr lang="en-US" altLang="en-US" b="1"/>
              <a:t>Domain-specific support</a:t>
            </a:r>
          </a:p>
          <a:p>
            <a:pPr lvl="1">
              <a:spcBef>
                <a:spcPct val="10000"/>
              </a:spcBef>
            </a:pPr>
            <a:r>
              <a:rPr lang="en-US" altLang="en-US" b="1"/>
              <a:t>Readability</a:t>
            </a:r>
          </a:p>
          <a:p>
            <a:pPr lvl="1">
              <a:spcBef>
                <a:spcPct val="10000"/>
              </a:spcBef>
            </a:pPr>
            <a:r>
              <a:rPr lang="en-US" altLang="en-US" b="1"/>
              <a:t>Portability and flexibility</a:t>
            </a:r>
          </a:p>
          <a:p>
            <a:pPr lvl="1">
              <a:spcBef>
                <a:spcPct val="10000"/>
              </a:spcBef>
            </a:pPr>
            <a:r>
              <a:rPr lang="en-US" altLang="en-US" b="1"/>
              <a:t>Termination</a:t>
            </a:r>
            <a:endParaRPr lang="en-US" altLang="en-US"/>
          </a:p>
          <a:p>
            <a:pPr lvl="1">
              <a:spcBef>
                <a:spcPct val="10000"/>
              </a:spcBef>
            </a:pPr>
            <a:r>
              <a:rPr lang="en-US" altLang="en-US" b="1"/>
              <a:t>Support for non-standard I/O devices</a:t>
            </a:r>
          </a:p>
          <a:p>
            <a:pPr lvl="1">
              <a:spcBef>
                <a:spcPct val="10000"/>
              </a:spcBef>
            </a:pPr>
            <a:r>
              <a:rPr lang="en-US" altLang="en-US" b="1"/>
              <a:t>Non-functional properties</a:t>
            </a:r>
          </a:p>
          <a:p>
            <a:pPr lvl="1">
              <a:spcBef>
                <a:spcPct val="10000"/>
              </a:spcBef>
            </a:pPr>
            <a:r>
              <a:rPr lang="en-US" altLang="en-US" b="1"/>
              <a:t>Support for the design of dependable systems</a:t>
            </a:r>
          </a:p>
          <a:p>
            <a:pPr lvl="1">
              <a:spcBef>
                <a:spcPct val="10000"/>
              </a:spcBef>
            </a:pPr>
            <a:r>
              <a:rPr lang="en-US" altLang="en-US" b="1"/>
              <a:t>No obstacles for efficient implementation</a:t>
            </a:r>
          </a:p>
          <a:p>
            <a:pPr lvl="1">
              <a:spcBef>
                <a:spcPct val="10000"/>
              </a:spcBef>
            </a:pPr>
            <a:r>
              <a:rPr lang="en-US" altLang="en-US" b="1"/>
              <a:t>Adequate model of computation</a:t>
            </a:r>
            <a:br>
              <a:rPr lang="en-US" altLang="en-US" b="1"/>
            </a:br>
            <a:r>
              <a:rPr lang="en-US" altLang="en-US">
                <a:solidFill>
                  <a:srgbClr val="FF0000"/>
                </a:solidFill>
              </a:rPr>
              <a:t>What does it mean “to compute”?</a:t>
            </a:r>
          </a:p>
        </p:txBody>
      </p:sp>
      <p:pic>
        <p:nvPicPr>
          <p:cNvPr id="368644" name="Picture 4" descr="HH0082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68750"/>
            <a:ext cx="176212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45" name="Picture 5" descr="j02508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4284663"/>
            <a:ext cx="541338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46" name="Picture 6" descr="j03518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876925"/>
            <a:ext cx="585787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47" name="Picture 7" descr="j029599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708275"/>
            <a:ext cx="546100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48" name="Picture 8" descr="j0189242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3608388"/>
            <a:ext cx="358775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49" name="Picture 9" descr="BD06674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114675"/>
            <a:ext cx="5746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8650" name="Group 10"/>
          <p:cNvGrpSpPr>
            <a:grpSpLocks/>
          </p:cNvGrpSpPr>
          <p:nvPr/>
        </p:nvGrpSpPr>
        <p:grpSpPr bwMode="auto">
          <a:xfrm>
            <a:off x="7451725" y="5229225"/>
            <a:ext cx="358775" cy="584200"/>
            <a:chOff x="3872" y="3436"/>
            <a:chExt cx="344" cy="482"/>
          </a:xfrm>
        </p:grpSpPr>
        <p:pic>
          <p:nvPicPr>
            <p:cNvPr id="368651" name="Picture 11" descr="j007872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2" y="3436"/>
              <a:ext cx="344" cy="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652" name="Line 12"/>
            <p:cNvSpPr>
              <a:spLocks noChangeShapeType="1"/>
            </p:cNvSpPr>
            <p:nvPr/>
          </p:nvSpPr>
          <p:spPr bwMode="auto">
            <a:xfrm>
              <a:off x="3872" y="3663"/>
              <a:ext cx="199" cy="22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53" name="Line 13"/>
            <p:cNvSpPr>
              <a:spLocks noChangeShapeType="1"/>
            </p:cNvSpPr>
            <p:nvPr/>
          </p:nvSpPr>
          <p:spPr bwMode="auto">
            <a:xfrm flipH="1">
              <a:off x="3872" y="3663"/>
              <a:ext cx="171" cy="25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68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Problems with classical CS theory and von Neumann (thread) computing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268413"/>
            <a:ext cx="8461375" cy="32893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/>
              <a:t>Even the core … notion of “computable” is at</a:t>
            </a:r>
            <a:br>
              <a:rPr lang="en-US" altLang="en-US"/>
            </a:br>
            <a:r>
              <a:rPr lang="en-US" altLang="en-US"/>
              <a:t>odds with the requirements of embedded software.</a:t>
            </a:r>
          </a:p>
          <a:p>
            <a:pPr>
              <a:spcBef>
                <a:spcPct val="25000"/>
              </a:spcBef>
            </a:pPr>
            <a:r>
              <a:rPr lang="en-US" altLang="en-US"/>
              <a:t>In this notion, useful computation terminates, but termination is  undecidable.</a:t>
            </a:r>
          </a:p>
          <a:p>
            <a:pPr>
              <a:spcBef>
                <a:spcPct val="25000"/>
              </a:spcBef>
            </a:pPr>
            <a:r>
              <a:rPr lang="en-US" altLang="en-US"/>
              <a:t>In embedded software, termination is failure, and yet to get predictable timing, subcomputations must decidably terminate.</a:t>
            </a:r>
          </a:p>
          <a:p>
            <a:pPr>
              <a:spcBef>
                <a:spcPct val="25000"/>
              </a:spcBef>
            </a:pPr>
            <a:r>
              <a:rPr lang="en-US" altLang="en-US" i="1">
                <a:solidFill>
                  <a:srgbClr val="FF0000"/>
                </a:solidFill>
              </a:rPr>
              <a:t>What is needed is nearly a reinvention of computer science.</a:t>
            </a: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5246688" y="4778375"/>
            <a:ext cx="3697287" cy="5810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600">
                <a:ea typeface="Batang" pitchFamily="18" charset="-127"/>
              </a:rPr>
              <a:t>Edward A. Lee: Absolutely Positively on Time, </a:t>
            </a:r>
            <a:r>
              <a:rPr lang="en-US" altLang="en-US" sz="1600" i="1">
                <a:ea typeface="Batang" pitchFamily="18" charset="-127"/>
              </a:rPr>
              <a:t>IEEE Computer</a:t>
            </a:r>
            <a:r>
              <a:rPr lang="en-US" altLang="en-US" sz="1600">
                <a:ea typeface="Batang" pitchFamily="18" charset="-127"/>
              </a:rPr>
              <a:t>, July, 2005</a:t>
            </a:r>
          </a:p>
        </p:txBody>
      </p:sp>
      <p:sp>
        <p:nvSpPr>
          <p:cNvPr id="385029" name="Text Box 5"/>
          <p:cNvSpPr txBox="1">
            <a:spLocks noChangeArrowheads="1"/>
          </p:cNvSpPr>
          <p:nvPr/>
        </p:nvSpPr>
        <p:spPr bwMode="auto">
          <a:xfrm>
            <a:off x="250825" y="5454650"/>
            <a:ext cx="8596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539750" indent="-36036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buFont typeface="Wingdings" pitchFamily="2" charset="2"/>
              <a:buChar char="F"/>
            </a:pPr>
            <a:r>
              <a:rPr lang="en-US" altLang="en-US"/>
              <a:t>Search for non-thread-based, non-von-Neumann MoCs.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1438"/>
            <a:ext cx="8642350" cy="1019175"/>
          </a:xfrm>
        </p:spPr>
        <p:txBody>
          <a:bodyPr/>
          <a:lstStyle/>
          <a:p>
            <a:pPr algn="l"/>
            <a:r>
              <a:rPr lang="en-US" altLang="en-US"/>
              <a:t>Models of computation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943100"/>
            <a:ext cx="7070725" cy="2668588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altLang="en-US" b="1">
                <a:solidFill>
                  <a:srgbClr val="FF0000"/>
                </a:solidFill>
              </a:rPr>
              <a:t>What does it mean, “to compute”?</a:t>
            </a:r>
          </a:p>
          <a:p>
            <a:pPr>
              <a:spcBef>
                <a:spcPct val="35000"/>
              </a:spcBef>
            </a:pPr>
            <a:r>
              <a:rPr lang="en-US" altLang="en-US" b="1"/>
              <a:t>Models of computation define</a:t>
            </a:r>
            <a:r>
              <a:rPr lang="en-US" altLang="en-US"/>
              <a:t>:</a:t>
            </a:r>
          </a:p>
          <a:p>
            <a:pPr lvl="1">
              <a:spcBef>
                <a:spcPct val="35000"/>
              </a:spcBef>
            </a:pPr>
            <a:r>
              <a:rPr lang="en-US" altLang="en-US"/>
              <a:t>Components and an execution model for computations for each component</a:t>
            </a:r>
          </a:p>
          <a:p>
            <a:pPr lvl="1">
              <a:spcBef>
                <a:spcPct val="35000"/>
              </a:spcBef>
            </a:pPr>
            <a:r>
              <a:rPr lang="en-US" altLang="en-US"/>
              <a:t>Communication model for exchange of information between components.</a:t>
            </a:r>
          </a:p>
        </p:txBody>
      </p:sp>
      <p:sp>
        <p:nvSpPr>
          <p:cNvPr id="343044" name="Text Box 4"/>
          <p:cNvSpPr txBox="1">
            <a:spLocks noChangeArrowheads="1"/>
          </p:cNvSpPr>
          <p:nvPr/>
        </p:nvSpPr>
        <p:spPr bwMode="auto">
          <a:xfrm>
            <a:off x="7720013" y="2862263"/>
            <a:ext cx="766762" cy="46672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C-1</a:t>
            </a:r>
          </a:p>
        </p:txBody>
      </p:sp>
      <p:sp>
        <p:nvSpPr>
          <p:cNvPr id="343045" name="Text Box 5"/>
          <p:cNvSpPr txBox="1">
            <a:spLocks noChangeArrowheads="1"/>
          </p:cNvSpPr>
          <p:nvPr/>
        </p:nvSpPr>
        <p:spPr bwMode="auto">
          <a:xfrm>
            <a:off x="7721600" y="3878263"/>
            <a:ext cx="765175" cy="46672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C-2</a:t>
            </a:r>
          </a:p>
        </p:txBody>
      </p:sp>
      <p:sp>
        <p:nvSpPr>
          <p:cNvPr id="343046" name="AutoShape 6"/>
          <p:cNvSpPr>
            <a:spLocks noChangeArrowheads="1"/>
          </p:cNvSpPr>
          <p:nvPr/>
        </p:nvSpPr>
        <p:spPr bwMode="auto">
          <a:xfrm>
            <a:off x="7993063" y="3338513"/>
            <a:ext cx="269875" cy="539750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84B81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449388"/>
            <a:ext cx="4276725" cy="18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3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Dependence graph: </a:t>
            </a:r>
            <a:r>
              <a:rPr lang="en-US" altLang="en-US" sz="2400"/>
              <a:t>Definition </a:t>
            </a:r>
          </a:p>
        </p:txBody>
      </p:sp>
      <p:sp>
        <p:nvSpPr>
          <p:cNvPr id="393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3505200"/>
            <a:ext cx="8686800" cy="2647950"/>
          </a:xfrm>
        </p:spPr>
        <p:txBody>
          <a:bodyPr/>
          <a:lstStyle/>
          <a:p>
            <a:r>
              <a:rPr lang="en-US" altLang="en-US" b="1"/>
              <a:t>Def.:</a:t>
            </a:r>
            <a:r>
              <a:rPr lang="en-US" altLang="en-US"/>
              <a:t> A </a:t>
            </a:r>
            <a:r>
              <a:rPr lang="en-US" altLang="en-US" b="1"/>
              <a:t>dependence graph</a:t>
            </a:r>
            <a:r>
              <a:rPr lang="en-US" altLang="en-US"/>
              <a:t> is a directed graph </a:t>
            </a:r>
            <a:r>
              <a:rPr lang="en-US" altLang="en-US" i="1">
                <a:latin typeface="Times New Roman" pitchFamily="18" charset="0"/>
              </a:rPr>
              <a:t>G</a:t>
            </a:r>
            <a:r>
              <a:rPr lang="en-US" altLang="en-US" i="1"/>
              <a:t>=</a:t>
            </a:r>
            <a:r>
              <a:rPr lang="en-US" altLang="en-US"/>
              <a:t>(</a:t>
            </a:r>
            <a:r>
              <a:rPr lang="en-US" altLang="en-US" i="1">
                <a:latin typeface="Times New Roman" pitchFamily="18" charset="0"/>
              </a:rPr>
              <a:t>V</a:t>
            </a:r>
            <a:r>
              <a:rPr lang="en-US" altLang="en-US" i="1"/>
              <a:t>,</a:t>
            </a:r>
            <a:r>
              <a:rPr lang="en-US" altLang="en-US" i="1">
                <a:latin typeface="Times New Roman" pitchFamily="18" charset="0"/>
              </a:rPr>
              <a:t>E</a:t>
            </a:r>
            <a:r>
              <a:rPr lang="en-US" altLang="en-US"/>
              <a:t>) in which </a:t>
            </a:r>
            <a:r>
              <a:rPr lang="en-US" altLang="en-US" i="1">
                <a:latin typeface="Times New Roman" pitchFamily="18" charset="0"/>
              </a:rPr>
              <a:t>E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</a:t>
            </a:r>
            <a:r>
              <a:rPr lang="en-US" altLang="en-US"/>
              <a:t> </a:t>
            </a:r>
            <a:r>
              <a:rPr lang="en-US" altLang="en-US" i="1">
                <a:latin typeface="Times New Roman" pitchFamily="18" charset="0"/>
              </a:rPr>
              <a:t>V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</a:t>
            </a:r>
            <a:r>
              <a:rPr lang="en-US" altLang="en-US"/>
              <a:t> </a:t>
            </a:r>
            <a:r>
              <a:rPr lang="en-US" altLang="en-US" i="1">
                <a:latin typeface="Times New Roman" pitchFamily="18" charset="0"/>
              </a:rPr>
              <a:t>V</a:t>
            </a:r>
            <a:r>
              <a:rPr lang="en-US" altLang="en-US"/>
              <a:t> is a relation.</a:t>
            </a:r>
          </a:p>
          <a:p>
            <a:r>
              <a:rPr lang="en-US" altLang="en-US"/>
              <a:t>If (</a:t>
            </a:r>
            <a:r>
              <a:rPr lang="en-US" altLang="en-US" i="1">
                <a:latin typeface="Times New Roman" pitchFamily="18" charset="0"/>
              </a:rPr>
              <a:t>v</a:t>
            </a:r>
            <a:r>
              <a:rPr lang="en-US" altLang="en-US" baseline="-25000">
                <a:latin typeface="Times New Roman" pitchFamily="18" charset="0"/>
              </a:rPr>
              <a:t>1</a:t>
            </a:r>
            <a:r>
              <a:rPr lang="en-US" altLang="en-US" i="1"/>
              <a:t>, </a:t>
            </a:r>
            <a:r>
              <a:rPr lang="en-US" altLang="en-US" i="1">
                <a:latin typeface="Times New Roman" pitchFamily="18" charset="0"/>
              </a:rPr>
              <a:t>v</a:t>
            </a:r>
            <a:r>
              <a:rPr lang="en-US" altLang="en-US" baseline="-25000">
                <a:latin typeface="Times New Roman" pitchFamily="18" charset="0"/>
              </a:rPr>
              <a:t>2</a:t>
            </a:r>
            <a:r>
              <a:rPr lang="en-US" altLang="en-US"/>
              <a:t>) </a:t>
            </a:r>
            <a:r>
              <a:rPr lang="en-US" altLang="en-US">
                <a:sym typeface="Symbol" pitchFamily="18" charset="2"/>
              </a:rPr>
              <a:t></a:t>
            </a:r>
            <a:r>
              <a:rPr lang="en-US" altLang="en-US"/>
              <a:t> </a:t>
            </a:r>
            <a:r>
              <a:rPr lang="en-US" altLang="en-US" i="1">
                <a:latin typeface="Times New Roman" pitchFamily="18" charset="0"/>
              </a:rPr>
              <a:t>E</a:t>
            </a:r>
            <a:r>
              <a:rPr lang="en-US" altLang="en-US"/>
              <a:t>, then </a:t>
            </a:r>
            <a:r>
              <a:rPr lang="en-US" altLang="en-US" i="1">
                <a:latin typeface="Times New Roman" pitchFamily="18" charset="0"/>
              </a:rPr>
              <a:t>v</a:t>
            </a:r>
            <a:r>
              <a:rPr lang="en-US" altLang="en-US" baseline="-25000">
                <a:latin typeface="Times New Roman" pitchFamily="18" charset="0"/>
              </a:rPr>
              <a:t>1</a:t>
            </a:r>
            <a:r>
              <a:rPr lang="en-US" altLang="en-US"/>
              <a:t> is called an </a:t>
            </a:r>
            <a:r>
              <a:rPr lang="en-US" altLang="en-US" b="1"/>
              <a:t>immediate predecessor</a:t>
            </a:r>
            <a:r>
              <a:rPr lang="en-US" altLang="en-US"/>
              <a:t> of </a:t>
            </a:r>
            <a:r>
              <a:rPr lang="en-US" altLang="en-US" i="1">
                <a:latin typeface="Times New Roman" pitchFamily="18" charset="0"/>
              </a:rPr>
              <a:t>v</a:t>
            </a:r>
            <a:r>
              <a:rPr lang="en-US" altLang="en-US" baseline="-25000">
                <a:latin typeface="Times New Roman" pitchFamily="18" charset="0"/>
              </a:rPr>
              <a:t>2</a:t>
            </a:r>
            <a:r>
              <a:rPr lang="en-US" altLang="en-US"/>
              <a:t> and </a:t>
            </a:r>
            <a:r>
              <a:rPr lang="en-US" altLang="en-US" i="1">
                <a:latin typeface="Times New Roman" pitchFamily="18" charset="0"/>
              </a:rPr>
              <a:t>v</a:t>
            </a:r>
            <a:r>
              <a:rPr lang="en-US" altLang="en-US" baseline="-25000">
                <a:latin typeface="Times New Roman" pitchFamily="18" charset="0"/>
              </a:rPr>
              <a:t>2</a:t>
            </a:r>
            <a:r>
              <a:rPr lang="en-US" altLang="en-US"/>
              <a:t> is called an</a:t>
            </a:r>
            <a:r>
              <a:rPr lang="en-US" altLang="en-US" b="1"/>
              <a:t> immediate successor</a:t>
            </a:r>
            <a:r>
              <a:rPr lang="en-US" altLang="en-US"/>
              <a:t> of </a:t>
            </a:r>
            <a:r>
              <a:rPr lang="en-US" altLang="en-US" i="1">
                <a:latin typeface="Times New Roman" pitchFamily="18" charset="0"/>
              </a:rPr>
              <a:t>v</a:t>
            </a:r>
            <a:r>
              <a:rPr lang="en-US" altLang="en-US" baseline="-25000">
                <a:latin typeface="Times New Roman" pitchFamily="18" charset="0"/>
              </a:rPr>
              <a:t>1</a:t>
            </a:r>
            <a:r>
              <a:rPr lang="en-US" altLang="en-US"/>
              <a:t>.</a:t>
            </a:r>
          </a:p>
          <a:p>
            <a:r>
              <a:rPr lang="en-US" altLang="en-US"/>
              <a:t>Suppose </a:t>
            </a:r>
            <a:r>
              <a:rPr lang="en-US" altLang="en-US" i="1">
                <a:latin typeface="Times New Roman" pitchFamily="18" charset="0"/>
              </a:rPr>
              <a:t>E</a:t>
            </a:r>
            <a:r>
              <a:rPr lang="en-US" altLang="en-US" i="1"/>
              <a:t>*</a:t>
            </a:r>
            <a:r>
              <a:rPr lang="en-US" altLang="en-US"/>
              <a:t> is the transitive closure of </a:t>
            </a:r>
            <a:r>
              <a:rPr lang="en-US" altLang="en-US" i="1">
                <a:latin typeface="Times New Roman" pitchFamily="18" charset="0"/>
              </a:rPr>
              <a:t>E</a:t>
            </a:r>
            <a:r>
              <a:rPr lang="en-US" altLang="en-US"/>
              <a:t>.</a:t>
            </a:r>
            <a:br>
              <a:rPr lang="en-US" altLang="en-US"/>
            </a:br>
            <a:r>
              <a:rPr lang="en-US" altLang="en-US"/>
              <a:t>If (</a:t>
            </a:r>
            <a:r>
              <a:rPr lang="en-US" altLang="en-US" i="1">
                <a:latin typeface="Times New Roman" pitchFamily="18" charset="0"/>
              </a:rPr>
              <a:t>v</a:t>
            </a:r>
            <a:r>
              <a:rPr lang="en-US" altLang="en-US" baseline="-25000">
                <a:latin typeface="Times New Roman" pitchFamily="18" charset="0"/>
              </a:rPr>
              <a:t>1</a:t>
            </a:r>
            <a:r>
              <a:rPr lang="en-US" altLang="en-US"/>
              <a:t>, </a:t>
            </a:r>
            <a:r>
              <a:rPr lang="en-US" altLang="en-US" i="1">
                <a:latin typeface="Times New Roman" pitchFamily="18" charset="0"/>
              </a:rPr>
              <a:t>v</a:t>
            </a:r>
            <a:r>
              <a:rPr lang="en-US" altLang="en-US" baseline="-25000">
                <a:latin typeface="Times New Roman" pitchFamily="18" charset="0"/>
              </a:rPr>
              <a:t>2</a:t>
            </a:r>
            <a:r>
              <a:rPr lang="en-US" altLang="en-US"/>
              <a:t>) </a:t>
            </a:r>
            <a:r>
              <a:rPr lang="en-US" altLang="en-US">
                <a:sym typeface="Symbol" pitchFamily="18" charset="2"/>
              </a:rPr>
              <a:t></a:t>
            </a:r>
            <a:r>
              <a:rPr lang="en-US" altLang="en-US"/>
              <a:t> </a:t>
            </a:r>
            <a:r>
              <a:rPr lang="en-US" altLang="en-US" i="1">
                <a:latin typeface="Times New Roman" pitchFamily="18" charset="0"/>
              </a:rPr>
              <a:t>E</a:t>
            </a:r>
            <a:r>
              <a:rPr lang="en-US" altLang="en-US"/>
              <a:t>*, then </a:t>
            </a:r>
            <a:r>
              <a:rPr lang="en-US" altLang="en-US" i="1">
                <a:latin typeface="Times New Roman" pitchFamily="18" charset="0"/>
              </a:rPr>
              <a:t>v</a:t>
            </a:r>
            <a:r>
              <a:rPr lang="en-US" altLang="en-US" baseline="-25000">
                <a:latin typeface="Times New Roman" pitchFamily="18" charset="0"/>
              </a:rPr>
              <a:t>1</a:t>
            </a:r>
            <a:r>
              <a:rPr lang="en-US" altLang="en-US"/>
              <a:t> is called a </a:t>
            </a:r>
            <a:r>
              <a:rPr lang="en-US" altLang="en-US" b="1"/>
              <a:t>predecessor</a:t>
            </a:r>
            <a:r>
              <a:rPr lang="en-US" altLang="en-US"/>
              <a:t> of </a:t>
            </a:r>
            <a:r>
              <a:rPr lang="en-US" altLang="en-US" i="1">
                <a:latin typeface="Times New Roman" pitchFamily="18" charset="0"/>
              </a:rPr>
              <a:t>v</a:t>
            </a:r>
            <a:r>
              <a:rPr lang="en-US" altLang="en-US" baseline="-25000">
                <a:latin typeface="Times New Roman" pitchFamily="18" charset="0"/>
              </a:rPr>
              <a:t>2</a:t>
            </a:r>
            <a:r>
              <a:rPr lang="en-US" altLang="en-US"/>
              <a:t> and </a:t>
            </a:r>
            <a:r>
              <a:rPr lang="en-US" altLang="en-US" i="1">
                <a:latin typeface="Times New Roman" pitchFamily="18" charset="0"/>
              </a:rPr>
              <a:t>v</a:t>
            </a:r>
            <a:r>
              <a:rPr lang="en-US" altLang="en-US" baseline="-25000">
                <a:latin typeface="Times New Roman" pitchFamily="18" charset="0"/>
              </a:rPr>
              <a:t>2</a:t>
            </a:r>
            <a:r>
              <a:rPr lang="en-US" altLang="en-US"/>
              <a:t> is called a </a:t>
            </a:r>
            <a:r>
              <a:rPr lang="en-US" altLang="en-US" b="1"/>
              <a:t>successor</a:t>
            </a:r>
            <a:r>
              <a:rPr lang="en-US" altLang="en-US"/>
              <a:t> of </a:t>
            </a:r>
            <a:r>
              <a:rPr lang="en-US" altLang="en-US" i="1">
                <a:latin typeface="Times New Roman" pitchFamily="18" charset="0"/>
              </a:rPr>
              <a:t>v</a:t>
            </a:r>
            <a:r>
              <a:rPr lang="en-US" altLang="en-US" baseline="-25000">
                <a:latin typeface="Times New Roman" pitchFamily="18" charset="0"/>
              </a:rPr>
              <a:t>1</a:t>
            </a:r>
            <a:r>
              <a:rPr lang="en-US" altLang="en-US"/>
              <a:t>. </a:t>
            </a:r>
          </a:p>
        </p:txBody>
      </p:sp>
      <p:sp>
        <p:nvSpPr>
          <p:cNvPr id="393221" name="Text Box 5"/>
          <p:cNvSpPr txBox="1">
            <a:spLocks noChangeArrowheads="1"/>
          </p:cNvSpPr>
          <p:nvPr/>
        </p:nvSpPr>
        <p:spPr bwMode="blackWhite">
          <a:xfrm>
            <a:off x="5246688" y="1673225"/>
            <a:ext cx="3733800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Nodes could be programs or simple operations</a:t>
            </a:r>
          </a:p>
        </p:txBody>
      </p:sp>
      <p:sp>
        <p:nvSpPr>
          <p:cNvPr id="393222" name="Text Box 6"/>
          <p:cNvSpPr txBox="1">
            <a:spLocks noChangeArrowheads="1"/>
          </p:cNvSpPr>
          <p:nvPr/>
        </p:nvSpPr>
        <p:spPr bwMode="auto">
          <a:xfrm>
            <a:off x="152400" y="1143000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Sequence constraint</a:t>
            </a:r>
          </a:p>
        </p:txBody>
      </p:sp>
      <p:sp>
        <p:nvSpPr>
          <p:cNvPr id="393223" name="Line 7"/>
          <p:cNvSpPr>
            <a:spLocks noChangeShapeType="1"/>
          </p:cNvSpPr>
          <p:nvPr/>
        </p:nvSpPr>
        <p:spPr bwMode="auto">
          <a:xfrm>
            <a:off x="1371600" y="1524000"/>
            <a:ext cx="365125" cy="465138"/>
          </a:xfrm>
          <a:prstGeom prst="line">
            <a:avLst/>
          </a:prstGeom>
          <a:noFill/>
          <a:ln w="9525" cap="rnd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294063"/>
            <a:ext cx="5715000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Dependence graph: </a:t>
            </a:r>
            <a:r>
              <a:rPr lang="en-US" altLang="en-US" sz="2400"/>
              <a:t>Timing information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7416800" cy="1187450"/>
          </a:xfrm>
        </p:spPr>
        <p:txBody>
          <a:bodyPr/>
          <a:lstStyle/>
          <a:p>
            <a:r>
              <a:rPr lang="en-US" altLang="en-US"/>
              <a:t>Dependence graphs may contain additional information, for example:</a:t>
            </a:r>
          </a:p>
          <a:p>
            <a:pPr marL="625475" lvl="1" indent="-360363"/>
            <a:r>
              <a:rPr lang="en-US" altLang="en-US"/>
              <a:t>Timing information</a:t>
            </a:r>
          </a:p>
        </p:txBody>
      </p:sp>
      <p:sp>
        <p:nvSpPr>
          <p:cNvPr id="395271" name="Text Box 7"/>
          <p:cNvSpPr txBox="1">
            <a:spLocks noChangeArrowheads="1"/>
          </p:cNvSpPr>
          <p:nvPr/>
        </p:nvSpPr>
        <p:spPr bwMode="auto">
          <a:xfrm>
            <a:off x="395288" y="2687638"/>
            <a:ext cx="1709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Arrival time</a:t>
            </a:r>
          </a:p>
        </p:txBody>
      </p:sp>
      <p:sp>
        <p:nvSpPr>
          <p:cNvPr id="395272" name="Text Box 8"/>
          <p:cNvSpPr txBox="1">
            <a:spLocks noChangeArrowheads="1"/>
          </p:cNvSpPr>
          <p:nvPr/>
        </p:nvSpPr>
        <p:spPr bwMode="auto">
          <a:xfrm>
            <a:off x="2484438" y="2687638"/>
            <a:ext cx="133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deadline</a:t>
            </a:r>
          </a:p>
        </p:txBody>
      </p:sp>
      <p:sp>
        <p:nvSpPr>
          <p:cNvPr id="395273" name="Line 9"/>
          <p:cNvSpPr>
            <a:spLocks noChangeShapeType="1"/>
          </p:cNvSpPr>
          <p:nvPr/>
        </p:nvSpPr>
        <p:spPr bwMode="auto">
          <a:xfrm>
            <a:off x="1116013" y="3141663"/>
            <a:ext cx="6477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74" name="Line 10"/>
          <p:cNvSpPr>
            <a:spLocks noChangeShapeType="1"/>
          </p:cNvSpPr>
          <p:nvPr/>
        </p:nvSpPr>
        <p:spPr bwMode="auto">
          <a:xfrm flipH="1">
            <a:off x="2268538" y="3068638"/>
            <a:ext cx="7191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Dependence graph: </a:t>
            </a:r>
            <a:r>
              <a:rPr lang="en-US" altLang="en-US" sz="2400"/>
              <a:t>I/O-information</a:t>
            </a:r>
            <a:r>
              <a:rPr lang="en-US" altLang="en-US"/>
              <a:t> </a:t>
            </a:r>
          </a:p>
        </p:txBody>
      </p:sp>
      <p:pic>
        <p:nvPicPr>
          <p:cNvPr id="397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079625"/>
            <a:ext cx="7218362" cy="31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Dependence graph: </a:t>
            </a:r>
            <a:r>
              <a:rPr lang="en-US" altLang="en-US" sz="2400"/>
              <a:t>Shared resources</a:t>
            </a:r>
          </a:p>
        </p:txBody>
      </p:sp>
      <p:pic>
        <p:nvPicPr>
          <p:cNvPr id="399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42912" r="22513" b="27225"/>
          <a:stretch>
            <a:fillRect/>
          </a:stretch>
        </p:blipFill>
        <p:spPr bwMode="auto">
          <a:xfrm>
            <a:off x="1752600" y="2133600"/>
            <a:ext cx="5791200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64" name="Rectangle 4"/>
          <p:cNvSpPr>
            <a:spLocks noChangeArrowheads="1"/>
          </p:cNvSpPr>
          <p:nvPr/>
        </p:nvSpPr>
        <p:spPr bwMode="auto">
          <a:xfrm rot="1529568">
            <a:off x="3886200" y="31242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65" name="Line 5"/>
          <p:cNvSpPr>
            <a:spLocks noChangeShapeType="1"/>
          </p:cNvSpPr>
          <p:nvPr/>
        </p:nvSpPr>
        <p:spPr bwMode="auto">
          <a:xfrm flipH="1">
            <a:off x="4252913" y="2925763"/>
            <a:ext cx="106362" cy="233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66" name="Line 6"/>
          <p:cNvSpPr>
            <a:spLocks noChangeShapeType="1"/>
          </p:cNvSpPr>
          <p:nvPr/>
        </p:nvSpPr>
        <p:spPr bwMode="auto">
          <a:xfrm flipH="1">
            <a:off x="3897313" y="3556000"/>
            <a:ext cx="157162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367" name="Picture 7" descr="j01566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4576763"/>
            <a:ext cx="2266950" cy="14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Dependence graph: </a:t>
            </a:r>
            <a:r>
              <a:rPr lang="en-US" altLang="en-US" sz="2400"/>
              <a:t>Periodic schedules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194175"/>
            <a:ext cx="8642350" cy="1187450"/>
          </a:xfrm>
        </p:spPr>
        <p:txBody>
          <a:bodyPr/>
          <a:lstStyle/>
          <a:p>
            <a:pPr lvl="1">
              <a:spcBef>
                <a:spcPct val="100000"/>
              </a:spcBef>
            </a:pPr>
            <a:r>
              <a:rPr lang="en-US" altLang="en-US"/>
              <a:t>A </a:t>
            </a:r>
            <a:r>
              <a:rPr lang="en-US" altLang="en-US" b="1"/>
              <a:t>job</a:t>
            </a:r>
            <a:r>
              <a:rPr lang="en-US" altLang="en-US"/>
              <a:t> is single execution of the dependence graph</a:t>
            </a:r>
          </a:p>
          <a:p>
            <a:pPr lvl="1">
              <a:spcBef>
                <a:spcPct val="100000"/>
              </a:spcBef>
            </a:pPr>
            <a:r>
              <a:rPr lang="en-US" altLang="en-US"/>
              <a:t>Periodic dependence graphs are infinite</a:t>
            </a:r>
          </a:p>
        </p:txBody>
      </p:sp>
      <p:pic>
        <p:nvPicPr>
          <p:cNvPr id="401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989138"/>
            <a:ext cx="6980237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Dependence graph: </a:t>
            </a:r>
            <a:r>
              <a:rPr lang="en-US" altLang="en-US" sz="2400"/>
              <a:t>Hierarchical task graphs</a:t>
            </a:r>
            <a:endParaRPr lang="en-US" altLang="en-US"/>
          </a:p>
        </p:txBody>
      </p:sp>
      <p:pic>
        <p:nvPicPr>
          <p:cNvPr id="403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944688"/>
            <a:ext cx="5751513" cy="296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6842125" cy="1125538"/>
          </a:xfrm>
        </p:spPr>
        <p:txBody>
          <a:bodyPr/>
          <a:lstStyle/>
          <a:p>
            <a:pPr algn="l"/>
            <a:r>
              <a:rPr lang="en-US" altLang="en-US"/>
              <a:t>Hypothetical design flow</a:t>
            </a:r>
          </a:p>
        </p:txBody>
      </p:sp>
      <p:sp>
        <p:nvSpPr>
          <p:cNvPr id="350211" name="AutoShape 3"/>
          <p:cNvSpPr>
            <a:spLocks noChangeArrowheads="1"/>
          </p:cNvSpPr>
          <p:nvPr/>
        </p:nvSpPr>
        <p:spPr bwMode="auto">
          <a:xfrm>
            <a:off x="755650" y="1868488"/>
            <a:ext cx="2305050" cy="4413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/>
              <a:t>2: Specification</a:t>
            </a:r>
          </a:p>
        </p:txBody>
      </p:sp>
      <p:sp>
        <p:nvSpPr>
          <p:cNvPr id="350212" name="AutoShape 4"/>
          <p:cNvSpPr>
            <a:spLocks noChangeArrowheads="1"/>
          </p:cNvSpPr>
          <p:nvPr/>
        </p:nvSpPr>
        <p:spPr bwMode="auto">
          <a:xfrm>
            <a:off x="755650" y="2805113"/>
            <a:ext cx="2305050" cy="4413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/>
              <a:t>3: ES-hardware</a:t>
            </a:r>
          </a:p>
        </p:txBody>
      </p:sp>
      <p:sp>
        <p:nvSpPr>
          <p:cNvPr id="350213" name="AutoShape 5"/>
          <p:cNvSpPr>
            <a:spLocks noChangeArrowheads="1"/>
          </p:cNvSpPr>
          <p:nvPr/>
        </p:nvSpPr>
        <p:spPr bwMode="auto">
          <a:xfrm>
            <a:off x="739775" y="3644900"/>
            <a:ext cx="2320925" cy="1117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/>
              <a:t>4: System software (RTOS, middleware, …)</a:t>
            </a:r>
          </a:p>
        </p:txBody>
      </p:sp>
      <p:sp>
        <p:nvSpPr>
          <p:cNvPr id="350214" name="AutoShape 6"/>
          <p:cNvSpPr>
            <a:spLocks noChangeArrowheads="1"/>
          </p:cNvSpPr>
          <p:nvPr/>
        </p:nvSpPr>
        <p:spPr bwMode="auto">
          <a:xfrm>
            <a:off x="7740650" y="2852738"/>
            <a:ext cx="1087438" cy="376237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1800"/>
              <a:t>8. Test *</a:t>
            </a:r>
          </a:p>
        </p:txBody>
      </p:sp>
      <p:sp>
        <p:nvSpPr>
          <p:cNvPr id="350215" name="AutoShape 7"/>
          <p:cNvSpPr>
            <a:spLocks noChangeArrowheads="1"/>
          </p:cNvSpPr>
          <p:nvPr/>
        </p:nvSpPr>
        <p:spPr bwMode="auto">
          <a:xfrm>
            <a:off x="4213225" y="3355975"/>
            <a:ext cx="2735263" cy="172878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en-US" sz="1800"/>
              <a:t>5: Evaluation &amp; Validation (energy, cost, performance, …) </a:t>
            </a:r>
          </a:p>
        </p:txBody>
      </p:sp>
      <p:sp>
        <p:nvSpPr>
          <p:cNvPr id="350216" name="AutoShape 8"/>
          <p:cNvSpPr>
            <a:spLocks noChangeArrowheads="1"/>
          </p:cNvSpPr>
          <p:nvPr/>
        </p:nvSpPr>
        <p:spPr bwMode="auto">
          <a:xfrm>
            <a:off x="4356100" y="3500438"/>
            <a:ext cx="2449513" cy="6477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en-US" sz="1800"/>
              <a:t>7: Optimization</a:t>
            </a:r>
          </a:p>
        </p:txBody>
      </p:sp>
      <p:sp>
        <p:nvSpPr>
          <p:cNvPr id="350217" name="AutoShape 9"/>
          <p:cNvSpPr>
            <a:spLocks noChangeArrowheads="1"/>
          </p:cNvSpPr>
          <p:nvPr/>
        </p:nvSpPr>
        <p:spPr bwMode="auto">
          <a:xfrm>
            <a:off x="4500563" y="3068638"/>
            <a:ext cx="2159000" cy="65087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1800"/>
              <a:t>6: Application mapping</a:t>
            </a:r>
          </a:p>
        </p:txBody>
      </p:sp>
      <p:sp>
        <p:nvSpPr>
          <p:cNvPr id="350218" name="AutoShape 10"/>
          <p:cNvSpPr>
            <a:spLocks noChangeArrowheads="1"/>
          </p:cNvSpPr>
          <p:nvPr/>
        </p:nvSpPr>
        <p:spPr bwMode="auto">
          <a:xfrm rot="16200000">
            <a:off x="-901700" y="2965450"/>
            <a:ext cx="2540000" cy="406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800">
                <a:solidFill>
                  <a:schemeClr val="folHlink"/>
                </a:solidFill>
              </a:rPr>
              <a:t>Application Knowledge</a:t>
            </a:r>
          </a:p>
        </p:txBody>
      </p:sp>
      <p:sp>
        <p:nvSpPr>
          <p:cNvPr id="350219" name="AutoShape 11"/>
          <p:cNvSpPr>
            <a:spLocks noChangeArrowheads="1"/>
          </p:cNvSpPr>
          <p:nvPr/>
        </p:nvSpPr>
        <p:spPr bwMode="auto">
          <a:xfrm>
            <a:off x="4500563" y="1700213"/>
            <a:ext cx="2160587" cy="7778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/>
              <a:t>Design repository</a:t>
            </a:r>
          </a:p>
        </p:txBody>
      </p:sp>
      <p:sp>
        <p:nvSpPr>
          <p:cNvPr id="350220" name="Line 12"/>
          <p:cNvSpPr>
            <a:spLocks noChangeShapeType="1"/>
          </p:cNvSpPr>
          <p:nvPr/>
        </p:nvSpPr>
        <p:spPr bwMode="auto">
          <a:xfrm>
            <a:off x="5005388" y="24923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0221" name="Line 13"/>
          <p:cNvSpPr>
            <a:spLocks noChangeShapeType="1"/>
          </p:cNvSpPr>
          <p:nvPr/>
        </p:nvSpPr>
        <p:spPr bwMode="auto">
          <a:xfrm flipV="1">
            <a:off x="6084888" y="24923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0222" name="Text Box 14"/>
          <p:cNvSpPr txBox="1">
            <a:spLocks noChangeArrowheads="1"/>
          </p:cNvSpPr>
          <p:nvPr/>
        </p:nvSpPr>
        <p:spPr bwMode="auto">
          <a:xfrm>
            <a:off x="7667625" y="3716338"/>
            <a:ext cx="13176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US" sz="1600"/>
              <a:t>* Could be integrated into loop</a:t>
            </a:r>
          </a:p>
        </p:txBody>
      </p:sp>
      <p:sp>
        <p:nvSpPr>
          <p:cNvPr id="350223" name="Line 15"/>
          <p:cNvSpPr>
            <a:spLocks noChangeShapeType="1"/>
          </p:cNvSpPr>
          <p:nvPr/>
        </p:nvSpPr>
        <p:spPr bwMode="auto">
          <a:xfrm>
            <a:off x="3059113" y="206057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0224" name="Line 16"/>
          <p:cNvSpPr>
            <a:spLocks noChangeShapeType="1"/>
          </p:cNvSpPr>
          <p:nvPr/>
        </p:nvSpPr>
        <p:spPr bwMode="auto">
          <a:xfrm flipV="1">
            <a:off x="3059113" y="2133600"/>
            <a:ext cx="144145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 flipV="1">
            <a:off x="3059113" y="2276475"/>
            <a:ext cx="144145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0226" name="Line 18"/>
          <p:cNvSpPr>
            <a:spLocks noChangeShapeType="1"/>
          </p:cNvSpPr>
          <p:nvPr/>
        </p:nvSpPr>
        <p:spPr bwMode="auto">
          <a:xfrm>
            <a:off x="6659563" y="2133600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>
            <a:off x="8243888" y="2276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0228" name="AutoShape 20"/>
          <p:cNvSpPr>
            <a:spLocks noChangeArrowheads="1"/>
          </p:cNvSpPr>
          <p:nvPr/>
        </p:nvSpPr>
        <p:spPr bwMode="auto">
          <a:xfrm>
            <a:off x="7740650" y="1874838"/>
            <a:ext cx="1079500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/>
              <a:t>Design</a:t>
            </a:r>
          </a:p>
        </p:txBody>
      </p:sp>
      <p:sp>
        <p:nvSpPr>
          <p:cNvPr id="350229" name="Text Box 21"/>
          <p:cNvSpPr txBox="1">
            <a:spLocks noChangeArrowheads="1"/>
          </p:cNvSpPr>
          <p:nvPr/>
        </p:nvSpPr>
        <p:spPr bwMode="auto">
          <a:xfrm>
            <a:off x="611188" y="5876925"/>
            <a:ext cx="455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Numbers denote sequence of chapters</a:t>
            </a:r>
          </a:p>
        </p:txBody>
      </p:sp>
      <p:sp>
        <p:nvSpPr>
          <p:cNvPr id="350230" name="AutoShape 22"/>
          <p:cNvSpPr>
            <a:spLocks noChangeArrowheads="1"/>
          </p:cNvSpPr>
          <p:nvPr/>
        </p:nvSpPr>
        <p:spPr bwMode="auto">
          <a:xfrm>
            <a:off x="684213" y="1844675"/>
            <a:ext cx="2447925" cy="504825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Communication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blackWhite">
          <a:xfrm>
            <a:off x="250825" y="1673225"/>
            <a:ext cx="850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538163" indent="-2746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228725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36713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en-US" altLang="en-US" b="1"/>
              <a:t>Shared memory</a:t>
            </a:r>
          </a:p>
        </p:txBody>
      </p:sp>
      <p:pic>
        <p:nvPicPr>
          <p:cNvPr id="202756" name="Picture 4" descr="j0116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2259013"/>
            <a:ext cx="1223963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2790825" y="2709863"/>
            <a:ext cx="13049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memory</a:t>
            </a: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1169988" y="2709863"/>
            <a:ext cx="121443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Comp-1</a:t>
            </a:r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4500563" y="2709863"/>
            <a:ext cx="121443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Comp-2</a:t>
            </a:r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2386013" y="2889250"/>
            <a:ext cx="404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1" name="Line 9"/>
          <p:cNvSpPr>
            <a:spLocks noChangeShapeType="1"/>
          </p:cNvSpPr>
          <p:nvPr/>
        </p:nvSpPr>
        <p:spPr bwMode="auto">
          <a:xfrm>
            <a:off x="4095750" y="2889250"/>
            <a:ext cx="404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944563" y="3879850"/>
            <a:ext cx="699928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indent="-18732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altLang="en-US"/>
              <a:t>Variables accessible to several components/tasks.</a:t>
            </a:r>
          </a:p>
          <a:p>
            <a:pPr>
              <a:spcBef>
                <a:spcPct val="25000"/>
              </a:spcBef>
            </a:pP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Model mostly restricted to local systems.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Shared memory</a:t>
            </a:r>
          </a:p>
        </p:txBody>
      </p:sp>
      <p:sp>
        <p:nvSpPr>
          <p:cNvPr id="405507" name="Text Box 3"/>
          <p:cNvSpPr txBox="1">
            <a:spLocks noChangeArrowheads="1"/>
          </p:cNvSpPr>
          <p:nvPr/>
        </p:nvSpPr>
        <p:spPr bwMode="blackWhite">
          <a:xfrm>
            <a:off x="250825" y="1412875"/>
            <a:ext cx="2736850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1FF">
                    <a:alpha val="99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/>
              <a:t>thread</a:t>
            </a:r>
            <a:r>
              <a:rPr lang="en-US" altLang="en-US" sz="2000"/>
              <a:t> a {</a:t>
            </a:r>
            <a:br>
              <a:rPr lang="en-US" altLang="en-US" sz="2000"/>
            </a:br>
            <a:r>
              <a:rPr lang="en-US" altLang="en-US" sz="2000"/>
              <a:t>  u = 1; ..</a:t>
            </a:r>
            <a:br>
              <a:rPr lang="en-US" altLang="en-US" sz="2000"/>
            </a:br>
            <a:r>
              <a:rPr lang="en-US" altLang="en-US" sz="2000"/>
              <a:t>  </a:t>
            </a:r>
            <a:r>
              <a:rPr lang="en-US" altLang="en-US" sz="2000">
                <a:solidFill>
                  <a:schemeClr val="bg2"/>
                </a:solidFill>
              </a:rPr>
              <a:t>P(S)  //obtain mutex</a:t>
            </a:r>
          </a:p>
          <a:p>
            <a:r>
              <a:rPr lang="en-US" altLang="en-US" sz="2000"/>
              <a:t>  if u&lt;5 {u = u + 1; ..}</a:t>
            </a:r>
            <a:br>
              <a:rPr lang="en-US" altLang="en-US" sz="2000"/>
            </a:br>
            <a:r>
              <a:rPr lang="en-US" altLang="en-US" sz="2000"/>
              <a:t>  // critical section</a:t>
            </a:r>
            <a:r>
              <a:rPr lang="en-US" altLang="en-US" sz="2000">
                <a:solidFill>
                  <a:schemeClr val="bg2"/>
                </a:solidFill>
              </a:rPr>
              <a:t/>
            </a:r>
            <a:br>
              <a:rPr lang="en-US" altLang="en-US" sz="2000">
                <a:solidFill>
                  <a:schemeClr val="bg2"/>
                </a:solidFill>
              </a:rPr>
            </a:br>
            <a:r>
              <a:rPr lang="en-US" altLang="en-US" sz="2000">
                <a:solidFill>
                  <a:schemeClr val="bg2"/>
                </a:solidFill>
              </a:rPr>
              <a:t>  V(S)  //release mutex</a:t>
            </a:r>
            <a:r>
              <a:rPr lang="en-US" altLang="en-US" sz="2000"/>
              <a:t> </a:t>
            </a:r>
            <a:br>
              <a:rPr lang="en-US" altLang="en-US" sz="2000"/>
            </a:br>
            <a:r>
              <a:rPr lang="en-US" altLang="en-US" sz="2000"/>
              <a:t>}</a:t>
            </a:r>
          </a:p>
        </p:txBody>
      </p:sp>
      <p:sp>
        <p:nvSpPr>
          <p:cNvPr id="405508" name="Text Box 4"/>
          <p:cNvSpPr txBox="1">
            <a:spLocks noChangeArrowheads="1"/>
          </p:cNvSpPr>
          <p:nvPr/>
        </p:nvSpPr>
        <p:spPr bwMode="blackWhite">
          <a:xfrm>
            <a:off x="3203575" y="1412875"/>
            <a:ext cx="2881313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1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/>
              <a:t>thread</a:t>
            </a:r>
            <a:r>
              <a:rPr lang="en-US" altLang="en-US" sz="2000"/>
              <a:t> b {</a:t>
            </a:r>
            <a:br>
              <a:rPr lang="en-US" altLang="en-US" sz="2000"/>
            </a:br>
            <a:r>
              <a:rPr lang="en-US" altLang="en-US" sz="2000"/>
              <a:t>  ..</a:t>
            </a:r>
            <a:br>
              <a:rPr lang="en-US" altLang="en-US" sz="2000"/>
            </a:br>
            <a:r>
              <a:rPr lang="en-US" altLang="en-US" sz="2000"/>
              <a:t>  </a:t>
            </a:r>
            <a:r>
              <a:rPr lang="en-US" altLang="en-US" sz="2000">
                <a:solidFill>
                  <a:schemeClr val="bg2"/>
                </a:solidFill>
              </a:rPr>
              <a:t>P(S)  //obtain mutex</a:t>
            </a:r>
          </a:p>
          <a:p>
            <a:r>
              <a:rPr lang="en-US" altLang="en-US" sz="2000"/>
              <a:t>  u = 5 </a:t>
            </a:r>
            <a:br>
              <a:rPr lang="en-US" altLang="en-US" sz="2000"/>
            </a:br>
            <a:r>
              <a:rPr lang="en-US" altLang="en-US" sz="2000"/>
              <a:t>  // critical section</a:t>
            </a:r>
            <a:r>
              <a:rPr lang="en-US" altLang="en-US" sz="2000">
                <a:solidFill>
                  <a:schemeClr val="bg2"/>
                </a:solidFill>
              </a:rPr>
              <a:t/>
            </a:r>
            <a:br>
              <a:rPr lang="en-US" altLang="en-US" sz="2000">
                <a:solidFill>
                  <a:schemeClr val="bg2"/>
                </a:solidFill>
              </a:rPr>
            </a:br>
            <a:r>
              <a:rPr lang="en-US" altLang="en-US" sz="2000">
                <a:solidFill>
                  <a:schemeClr val="bg2"/>
                </a:solidFill>
              </a:rPr>
              <a:t>  V(S)  //release mutex</a:t>
            </a:r>
            <a:r>
              <a:rPr lang="en-US" altLang="en-US" sz="2000"/>
              <a:t> </a:t>
            </a:r>
            <a:br>
              <a:rPr lang="en-US" altLang="en-US" sz="2000"/>
            </a:br>
            <a:r>
              <a:rPr lang="en-US" altLang="en-US" sz="2000"/>
              <a:t>}</a:t>
            </a:r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250825" y="3789363"/>
            <a:ext cx="88931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536575" indent="-3556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en-US" altLang="en-US" sz="2000"/>
              <a:t>Unexpected u=6 possible if P(S) and V(S) is not used</a:t>
            </a:r>
            <a:br>
              <a:rPr lang="en-US" altLang="en-US" sz="2000"/>
            </a:br>
            <a:r>
              <a:rPr lang="en-US" altLang="en-US" sz="2000"/>
              <a:t>(double context switch before execution of {u = u+1}</a:t>
            </a:r>
          </a:p>
          <a:p>
            <a:pPr lvl="1">
              <a:spcBef>
                <a:spcPct val="50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en-US" altLang="en-US" sz="2000"/>
              <a:t>S: semaphore</a:t>
            </a:r>
          </a:p>
          <a:p>
            <a:pPr lvl="1">
              <a:spcBef>
                <a:spcPct val="50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en-US" altLang="en-US" sz="2000"/>
              <a:t>P(S) grants up to </a:t>
            </a:r>
            <a:r>
              <a:rPr lang="en-US" altLang="en-US" sz="2000" i="1">
                <a:latin typeface="Times New Roman" pitchFamily="18" charset="0"/>
              </a:rPr>
              <a:t>n</a:t>
            </a:r>
            <a:r>
              <a:rPr lang="en-US" altLang="en-US" sz="2000"/>
              <a:t> concurrent accesses to resource</a:t>
            </a:r>
          </a:p>
          <a:p>
            <a:pPr lvl="1">
              <a:spcBef>
                <a:spcPct val="50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en-US" altLang="en-US" sz="2000" i="1">
                <a:latin typeface="Times New Roman" pitchFamily="18" charset="0"/>
              </a:rPr>
              <a:t>n</a:t>
            </a:r>
            <a:r>
              <a:rPr lang="en-US" altLang="en-US" sz="2000"/>
              <a:t>=1 in this case (mutex/lock)</a:t>
            </a:r>
          </a:p>
          <a:p>
            <a:pPr lvl="1">
              <a:spcBef>
                <a:spcPct val="50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en-US" altLang="en-US" sz="2000"/>
              <a:t>V(S) increases number of allowed accesses to resource</a:t>
            </a:r>
          </a:p>
          <a:p>
            <a:pPr lvl="1">
              <a:spcBef>
                <a:spcPct val="50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en-US" altLang="en-US" sz="2000"/>
              <a:t>Thread-based (imperative) model should be supported by mutual exclusion for critical sections</a:t>
            </a:r>
            <a:endParaRPr lang="de-DE" altLang="en-US" sz="2000"/>
          </a:p>
        </p:txBody>
      </p:sp>
      <p:pic>
        <p:nvPicPr>
          <p:cNvPr id="405510" name="Picture 6" descr="j0116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420938"/>
            <a:ext cx="1152525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On-Site </a:t>
            </a:r>
            <a:r>
              <a:rPr lang="de-DE" dirty="0" err="1" smtClean="0"/>
              <a:t>Exercise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133745"/>
            <a:ext cx="4276170" cy="5755421"/>
          </a:xfrm>
        </p:spPr>
        <p:txBody>
          <a:bodyPr/>
          <a:lstStyle/>
          <a:p>
            <a:r>
              <a:rPr lang="en-US" sz="2000" b="1" dirty="0"/>
              <a:t>thread</a:t>
            </a:r>
            <a:r>
              <a:rPr lang="en-US" sz="2000" dirty="0"/>
              <a:t> a {</a:t>
            </a:r>
            <a:br>
              <a:rPr lang="en-US" sz="2000" dirty="0"/>
            </a:br>
            <a:r>
              <a:rPr lang="en-US" sz="2000" dirty="0"/>
              <a:t>  u = 3;                 //op a1</a:t>
            </a:r>
            <a:br>
              <a:rPr lang="en-US" sz="2000" dirty="0"/>
            </a:br>
            <a:r>
              <a:rPr lang="en-US" sz="2000" dirty="0" smtClean="0">
                <a:solidFill>
                  <a:srgbClr val="FF0000"/>
                </a:solidFill>
              </a:rPr>
              <a:t>P(s);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if u&lt;10               //op a2</a:t>
            </a:r>
            <a:br>
              <a:rPr lang="en-US" sz="2000" dirty="0"/>
            </a:br>
            <a:r>
              <a:rPr lang="en-US" sz="2000" dirty="0"/>
              <a:t>     {u = u + 1; ..}  //op a3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 smtClean="0"/>
              <a:t>else </a:t>
            </a:r>
            <a:r>
              <a:rPr lang="en-US" sz="2000" dirty="0"/>
              <a:t>u=5;     </a:t>
            </a:r>
            <a:r>
              <a:rPr lang="en-US" sz="2000" dirty="0" smtClean="0"/>
              <a:t>     </a:t>
            </a:r>
            <a:r>
              <a:rPr lang="en-US" sz="2000" dirty="0"/>
              <a:t>//op a4</a:t>
            </a:r>
            <a:br>
              <a:rPr lang="en-US" sz="2000" dirty="0"/>
            </a:br>
            <a:r>
              <a:rPr lang="en-US" sz="2000" dirty="0" smtClean="0">
                <a:solidFill>
                  <a:srgbClr val="FF0000"/>
                </a:solidFill>
              </a:rPr>
              <a:t>V(s);</a:t>
            </a:r>
          </a:p>
          <a:p>
            <a:r>
              <a:rPr lang="en-US" sz="2000" dirty="0" smtClean="0"/>
              <a:t>}</a:t>
            </a:r>
          </a:p>
          <a:p>
            <a:endParaRPr lang="de-DE" sz="2000" dirty="0"/>
          </a:p>
          <a:p>
            <a:r>
              <a:rPr lang="en-US" sz="2000" b="1" dirty="0"/>
              <a:t>thread</a:t>
            </a:r>
            <a:r>
              <a:rPr lang="en-US" sz="2000" dirty="0"/>
              <a:t> b {</a:t>
            </a:r>
            <a:br>
              <a:rPr lang="en-US" sz="2000" dirty="0"/>
            </a:br>
            <a:r>
              <a:rPr lang="en-US" sz="2000" dirty="0"/>
              <a:t>  u = 2;                //op </a:t>
            </a:r>
            <a:r>
              <a:rPr lang="en-US" sz="2000" dirty="0" smtClean="0"/>
              <a:t>b1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P(s); 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if u&lt;4             </a:t>
            </a:r>
            <a:r>
              <a:rPr lang="en-US" sz="2000" dirty="0" smtClean="0"/>
              <a:t>    </a:t>
            </a:r>
            <a:r>
              <a:rPr lang="en-US" sz="2000" dirty="0"/>
              <a:t>//op b2</a:t>
            </a:r>
            <a:br>
              <a:rPr lang="en-US" sz="2000" dirty="0"/>
            </a:br>
            <a:r>
              <a:rPr lang="en-US" sz="2000" dirty="0"/>
              <a:t>    {u = u + 4; ..}  //op b3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 smtClean="0"/>
              <a:t>else </a:t>
            </a:r>
            <a:r>
              <a:rPr lang="en-US" sz="2000" dirty="0"/>
              <a:t>u=10;    </a:t>
            </a:r>
            <a:r>
              <a:rPr lang="en-US" sz="2000" dirty="0" smtClean="0"/>
              <a:t>    </a:t>
            </a:r>
            <a:r>
              <a:rPr lang="en-US" sz="2000" dirty="0"/>
              <a:t>//op b4</a:t>
            </a:r>
            <a:br>
              <a:rPr lang="en-US" sz="2000" dirty="0"/>
            </a:br>
            <a:r>
              <a:rPr lang="en-US" sz="2000" dirty="0" smtClean="0">
                <a:solidFill>
                  <a:srgbClr val="FF0000"/>
                </a:solidFill>
              </a:rPr>
              <a:t>V(s);</a:t>
            </a:r>
          </a:p>
          <a:p>
            <a:r>
              <a:rPr lang="en-US" sz="2000" dirty="0" smtClean="0"/>
              <a:t>}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5" name="Rechteck 4"/>
          <p:cNvSpPr/>
          <p:nvPr/>
        </p:nvSpPr>
        <p:spPr>
          <a:xfrm>
            <a:off x="4551693" y="162880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dirty="0"/>
              <a:t>Each thread is supposed to be executed once.</a:t>
            </a:r>
            <a:endParaRPr lang="de-DE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Threads can be executed in any sequence and the execution can switch between the two threads at any time.</a:t>
            </a:r>
            <a:endParaRPr lang="de-DE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For the sake of simplicity, we assume that each operation is executed in an atomic manner, i.e. there is no switch (called context switch) during the execution </a:t>
            </a:r>
            <a:r>
              <a:rPr lang="en-US" sz="2000" dirty="0" smtClean="0"/>
              <a:t>of ax </a:t>
            </a:r>
            <a:r>
              <a:rPr lang="en-US" sz="2000" dirty="0"/>
              <a:t>and </a:t>
            </a:r>
            <a:r>
              <a:rPr lang="en-US" sz="2000" dirty="0" smtClean="0"/>
              <a:t>thread by.</a:t>
            </a:r>
            <a:endParaRPr lang="de-DE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Which values of u are possible at the completion of both tasks?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70562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42350" cy="1066800"/>
          </a:xfrm>
        </p:spPr>
        <p:txBody>
          <a:bodyPr/>
          <a:lstStyle/>
          <a:p>
            <a:pPr algn="l"/>
            <a:r>
              <a:rPr lang="de-DE" altLang="en-US"/>
              <a:t>Non-blocking/asynchronous message passing</a:t>
            </a:r>
            <a:endParaRPr lang="en-US" alt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16063"/>
            <a:ext cx="8083550" cy="457200"/>
          </a:xfrm>
        </p:spPr>
        <p:txBody>
          <a:bodyPr/>
          <a:lstStyle/>
          <a:p>
            <a:r>
              <a:rPr lang="en-US" altLang="en-US"/>
              <a:t>Sender does not have to wait until message has arrived; </a:t>
            </a: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2349500" y="2708275"/>
            <a:ext cx="1511300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…</a:t>
            </a:r>
          </a:p>
          <a:p>
            <a:r>
              <a:rPr lang="en-US" altLang="en-US"/>
              <a:t>send ()</a:t>
            </a:r>
          </a:p>
          <a:p>
            <a:r>
              <a:rPr lang="en-US" altLang="en-US"/>
              <a:t>…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5157788" y="2708275"/>
            <a:ext cx="1465262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…</a:t>
            </a:r>
          </a:p>
          <a:p>
            <a:r>
              <a:rPr lang="en-US" altLang="en-US"/>
              <a:t>receive ()</a:t>
            </a:r>
          </a:p>
          <a:p>
            <a:r>
              <a:rPr lang="en-US" altLang="en-US"/>
              <a:t>…</a:t>
            </a:r>
          </a:p>
        </p:txBody>
      </p:sp>
      <p:sp>
        <p:nvSpPr>
          <p:cNvPr id="204806" name="Oval 6"/>
          <p:cNvSpPr>
            <a:spLocks noChangeArrowheads="1"/>
          </p:cNvSpPr>
          <p:nvPr/>
        </p:nvSpPr>
        <p:spPr bwMode="auto">
          <a:xfrm>
            <a:off x="2781300" y="2781300"/>
            <a:ext cx="215900" cy="215900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7" name="Oval 7"/>
          <p:cNvSpPr>
            <a:spLocks noChangeArrowheads="1"/>
          </p:cNvSpPr>
          <p:nvPr/>
        </p:nvSpPr>
        <p:spPr bwMode="auto">
          <a:xfrm>
            <a:off x="3068638" y="3213100"/>
            <a:ext cx="215900" cy="215900"/>
          </a:xfrm>
          <a:prstGeom prst="ellipse">
            <a:avLst/>
          </a:prstGeom>
          <a:solidFill>
            <a:srgbClr val="0000FF">
              <a:alpha val="31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8" name="Oval 8"/>
          <p:cNvSpPr>
            <a:spLocks noChangeArrowheads="1"/>
          </p:cNvSpPr>
          <p:nvPr/>
        </p:nvSpPr>
        <p:spPr bwMode="auto">
          <a:xfrm>
            <a:off x="5300663" y="2852738"/>
            <a:ext cx="215900" cy="215900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9" name="Oval 9"/>
          <p:cNvSpPr>
            <a:spLocks noChangeArrowheads="1"/>
          </p:cNvSpPr>
          <p:nvPr/>
        </p:nvSpPr>
        <p:spPr bwMode="auto">
          <a:xfrm>
            <a:off x="3074988" y="4837113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0" name="Oval 10"/>
          <p:cNvSpPr>
            <a:spLocks noChangeArrowheads="1"/>
          </p:cNvSpPr>
          <p:nvPr/>
        </p:nvSpPr>
        <p:spPr bwMode="auto">
          <a:xfrm>
            <a:off x="5665788" y="4837113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1" name="Rectangle 11"/>
          <p:cNvSpPr>
            <a:spLocks noChangeArrowheads="1"/>
          </p:cNvSpPr>
          <p:nvPr/>
        </p:nvSpPr>
        <p:spPr bwMode="auto">
          <a:xfrm>
            <a:off x="4598988" y="4913313"/>
            <a:ext cx="609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2" name="Line 12"/>
          <p:cNvSpPr>
            <a:spLocks noChangeShapeType="1"/>
          </p:cNvSpPr>
          <p:nvPr/>
        </p:nvSpPr>
        <p:spPr bwMode="auto">
          <a:xfrm>
            <a:off x="5208588" y="50657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>
            <a:off x="3455988" y="50657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4" name="Line 14"/>
          <p:cNvSpPr>
            <a:spLocks noChangeShapeType="1"/>
          </p:cNvSpPr>
          <p:nvPr/>
        </p:nvSpPr>
        <p:spPr bwMode="auto">
          <a:xfrm>
            <a:off x="4751388" y="4913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>
            <a:off x="4903788" y="4913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>
            <a:off x="5056188" y="4913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7" name="Oval 17"/>
          <p:cNvSpPr>
            <a:spLocks noChangeArrowheads="1"/>
          </p:cNvSpPr>
          <p:nvPr/>
        </p:nvSpPr>
        <p:spPr bwMode="auto">
          <a:xfrm>
            <a:off x="3255963" y="49990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8" name="Oval 18"/>
          <p:cNvSpPr>
            <a:spLocks noChangeArrowheads="1"/>
          </p:cNvSpPr>
          <p:nvPr/>
        </p:nvSpPr>
        <p:spPr bwMode="auto">
          <a:xfrm>
            <a:off x="3182938" y="48545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9" name="Oval 19"/>
          <p:cNvSpPr>
            <a:spLocks noChangeArrowheads="1"/>
          </p:cNvSpPr>
          <p:nvPr/>
        </p:nvSpPr>
        <p:spPr bwMode="auto">
          <a:xfrm>
            <a:off x="3111500" y="4999038"/>
            <a:ext cx="144463" cy="1444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0" name="Text Box 20"/>
          <p:cNvSpPr txBox="1">
            <a:spLocks noChangeArrowheads="1"/>
          </p:cNvSpPr>
          <p:nvPr/>
        </p:nvSpPr>
        <p:spPr bwMode="auto">
          <a:xfrm>
            <a:off x="565150" y="5788025"/>
            <a:ext cx="4727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Potential problem: buffer overflow</a:t>
            </a:r>
            <a:endParaRPr lang="de-DE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68767E-6 L -6.94444E-6 0.05259 " pathEditMode="relative" ptsTypes="AA">
                                      <p:cBhvr>
                                        <p:cTn id="6" dur="20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4912E-6 L 0.26371 0.0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2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0.05259 L -6.94444E-6 0.12627 " pathEditMode="relative" ptsTypes="AA">
                                      <p:cBhvr>
                                        <p:cTn id="16" dur="20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19688 -2.22222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18958 0.011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18108 -2.22222E-6 " pathEditMode="relative" ptsTypes="AA">
                                      <p:cBhvr>
                                        <p:cTn id="28" dur="2000" fill="hold"/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88 -2.22222E-6 L 0.27552 -2.22222E-6 " pathEditMode="relative" ptsTypes="AA">
                                      <p:cBhvr>
                                        <p:cTn id="32" dur="2000" fill="hold"/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6" grpId="0" animBg="1"/>
      <p:bldP spid="204806" grpId="1" animBg="1"/>
      <p:bldP spid="204807" grpId="0" animBg="1"/>
      <p:bldP spid="204807" grpId="1" animBg="1"/>
      <p:bldP spid="204817" grpId="0" animBg="1"/>
      <p:bldP spid="204817" grpId="1" animBg="1"/>
      <p:bldP spid="204818" grpId="0" animBg="1"/>
      <p:bldP spid="2048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1438"/>
            <a:ext cx="8642350" cy="1019175"/>
          </a:xfrm>
        </p:spPr>
        <p:txBody>
          <a:bodyPr/>
          <a:lstStyle/>
          <a:p>
            <a:pPr algn="l"/>
            <a:r>
              <a:rPr lang="de-DE" altLang="en-US"/>
              <a:t>Blocking/synchronous message passing - </a:t>
            </a:r>
            <a:r>
              <a:rPr lang="de-DE" altLang="en-US" i="1"/>
              <a:t>rendez-vous</a:t>
            </a:r>
            <a:endParaRPr lang="en-US" altLang="en-US" i="1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538288"/>
            <a:ext cx="7977188" cy="457200"/>
          </a:xfrm>
        </p:spPr>
        <p:txBody>
          <a:bodyPr/>
          <a:lstStyle/>
          <a:p>
            <a:r>
              <a:rPr lang="en-US" altLang="en-US"/>
              <a:t>Sender will wait until receiver has received message</a:t>
            </a:r>
          </a:p>
        </p:txBody>
      </p:sp>
      <p:pic>
        <p:nvPicPr>
          <p:cNvPr id="205828" name="Picture 4" descr="j02733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2933700"/>
            <a:ext cx="1452563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1692275" y="2979738"/>
            <a:ext cx="1511300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…</a:t>
            </a:r>
          </a:p>
          <a:p>
            <a:r>
              <a:rPr lang="en-US" altLang="en-US"/>
              <a:t>send ()</a:t>
            </a:r>
          </a:p>
          <a:p>
            <a:r>
              <a:rPr lang="en-US" altLang="en-US"/>
              <a:t>…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4500563" y="2979738"/>
            <a:ext cx="1465262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…</a:t>
            </a:r>
          </a:p>
          <a:p>
            <a:r>
              <a:rPr lang="en-US" altLang="en-US"/>
              <a:t>receive ()</a:t>
            </a:r>
          </a:p>
          <a:p>
            <a:r>
              <a:rPr lang="en-US" altLang="en-US"/>
              <a:t>…</a:t>
            </a:r>
          </a:p>
        </p:txBody>
      </p:sp>
      <p:sp>
        <p:nvSpPr>
          <p:cNvPr id="205831" name="Oval 7"/>
          <p:cNvSpPr>
            <a:spLocks noChangeArrowheads="1"/>
          </p:cNvSpPr>
          <p:nvPr/>
        </p:nvSpPr>
        <p:spPr bwMode="auto">
          <a:xfrm>
            <a:off x="2124075" y="3052763"/>
            <a:ext cx="215900" cy="215900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2" name="Oval 8"/>
          <p:cNvSpPr>
            <a:spLocks noChangeArrowheads="1"/>
          </p:cNvSpPr>
          <p:nvPr/>
        </p:nvSpPr>
        <p:spPr bwMode="auto">
          <a:xfrm>
            <a:off x="2411413" y="3484563"/>
            <a:ext cx="215900" cy="215900"/>
          </a:xfrm>
          <a:prstGeom prst="ellipse">
            <a:avLst/>
          </a:prstGeom>
          <a:solidFill>
            <a:srgbClr val="0000FF">
              <a:alpha val="31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3" name="Oval 9"/>
          <p:cNvSpPr>
            <a:spLocks noChangeArrowheads="1"/>
          </p:cNvSpPr>
          <p:nvPr/>
        </p:nvSpPr>
        <p:spPr bwMode="auto">
          <a:xfrm>
            <a:off x="4643438" y="3124200"/>
            <a:ext cx="215900" cy="215900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4" name="Oval 10"/>
          <p:cNvSpPr>
            <a:spLocks noChangeArrowheads="1"/>
          </p:cNvSpPr>
          <p:nvPr/>
        </p:nvSpPr>
        <p:spPr bwMode="auto">
          <a:xfrm>
            <a:off x="2316163" y="4681538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5" name="Oval 11"/>
          <p:cNvSpPr>
            <a:spLocks noChangeArrowheads="1"/>
          </p:cNvSpPr>
          <p:nvPr/>
        </p:nvSpPr>
        <p:spPr bwMode="auto">
          <a:xfrm>
            <a:off x="4906963" y="4681538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6" name="Line 12"/>
          <p:cNvSpPr>
            <a:spLocks noChangeShapeType="1"/>
          </p:cNvSpPr>
          <p:nvPr/>
        </p:nvSpPr>
        <p:spPr bwMode="auto">
          <a:xfrm>
            <a:off x="2697163" y="4910138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37" name="Oval 13"/>
          <p:cNvSpPr>
            <a:spLocks noChangeArrowheads="1"/>
          </p:cNvSpPr>
          <p:nvPr/>
        </p:nvSpPr>
        <p:spPr bwMode="auto">
          <a:xfrm>
            <a:off x="2460625" y="4824413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8" name="Oval 14"/>
          <p:cNvSpPr>
            <a:spLocks noChangeArrowheads="1"/>
          </p:cNvSpPr>
          <p:nvPr/>
        </p:nvSpPr>
        <p:spPr bwMode="auto">
          <a:xfrm>
            <a:off x="2454275" y="4829175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9" name="Text Box 15"/>
          <p:cNvSpPr txBox="1">
            <a:spLocks noChangeArrowheads="1"/>
          </p:cNvSpPr>
          <p:nvPr/>
        </p:nvSpPr>
        <p:spPr bwMode="auto">
          <a:xfrm>
            <a:off x="565150" y="5788025"/>
            <a:ext cx="6319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 buffer overflow, but reduced performance.</a:t>
            </a:r>
            <a:endParaRPr lang="de-DE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68767E-6 L -6.94444E-6 0.05259 " pathEditMode="relative" ptsTypes="AA">
                                      <p:cBhvr>
                                        <p:cTn id="6" dur="20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4912E-6 L 0.26371 0.0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9.91659E-7 L -3.05556E-6 0.06302 " pathEditMode="relative" ptsTypes="AA">
                                      <p:cBhvr>
                                        <p:cTn id="18" dur="20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72 0.0051 L -0.00417 0.0051 " pathEditMode="relative" ptsTypes="AA">
                                      <p:cBhvr>
                                        <p:cTn id="22" dur="20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0.05259 L -6.94444E-6 0.12627 " pathEditMode="relative" ptsTypes="AA">
                                      <p:cBhvr>
                                        <p:cTn id="31" dur="20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27864 7.40741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27864 -1.85185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 animBg="1"/>
      <p:bldP spid="205831" grpId="1" animBg="1"/>
      <p:bldP spid="205832" grpId="0" animBg="1"/>
      <p:bldP spid="205832" grpId="1" animBg="1"/>
      <p:bldP spid="205832" grpId="2" animBg="1"/>
      <p:bldP spid="205832" grpId="3" animBg="1"/>
      <p:bldP spid="205833" grpId="0" animBg="1"/>
      <p:bldP spid="205837" grpId="0" animBg="1"/>
      <p:bldP spid="205838" grpId="0" animBg="1"/>
      <p:bldP spid="20583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42350" cy="1103313"/>
          </a:xfrm>
        </p:spPr>
        <p:txBody>
          <a:bodyPr/>
          <a:lstStyle/>
          <a:p>
            <a:pPr algn="l"/>
            <a:r>
              <a:rPr lang="en-US" altLang="en-US"/>
              <a:t>Organization of computations within the components (1)</a:t>
            </a:r>
          </a:p>
        </p:txBody>
      </p:sp>
      <p:sp>
        <p:nvSpPr>
          <p:cNvPr id="208899" name="Oval 3"/>
          <p:cNvSpPr>
            <a:spLocks noChangeArrowheads="1"/>
          </p:cNvSpPr>
          <p:nvPr/>
        </p:nvSpPr>
        <p:spPr bwMode="auto">
          <a:xfrm>
            <a:off x="1241425" y="2754313"/>
            <a:ext cx="228600" cy="228600"/>
          </a:xfrm>
          <a:prstGeom prst="ellipse">
            <a:avLst/>
          </a:prstGeom>
          <a:solidFill>
            <a:srgbClr val="84B81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0" name="Oval 4"/>
          <p:cNvSpPr>
            <a:spLocks noChangeArrowheads="1"/>
          </p:cNvSpPr>
          <p:nvPr/>
        </p:nvSpPr>
        <p:spPr bwMode="auto">
          <a:xfrm>
            <a:off x="1792288" y="3155950"/>
            <a:ext cx="228600" cy="228600"/>
          </a:xfrm>
          <a:prstGeom prst="ellipse">
            <a:avLst/>
          </a:prstGeom>
          <a:solidFill>
            <a:srgbClr val="84B81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1" name="Oval 5"/>
          <p:cNvSpPr>
            <a:spLocks noChangeArrowheads="1"/>
          </p:cNvSpPr>
          <p:nvPr/>
        </p:nvSpPr>
        <p:spPr bwMode="auto">
          <a:xfrm>
            <a:off x="1927225" y="2525713"/>
            <a:ext cx="228600" cy="228600"/>
          </a:xfrm>
          <a:prstGeom prst="ellipse">
            <a:avLst/>
          </a:prstGeom>
          <a:solidFill>
            <a:srgbClr val="84B81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02" name="Line 6"/>
          <p:cNvSpPr>
            <a:spLocks noChangeShapeType="1"/>
          </p:cNvSpPr>
          <p:nvPr/>
        </p:nvSpPr>
        <p:spPr bwMode="auto">
          <a:xfrm flipH="1">
            <a:off x="1927225" y="2754313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3" name="Line 7"/>
          <p:cNvSpPr>
            <a:spLocks noChangeShapeType="1"/>
          </p:cNvSpPr>
          <p:nvPr/>
        </p:nvSpPr>
        <p:spPr bwMode="auto">
          <a:xfrm flipH="1">
            <a:off x="1470025" y="2678113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4" name="Line 8"/>
          <p:cNvSpPr>
            <a:spLocks noChangeShapeType="1"/>
          </p:cNvSpPr>
          <p:nvPr/>
        </p:nvSpPr>
        <p:spPr bwMode="auto">
          <a:xfrm>
            <a:off x="1470025" y="298291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5" name="Line 9"/>
          <p:cNvSpPr>
            <a:spLocks noChangeShapeType="1"/>
          </p:cNvSpPr>
          <p:nvPr/>
        </p:nvSpPr>
        <p:spPr bwMode="auto">
          <a:xfrm flipV="1">
            <a:off x="2003425" y="2754313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41313" y="1584325"/>
            <a:ext cx="8366125" cy="457200"/>
          </a:xfrm>
        </p:spPr>
        <p:txBody>
          <a:bodyPr/>
          <a:lstStyle/>
          <a:p>
            <a:pPr lvl="1"/>
            <a:r>
              <a:rPr lang="en-US" altLang="en-US"/>
              <a:t>Finite state machines</a:t>
            </a:r>
          </a:p>
        </p:txBody>
      </p:sp>
      <p:sp>
        <p:nvSpPr>
          <p:cNvPr id="208912" name="Oval 16"/>
          <p:cNvSpPr>
            <a:spLocks noChangeArrowheads="1"/>
          </p:cNvSpPr>
          <p:nvPr/>
        </p:nvSpPr>
        <p:spPr bwMode="auto">
          <a:xfrm>
            <a:off x="3121025" y="2757488"/>
            <a:ext cx="228600" cy="228600"/>
          </a:xfrm>
          <a:prstGeom prst="ellipse">
            <a:avLst/>
          </a:prstGeom>
          <a:solidFill>
            <a:srgbClr val="84B81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3" name="Oval 17"/>
          <p:cNvSpPr>
            <a:spLocks noChangeArrowheads="1"/>
          </p:cNvSpPr>
          <p:nvPr/>
        </p:nvSpPr>
        <p:spPr bwMode="auto">
          <a:xfrm>
            <a:off x="3671888" y="3159125"/>
            <a:ext cx="228600" cy="228600"/>
          </a:xfrm>
          <a:prstGeom prst="ellipse">
            <a:avLst/>
          </a:prstGeom>
          <a:solidFill>
            <a:srgbClr val="84B81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4" name="Oval 18"/>
          <p:cNvSpPr>
            <a:spLocks noChangeArrowheads="1"/>
          </p:cNvSpPr>
          <p:nvPr/>
        </p:nvSpPr>
        <p:spPr bwMode="auto">
          <a:xfrm>
            <a:off x="3806825" y="2528888"/>
            <a:ext cx="228600" cy="228600"/>
          </a:xfrm>
          <a:prstGeom prst="ellipse">
            <a:avLst/>
          </a:prstGeom>
          <a:solidFill>
            <a:srgbClr val="84B81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15" name="Line 19"/>
          <p:cNvSpPr>
            <a:spLocks noChangeShapeType="1"/>
          </p:cNvSpPr>
          <p:nvPr/>
        </p:nvSpPr>
        <p:spPr bwMode="auto">
          <a:xfrm flipH="1">
            <a:off x="3806825" y="275748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6" name="Line 20"/>
          <p:cNvSpPr>
            <a:spLocks noChangeShapeType="1"/>
          </p:cNvSpPr>
          <p:nvPr/>
        </p:nvSpPr>
        <p:spPr bwMode="auto">
          <a:xfrm flipH="1">
            <a:off x="3349625" y="2681288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7" name="Line 21"/>
          <p:cNvSpPr>
            <a:spLocks noChangeShapeType="1"/>
          </p:cNvSpPr>
          <p:nvPr/>
        </p:nvSpPr>
        <p:spPr bwMode="auto">
          <a:xfrm>
            <a:off x="3356865" y="293394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8" name="Line 22"/>
          <p:cNvSpPr>
            <a:spLocks noChangeShapeType="1"/>
          </p:cNvSpPr>
          <p:nvPr/>
        </p:nvSpPr>
        <p:spPr bwMode="auto">
          <a:xfrm flipH="1" flipV="1">
            <a:off x="3266855" y="3023955"/>
            <a:ext cx="328845" cy="187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9" name="AutoShape 23"/>
          <p:cNvSpPr>
            <a:spLocks noChangeArrowheads="1"/>
          </p:cNvSpPr>
          <p:nvPr/>
        </p:nvSpPr>
        <p:spPr bwMode="auto">
          <a:xfrm>
            <a:off x="2501900" y="2798763"/>
            <a:ext cx="314325" cy="315912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84B81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42350" cy="1089025"/>
          </a:xfrm>
        </p:spPr>
        <p:txBody>
          <a:bodyPr/>
          <a:lstStyle/>
          <a:p>
            <a:pPr algn="l"/>
            <a:r>
              <a:rPr lang="en-US" altLang="en-US"/>
              <a:t>Organization of computations within the components (2)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250825" y="1268413"/>
            <a:ext cx="859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541338" indent="-2746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2319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39888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en-US" altLang="en-US"/>
              <a:t>Discrete event model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523875" y="2482850"/>
            <a:ext cx="160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US" sz="2000"/>
              <a:t>a</a:t>
            </a:r>
          </a:p>
          <a:p>
            <a:r>
              <a:rPr lang="de-DE" altLang="en-US" sz="2000"/>
              <a:t>b</a:t>
            </a:r>
          </a:p>
          <a:p>
            <a:r>
              <a:rPr lang="de-DE" altLang="en-US" sz="2000"/>
              <a:t>c</a:t>
            </a:r>
            <a:endParaRPr lang="en-US" altLang="en-US" sz="2000"/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6543675" y="263525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US"/>
              <a:t>time</a:t>
            </a:r>
          </a:p>
          <a:p>
            <a:r>
              <a:rPr lang="de-DE" altLang="en-US"/>
              <a:t>action</a:t>
            </a:r>
            <a:endParaRPr lang="en-US" altLang="en-US"/>
          </a:p>
        </p:txBody>
      </p:sp>
      <p:grpSp>
        <p:nvGrpSpPr>
          <p:cNvPr id="207878" name="Group 6"/>
          <p:cNvGrpSpPr>
            <a:grpSpLocks/>
          </p:cNvGrpSpPr>
          <p:nvPr/>
        </p:nvGrpSpPr>
        <p:grpSpPr bwMode="auto">
          <a:xfrm>
            <a:off x="2276475" y="2482850"/>
            <a:ext cx="4114800" cy="1066800"/>
            <a:chOff x="1728" y="2544"/>
            <a:chExt cx="2592" cy="672"/>
          </a:xfrm>
        </p:grpSpPr>
        <p:sp>
          <p:nvSpPr>
            <p:cNvPr id="207879" name="Rectangle 7"/>
            <p:cNvSpPr>
              <a:spLocks noChangeArrowheads="1"/>
            </p:cNvSpPr>
            <p:nvPr/>
          </p:nvSpPr>
          <p:spPr bwMode="auto">
            <a:xfrm>
              <a:off x="1728" y="2544"/>
              <a:ext cx="2592" cy="6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en-US"/>
            </a:p>
          </p:txBody>
        </p:sp>
        <p:sp>
          <p:nvSpPr>
            <p:cNvPr id="207880" name="Line 8"/>
            <p:cNvSpPr>
              <a:spLocks noChangeShapeType="1"/>
            </p:cNvSpPr>
            <p:nvPr/>
          </p:nvSpPr>
          <p:spPr bwMode="auto">
            <a:xfrm>
              <a:off x="1728" y="2880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81" name="Text Box 9"/>
            <p:cNvSpPr txBox="1">
              <a:spLocks noChangeArrowheads="1"/>
            </p:cNvSpPr>
            <p:nvPr/>
          </p:nvSpPr>
          <p:spPr bwMode="auto">
            <a:xfrm>
              <a:off x="1776" y="2928"/>
              <a:ext cx="2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US" sz="2000"/>
                <a:t>a:=5   b:=7  c:=8   a:=6  a:=9</a:t>
              </a:r>
              <a:r>
                <a:rPr lang="de-DE" altLang="en-US"/>
                <a:t>  </a:t>
              </a:r>
              <a:endParaRPr lang="en-US" altLang="en-US"/>
            </a:p>
          </p:txBody>
        </p:sp>
      </p:grpSp>
      <p:sp>
        <p:nvSpPr>
          <p:cNvPr id="207882" name="AutoShape 10"/>
          <p:cNvSpPr>
            <a:spLocks noChangeArrowheads="1"/>
          </p:cNvSpPr>
          <p:nvPr/>
        </p:nvSpPr>
        <p:spPr bwMode="auto">
          <a:xfrm>
            <a:off x="1285875" y="2787650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2352675" y="20256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/>
              <a:t>queue</a:t>
            </a:r>
            <a:endParaRPr lang="en-US" altLang="en-US"/>
          </a:p>
        </p:txBody>
      </p:sp>
      <p:sp>
        <p:nvSpPr>
          <p:cNvPr id="207884" name="Text Box 12"/>
          <p:cNvSpPr txBox="1">
            <a:spLocks noChangeArrowheads="1"/>
          </p:cNvSpPr>
          <p:nvPr/>
        </p:nvSpPr>
        <p:spPr bwMode="auto">
          <a:xfrm>
            <a:off x="2428875" y="2635250"/>
            <a:ext cx="3062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000"/>
              <a:t>5      10      13     15      19</a:t>
            </a:r>
            <a:endParaRPr lang="en-US" altLang="en-US" sz="2000"/>
          </a:p>
        </p:txBody>
      </p:sp>
      <p:sp>
        <p:nvSpPr>
          <p:cNvPr id="207885" name="Text Box 13"/>
          <p:cNvSpPr txBox="1">
            <a:spLocks noChangeArrowheads="1"/>
          </p:cNvSpPr>
          <p:nvPr/>
        </p:nvSpPr>
        <p:spPr bwMode="auto">
          <a:xfrm>
            <a:off x="817563" y="2471738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5</a:t>
            </a:r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817563" y="2759075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7</a:t>
            </a:r>
          </a:p>
        </p:txBody>
      </p:sp>
      <p:sp>
        <p:nvSpPr>
          <p:cNvPr id="207887" name="Text Box 15"/>
          <p:cNvSpPr txBox="1">
            <a:spLocks noChangeArrowheads="1"/>
          </p:cNvSpPr>
          <p:nvPr/>
        </p:nvSpPr>
        <p:spPr bwMode="auto">
          <a:xfrm>
            <a:off x="746125" y="3119438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8</a:t>
            </a:r>
          </a:p>
        </p:txBody>
      </p:sp>
      <p:sp>
        <p:nvSpPr>
          <p:cNvPr id="207888" name="Text Box 16"/>
          <p:cNvSpPr txBox="1">
            <a:spLocks noChangeArrowheads="1"/>
          </p:cNvSpPr>
          <p:nvPr/>
        </p:nvSpPr>
        <p:spPr bwMode="gray">
          <a:xfrm>
            <a:off x="817563" y="2471738"/>
            <a:ext cx="431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6</a:t>
            </a:r>
          </a:p>
        </p:txBody>
      </p:sp>
      <p:pic>
        <p:nvPicPr>
          <p:cNvPr id="207889" name="Picture 17" descr="j030344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608388"/>
            <a:ext cx="1214438" cy="7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890" name="Group 18"/>
          <p:cNvGrpSpPr>
            <a:grpSpLocks/>
          </p:cNvGrpSpPr>
          <p:nvPr/>
        </p:nvGrpSpPr>
        <p:grpSpPr bwMode="auto">
          <a:xfrm>
            <a:off x="250825" y="4868863"/>
            <a:ext cx="5695950" cy="1073150"/>
            <a:chOff x="288" y="912"/>
            <a:chExt cx="3588" cy="676"/>
          </a:xfrm>
        </p:grpSpPr>
        <p:sp>
          <p:nvSpPr>
            <p:cNvPr id="207891" name="Rectangle 19"/>
            <p:cNvSpPr>
              <a:spLocks noChangeArrowheads="1"/>
            </p:cNvSpPr>
            <p:nvPr/>
          </p:nvSpPr>
          <p:spPr bwMode="blackWhite">
            <a:xfrm>
              <a:off x="288" y="912"/>
              <a:ext cx="25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E1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538163" indent="-274638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28725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36713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rgbClr val="84B818"/>
                </a:buClr>
                <a:buFont typeface="Wingdings" pitchFamily="2" charset="2"/>
                <a:buChar char="§"/>
              </a:pPr>
              <a:r>
                <a:rPr lang="en-US" altLang="en-US"/>
                <a:t>Von Neumann model</a:t>
              </a:r>
            </a:p>
          </p:txBody>
        </p:sp>
        <p:sp>
          <p:nvSpPr>
            <p:cNvPr id="207892" name="Text Box 20"/>
            <p:cNvSpPr txBox="1">
              <a:spLocks noChangeArrowheads="1"/>
            </p:cNvSpPr>
            <p:nvPr/>
          </p:nvSpPr>
          <p:spPr bwMode="auto">
            <a:xfrm>
              <a:off x="669" y="1338"/>
              <a:ext cx="32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Sequential execution, program memory etc.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5" grpId="0"/>
      <p:bldP spid="207886" grpId="0"/>
      <p:bldP spid="207887" grpId="0"/>
      <p:bldP spid="2078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42350" cy="1089025"/>
          </a:xfrm>
        </p:spPr>
        <p:txBody>
          <a:bodyPr/>
          <a:lstStyle/>
          <a:p>
            <a:pPr algn="l"/>
            <a:r>
              <a:rPr lang="en-US" altLang="en-US"/>
              <a:t>Organization of computations within the components (3)</a:t>
            </a:r>
          </a:p>
        </p:txBody>
      </p:sp>
      <p:sp>
        <p:nvSpPr>
          <p:cNvPr id="346133" name="Rectangle 21"/>
          <p:cNvSpPr>
            <a:spLocks noChangeArrowheads="1"/>
          </p:cNvSpPr>
          <p:nvPr/>
        </p:nvSpPr>
        <p:spPr bwMode="blackWhite">
          <a:xfrm>
            <a:off x="250825" y="1538288"/>
            <a:ext cx="836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536575" indent="-357188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227138" indent="-22860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35125" indent="-22860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82800" indent="-268288"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40000" indent="-268288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97200" indent="-268288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54400" indent="-268288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911600" indent="-268288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/>
            <a:r>
              <a:rPr lang="en-US" altLang="en-US"/>
              <a:t>Differential equations</a:t>
            </a:r>
          </a:p>
        </p:txBody>
      </p:sp>
      <p:graphicFrame>
        <p:nvGraphicFramePr>
          <p:cNvPr id="346134" name="Object 22"/>
          <p:cNvGraphicFramePr>
            <a:graphicFrameLocks noChangeAspect="1"/>
          </p:cNvGraphicFramePr>
          <p:nvPr/>
        </p:nvGraphicFramePr>
        <p:xfrm>
          <a:off x="2320925" y="2438400"/>
          <a:ext cx="11430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63" name="Equation" r:id="rId4" imgW="507960" imgH="419040" progId="Equation.3">
                  <p:embed/>
                </p:oleObj>
              </mc:Choice>
              <mc:Fallback>
                <p:oleObj name="Equation" r:id="rId4" imgW="507960" imgH="4190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5" y="2438400"/>
                        <a:ext cx="11430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6135" name="Picture 23" descr="j028679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989138"/>
            <a:ext cx="10096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6136" name="Rectangle 24"/>
          <p:cNvSpPr>
            <a:spLocks noChangeArrowheads="1"/>
          </p:cNvSpPr>
          <p:nvPr/>
        </p:nvSpPr>
        <p:spPr bwMode="auto">
          <a:xfrm>
            <a:off x="250825" y="3698875"/>
            <a:ext cx="8366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2E2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536575" indent="-354013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227138" indent="-22860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35125" indent="-22860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/>
            <a:r>
              <a:rPr lang="en-US" altLang="en-US"/>
              <a:t>Data flow</a:t>
            </a:r>
            <a:br>
              <a:rPr lang="en-US" altLang="en-US"/>
            </a:br>
            <a:r>
              <a:rPr lang="en-US" altLang="en-US"/>
              <a:t>(models the flow of data in a distributed system)</a:t>
            </a:r>
          </a:p>
        </p:txBody>
      </p:sp>
      <p:sp>
        <p:nvSpPr>
          <p:cNvPr id="346137" name="Rectangle 25"/>
          <p:cNvSpPr>
            <a:spLocks noChangeArrowheads="1"/>
          </p:cNvSpPr>
          <p:nvPr/>
        </p:nvSpPr>
        <p:spPr bwMode="auto">
          <a:xfrm>
            <a:off x="250825" y="5138738"/>
            <a:ext cx="8366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2E2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536575" indent="-354013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227138" indent="-22860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35125" indent="-22860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/>
            <a:r>
              <a:rPr lang="en-US" altLang="en-US"/>
              <a:t>Petri nets</a:t>
            </a:r>
            <a:br>
              <a:rPr lang="en-US" altLang="en-US"/>
            </a:br>
            <a:r>
              <a:rPr lang="en-US" altLang="en-US"/>
              <a:t>(models synchronization in a distributed system)</a:t>
            </a:r>
            <a:br>
              <a:rPr lang="en-US" altLang="en-US"/>
            </a:br>
            <a:endParaRPr lang="en-US" altLang="en-US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36" grpId="0"/>
      <p:bldP spid="3461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Summary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14450"/>
            <a:ext cx="8642350" cy="3564052"/>
          </a:xfrm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dirty="0"/>
              <a:t>Requirements for specification &amp; modeling</a:t>
            </a:r>
          </a:p>
          <a:p>
            <a:pPr marL="534988" lvl="1" indent="-355600">
              <a:spcBef>
                <a:spcPct val="20000"/>
              </a:spcBef>
            </a:pPr>
            <a:r>
              <a:rPr lang="en-US" altLang="en-US" dirty="0"/>
              <a:t>Hierarchy</a:t>
            </a:r>
          </a:p>
          <a:p>
            <a:pPr marL="534988" lvl="1" indent="-355600">
              <a:spcBef>
                <a:spcPct val="20000"/>
              </a:spcBef>
            </a:pPr>
            <a:r>
              <a:rPr lang="en-US" altLang="en-US" dirty="0"/>
              <a:t>..</a:t>
            </a:r>
          </a:p>
          <a:p>
            <a:pPr marL="534988" lvl="1" indent="-355600">
              <a:spcBef>
                <a:spcPct val="20000"/>
              </a:spcBef>
            </a:pPr>
            <a:r>
              <a:rPr lang="en-US" altLang="en-US" dirty="0"/>
              <a:t>Appropriate model of computation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dirty="0"/>
              <a:t>Models of computation =</a:t>
            </a:r>
          </a:p>
          <a:p>
            <a:pPr marL="982663" lvl="2">
              <a:spcBef>
                <a:spcPct val="20000"/>
              </a:spcBef>
            </a:pPr>
            <a:r>
              <a:rPr lang="en-US" altLang="en-US" dirty="0"/>
              <a:t>Dependence graphs</a:t>
            </a:r>
          </a:p>
          <a:p>
            <a:pPr marL="982663" lvl="2">
              <a:spcBef>
                <a:spcPct val="20000"/>
              </a:spcBef>
            </a:pPr>
            <a:r>
              <a:rPr lang="en-US" altLang="en-US" dirty="0"/>
              <a:t>models for communication</a:t>
            </a:r>
          </a:p>
          <a:p>
            <a:pPr marL="982663" lvl="2">
              <a:spcBef>
                <a:spcPct val="20000"/>
              </a:spcBef>
            </a:pPr>
            <a:r>
              <a:rPr lang="en-US" altLang="en-US" smtClean="0"/>
              <a:t>models </a:t>
            </a:r>
            <a:r>
              <a:rPr lang="en-US" altLang="en-US" dirty="0"/>
              <a:t>of </a:t>
            </a:r>
            <a:r>
              <a:rPr lang="en-US" altLang="en-US" dirty="0" smtClean="0"/>
              <a:t>components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233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1438"/>
            <a:ext cx="8642350" cy="1019175"/>
          </a:xfrm>
        </p:spPr>
        <p:txBody>
          <a:bodyPr/>
          <a:lstStyle/>
          <a:p>
            <a:pPr algn="l"/>
            <a:r>
              <a:rPr lang="en-US" altLang="en-US"/>
              <a:t>Motivation for considering specs &amp; models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98650"/>
            <a:ext cx="6977063" cy="3743325"/>
          </a:xfrm>
        </p:spPr>
        <p:txBody>
          <a:bodyPr/>
          <a:lstStyle/>
          <a:p>
            <a:pPr marL="533400" lvl="1" indent="-354013">
              <a:spcBef>
                <a:spcPct val="100000"/>
              </a:spcBef>
            </a:pPr>
            <a:r>
              <a:rPr lang="en-US" altLang="en-US"/>
              <a:t>Why considering specs and models in detail?</a:t>
            </a:r>
          </a:p>
          <a:p>
            <a:pPr marL="533400" lvl="1" indent="-354013">
              <a:spcBef>
                <a:spcPct val="100000"/>
              </a:spcBef>
            </a:pPr>
            <a:r>
              <a:rPr lang="en-US" altLang="en-US"/>
              <a:t>If something is wrong with the specs,</a:t>
            </a:r>
            <a:br>
              <a:rPr lang="en-US" altLang="en-US"/>
            </a:br>
            <a:r>
              <a:rPr lang="en-US" altLang="en-US"/>
              <a:t>then it will be difficult to get the design right, potentially wasting a lot of time.</a:t>
            </a:r>
          </a:p>
          <a:p>
            <a:pPr marL="533400" lvl="1" indent="-354013">
              <a:spcBef>
                <a:spcPct val="100000"/>
              </a:spcBef>
            </a:pPr>
            <a:r>
              <a:rPr lang="en-US" altLang="en-US"/>
              <a:t>Typically, we work with </a:t>
            </a:r>
            <a:r>
              <a:rPr lang="en-US" altLang="en-US" b="1"/>
              <a:t>models</a:t>
            </a:r>
            <a:r>
              <a:rPr lang="en-US" altLang="en-US"/>
              <a:t> of the </a:t>
            </a:r>
            <a:r>
              <a:rPr lang="en-US" altLang="en-US" b="1"/>
              <a:t>system under design</a:t>
            </a:r>
            <a:r>
              <a:rPr lang="en-US" altLang="en-US"/>
              <a:t> (SUD)</a:t>
            </a:r>
          </a:p>
          <a:p>
            <a:pPr marL="533400" lvl="1" indent="-354013">
              <a:spcBef>
                <a:spcPct val="100000"/>
              </a:spcBef>
              <a:buFont typeface="Wingdings" pitchFamily="2" charset="2"/>
              <a:buChar char="F"/>
            </a:pPr>
            <a:r>
              <a:rPr lang="en-US" altLang="en-US"/>
              <a:t>What is a </a:t>
            </a:r>
            <a:r>
              <a:rPr lang="en-US" altLang="en-US" i="1"/>
              <a:t>model</a:t>
            </a:r>
            <a:r>
              <a:rPr lang="en-US" altLang="en-US"/>
              <a:t> anyway?</a:t>
            </a:r>
          </a:p>
        </p:txBody>
      </p:sp>
      <p:grpSp>
        <p:nvGrpSpPr>
          <p:cNvPr id="352260" name="Group 4"/>
          <p:cNvGrpSpPr>
            <a:grpSpLocks/>
          </p:cNvGrpSpPr>
          <p:nvPr/>
        </p:nvGrpSpPr>
        <p:grpSpPr bwMode="auto">
          <a:xfrm>
            <a:off x="7259638" y="2168525"/>
            <a:ext cx="1752600" cy="2295525"/>
            <a:chOff x="4573" y="1366"/>
            <a:chExt cx="1104" cy="1446"/>
          </a:xfrm>
        </p:grpSpPr>
        <p:pic>
          <p:nvPicPr>
            <p:cNvPr id="352261" name="Picture 5" descr="j03329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" y="1366"/>
              <a:ext cx="1104" cy="1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2262" name="Text Box 6"/>
            <p:cNvSpPr txBox="1">
              <a:spLocks noChangeArrowheads="1"/>
            </p:cNvSpPr>
            <p:nvPr/>
          </p:nvSpPr>
          <p:spPr bwMode="auto">
            <a:xfrm rot="2889621">
              <a:off x="5126" y="1781"/>
              <a:ext cx="4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time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1438"/>
            <a:ext cx="8642350" cy="1019175"/>
          </a:xfrm>
        </p:spPr>
        <p:txBody>
          <a:bodyPr/>
          <a:lstStyle/>
          <a:p>
            <a:pPr algn="l"/>
            <a:r>
              <a:rPr lang="en-US" altLang="en-US"/>
              <a:t>Models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366125" cy="2282825"/>
          </a:xfrm>
        </p:spPr>
        <p:txBody>
          <a:bodyPr/>
          <a:lstStyle/>
          <a:p>
            <a:r>
              <a:rPr lang="en-US" altLang="en-US" b="1"/>
              <a:t>Definition: </a:t>
            </a:r>
            <a:r>
              <a:rPr lang="en-US" altLang="en-US" i="1"/>
              <a:t>A model is a simplification of another entity, which can be a physical thing or another model. The model contains exactly those characteristics and properties of the modeled entity that are relevant for a given task. A model</a:t>
            </a:r>
          </a:p>
          <a:p>
            <a:r>
              <a:rPr lang="en-US" altLang="en-US" i="1"/>
              <a:t>is minimal with respect to a task if it does not contain any other characteristics than those relevant for the task</a:t>
            </a:r>
            <a:r>
              <a:rPr lang="en-US" altLang="en-US"/>
              <a:t>.</a:t>
            </a:r>
          </a:p>
        </p:txBody>
      </p:sp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6210300" y="4076700"/>
            <a:ext cx="233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[Jantsch, 2004]:</a:t>
            </a:r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296863" y="5138738"/>
            <a:ext cx="674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Which requirements do we have for our models?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42350" cy="1066800"/>
          </a:xfrm>
        </p:spPr>
        <p:txBody>
          <a:bodyPr/>
          <a:lstStyle/>
          <a:p>
            <a:pPr algn="l"/>
            <a:r>
              <a:rPr lang="en-US" altLang="en-US"/>
              <a:t>Requirements for specification &amp; modeling techniques: Hierarchy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84325"/>
            <a:ext cx="8642350" cy="3930650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 altLang="en-US" b="1"/>
              <a:t>Hierarchy</a:t>
            </a:r>
            <a:br>
              <a:rPr lang="en-US" altLang="en-US" b="1"/>
            </a:br>
            <a:r>
              <a:rPr lang="en-US" altLang="en-US"/>
              <a:t>Humans not capable to understand systems</a:t>
            </a:r>
            <a:br>
              <a:rPr lang="en-US" altLang="en-US"/>
            </a:br>
            <a:r>
              <a:rPr lang="en-US" altLang="en-US"/>
              <a:t>containing more than ~5 objects.</a:t>
            </a:r>
            <a:br>
              <a:rPr lang="en-US" altLang="en-US"/>
            </a:br>
            <a:r>
              <a:rPr lang="en-US" altLang="en-US"/>
              <a:t>Most actual systems require more objects</a:t>
            </a:r>
            <a:br>
              <a:rPr lang="en-US" altLang="en-US"/>
            </a:br>
            <a:r>
              <a:rPr lang="en-US" altLang="en-US">
                <a:sym typeface="Wingdings" pitchFamily="2" charset="2"/>
              </a:rPr>
              <a:t> Hierarchy (+ abstraction)</a:t>
            </a:r>
            <a:endParaRPr lang="en-US" altLang="en-US"/>
          </a:p>
          <a:p>
            <a:pPr marL="447675" lvl="1" indent="-268288">
              <a:spcBef>
                <a:spcPct val="80000"/>
              </a:spcBef>
            </a:pPr>
            <a:r>
              <a:rPr lang="en-US" altLang="en-US" sz="2000"/>
              <a:t>Behavioral hierarchy</a:t>
            </a:r>
            <a:br>
              <a:rPr lang="en-US" altLang="en-US" sz="2000"/>
            </a:br>
            <a:r>
              <a:rPr lang="en-US" altLang="en-US" sz="2000"/>
              <a:t>Examples: states, processes, procedures.</a:t>
            </a:r>
          </a:p>
          <a:p>
            <a:pPr marL="447675" lvl="1" indent="-268288">
              <a:spcBef>
                <a:spcPct val="80000"/>
              </a:spcBef>
            </a:pPr>
            <a:r>
              <a:rPr lang="en-US" altLang="en-US" sz="2000"/>
              <a:t>Structural hierarchy</a:t>
            </a:r>
            <a:br>
              <a:rPr lang="en-US" altLang="en-US" sz="2000"/>
            </a:br>
            <a:r>
              <a:rPr lang="en-US" altLang="en-US" sz="2000"/>
              <a:t>Examples: processors, racks,</a:t>
            </a:r>
            <a:br>
              <a:rPr lang="en-US" altLang="en-US" sz="2000"/>
            </a:br>
            <a:r>
              <a:rPr lang="en-US" altLang="en-US" sz="2000"/>
              <a:t>printed circuit boards</a:t>
            </a:r>
          </a:p>
        </p:txBody>
      </p:sp>
      <p:grpSp>
        <p:nvGrpSpPr>
          <p:cNvPr id="356356" name="Group 4"/>
          <p:cNvGrpSpPr>
            <a:grpSpLocks/>
          </p:cNvGrpSpPr>
          <p:nvPr/>
        </p:nvGrpSpPr>
        <p:grpSpPr bwMode="auto">
          <a:xfrm>
            <a:off x="7316788" y="1854200"/>
            <a:ext cx="1512887" cy="1346200"/>
            <a:chOff x="4694" y="1389"/>
            <a:chExt cx="953" cy="848"/>
          </a:xfrm>
        </p:grpSpPr>
        <p:grpSp>
          <p:nvGrpSpPr>
            <p:cNvPr id="356357" name="Group 5"/>
            <p:cNvGrpSpPr>
              <a:grpSpLocks/>
            </p:cNvGrpSpPr>
            <p:nvPr/>
          </p:nvGrpSpPr>
          <p:grpSpPr bwMode="auto">
            <a:xfrm>
              <a:off x="4694" y="1389"/>
              <a:ext cx="953" cy="848"/>
              <a:chOff x="1248" y="240"/>
              <a:chExt cx="4176" cy="3600"/>
            </a:xfrm>
          </p:grpSpPr>
          <p:sp>
            <p:nvSpPr>
              <p:cNvPr id="356358" name="Pyr1"/>
              <p:cNvSpPr>
                <a:spLocks noEditPoints="1" noChangeArrowheads="1"/>
              </p:cNvSpPr>
              <p:nvPr/>
            </p:nvSpPr>
            <p:spPr bwMode="auto">
              <a:xfrm>
                <a:off x="2873" y="240"/>
                <a:ext cx="936" cy="798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  <a:gd name="T6" fmla="*/ 5400 w 21600"/>
                  <a:gd name="T7" fmla="*/ 11800 h 21600"/>
                  <a:gd name="T8" fmla="*/ 16200 w 21600"/>
                  <a:gd name="T9" fmla="*/ 20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359" name="Pyr2"/>
              <p:cNvSpPr>
                <a:spLocks noEditPoints="1" noChangeArrowheads="1"/>
              </p:cNvSpPr>
              <p:nvPr/>
            </p:nvSpPr>
            <p:spPr bwMode="auto">
              <a:xfrm>
                <a:off x="2331" y="1038"/>
                <a:ext cx="2015" cy="936"/>
              </a:xfrm>
              <a:custGeom>
                <a:avLst/>
                <a:gdLst>
                  <a:gd name="T0" fmla="*/ 5787 w 21600"/>
                  <a:gd name="T1" fmla="*/ 0 h 21600"/>
                  <a:gd name="T2" fmla="*/ 15812 w 21600"/>
                  <a:gd name="T3" fmla="*/ 0 h 21600"/>
                  <a:gd name="T4" fmla="*/ 21600 w 21600"/>
                  <a:gd name="T5" fmla="*/ 21600 h 21600"/>
                  <a:gd name="T6" fmla="*/ 0 w 21600"/>
                  <a:gd name="T7" fmla="*/ 21600 h 21600"/>
                  <a:gd name="T8" fmla="*/ 5787 w 21600"/>
                  <a:gd name="T9" fmla="*/ 500 h 21600"/>
                  <a:gd name="T10" fmla="*/ 15812 w 21600"/>
                  <a:gd name="T11" fmla="*/ 21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5787" y="0"/>
                    </a:moveTo>
                    <a:lnTo>
                      <a:pt x="15812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578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360" name="Pyr3"/>
              <p:cNvSpPr>
                <a:spLocks noEditPoints="1" noChangeArrowheads="1"/>
              </p:cNvSpPr>
              <p:nvPr/>
            </p:nvSpPr>
            <p:spPr bwMode="auto">
              <a:xfrm>
                <a:off x="1795" y="1974"/>
                <a:ext cx="3087" cy="935"/>
              </a:xfrm>
              <a:custGeom>
                <a:avLst/>
                <a:gdLst>
                  <a:gd name="T0" fmla="*/ 3768 w 21600"/>
                  <a:gd name="T1" fmla="*/ 0 h 21600"/>
                  <a:gd name="T2" fmla="*/ 17831 w 21600"/>
                  <a:gd name="T3" fmla="*/ 0 h 21600"/>
                  <a:gd name="T4" fmla="*/ 21600 w 21600"/>
                  <a:gd name="T5" fmla="*/ 21600 h 21600"/>
                  <a:gd name="T6" fmla="*/ 0 w 21600"/>
                  <a:gd name="T7" fmla="*/ 21600 h 21600"/>
                  <a:gd name="T8" fmla="*/ 5287 w 21600"/>
                  <a:gd name="T9" fmla="*/ 500 h 21600"/>
                  <a:gd name="T10" fmla="*/ 16312 w 21600"/>
                  <a:gd name="T11" fmla="*/ 21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3768" y="0"/>
                    </a:moveTo>
                    <a:lnTo>
                      <a:pt x="17831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3768" y="0"/>
                    </a:lnTo>
                    <a:close/>
                  </a:path>
                </a:pathLst>
              </a:custGeom>
              <a:solidFill>
                <a:srgbClr val="FFBE7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361" name="Pyr4"/>
              <p:cNvSpPr>
                <a:spLocks noEditPoints="1" noChangeArrowheads="1"/>
              </p:cNvSpPr>
              <p:nvPr/>
            </p:nvSpPr>
            <p:spPr bwMode="auto">
              <a:xfrm>
                <a:off x="1248" y="2904"/>
                <a:ext cx="4176" cy="936"/>
              </a:xfrm>
              <a:custGeom>
                <a:avLst/>
                <a:gdLst>
                  <a:gd name="T0" fmla="*/ 2793 w 21600"/>
                  <a:gd name="T1" fmla="*/ 0 h 21600"/>
                  <a:gd name="T2" fmla="*/ 18806 w 21600"/>
                  <a:gd name="T3" fmla="*/ 0 h 21600"/>
                  <a:gd name="T4" fmla="*/ 21600 w 21600"/>
                  <a:gd name="T5" fmla="*/ 21600 h 21600"/>
                  <a:gd name="T6" fmla="*/ 0 w 21600"/>
                  <a:gd name="T7" fmla="*/ 21600 h 21600"/>
                  <a:gd name="T8" fmla="*/ 3287 w 21600"/>
                  <a:gd name="T9" fmla="*/ 500 h 21600"/>
                  <a:gd name="T10" fmla="*/ 17312 w 21600"/>
                  <a:gd name="T11" fmla="*/ 21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2793" y="0"/>
                    </a:moveTo>
                    <a:lnTo>
                      <a:pt x="18806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2793" y="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6362" name="Line 10"/>
            <p:cNvSpPr>
              <a:spLocks noChangeShapeType="1"/>
            </p:cNvSpPr>
            <p:nvPr/>
          </p:nvSpPr>
          <p:spPr bwMode="auto">
            <a:xfrm>
              <a:off x="5057" y="1797"/>
              <a:ext cx="136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63" name="Line 11"/>
            <p:cNvSpPr>
              <a:spLocks noChangeShapeType="1"/>
            </p:cNvSpPr>
            <p:nvPr/>
          </p:nvSpPr>
          <p:spPr bwMode="auto">
            <a:xfrm flipH="1">
              <a:off x="4967" y="1797"/>
              <a:ext cx="9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364" name="Line 12"/>
            <p:cNvSpPr>
              <a:spLocks noChangeShapeType="1"/>
            </p:cNvSpPr>
            <p:nvPr/>
          </p:nvSpPr>
          <p:spPr bwMode="auto">
            <a:xfrm>
              <a:off x="5057" y="1797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6365" name="Picture 13" descr="j019743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652963"/>
            <a:ext cx="542925" cy="7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6366" name="Text Box 14"/>
          <p:cNvSpPr txBox="1">
            <a:spLocks noChangeArrowheads="1"/>
          </p:cNvSpPr>
          <p:nvPr/>
        </p:nvSpPr>
        <p:spPr bwMode="auto">
          <a:xfrm>
            <a:off x="7362825" y="3563938"/>
            <a:ext cx="1352550" cy="63976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proc</a:t>
            </a:r>
          </a:p>
          <a:p>
            <a:r>
              <a:rPr lang="en-US" altLang="en-US" sz="1200"/>
              <a:t>  proc</a:t>
            </a:r>
          </a:p>
          <a:p>
            <a:r>
              <a:rPr lang="en-US" altLang="en-US" sz="1200"/>
              <a:t>    proc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42350" cy="1066800"/>
          </a:xfrm>
        </p:spPr>
        <p:txBody>
          <a:bodyPr/>
          <a:lstStyle/>
          <a:p>
            <a:pPr algn="l"/>
            <a:r>
              <a:rPr lang="en-US" altLang="en-US" dirty="0" err="1"/>
              <a:t>Requirem</a:t>
            </a:r>
            <a:r>
              <a:rPr lang="en-US" altLang="en-US" dirty="0"/>
              <a:t>. for specification &amp; modeling </a:t>
            </a:r>
            <a:r>
              <a:rPr lang="en-US" altLang="en-US" dirty="0" smtClean="0"/>
              <a:t>techniques (2): </a:t>
            </a:r>
            <a:r>
              <a:rPr lang="en-US" altLang="en-US" dirty="0"/>
              <a:t>Component-based design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6302375" cy="2501900"/>
          </a:xfrm>
        </p:spPr>
        <p:txBody>
          <a:bodyPr/>
          <a:lstStyle/>
          <a:p>
            <a:pPr marL="447675" lvl="1" indent="-268288">
              <a:spcBef>
                <a:spcPct val="80000"/>
              </a:spcBef>
            </a:pPr>
            <a:r>
              <a:rPr lang="en-US" altLang="en-US"/>
              <a:t>Systems must be designed from components</a:t>
            </a:r>
          </a:p>
          <a:p>
            <a:pPr marL="447675" lvl="1" indent="-268288">
              <a:spcBef>
                <a:spcPct val="80000"/>
              </a:spcBef>
            </a:pPr>
            <a:r>
              <a:rPr lang="en-US" altLang="en-US"/>
              <a:t>Must be “easy” to derive behavior from</a:t>
            </a:r>
            <a:br>
              <a:rPr lang="en-US" altLang="en-US"/>
            </a:br>
            <a:r>
              <a:rPr lang="en-US" altLang="en-US"/>
              <a:t>behavior of subsystems</a:t>
            </a:r>
          </a:p>
          <a:p>
            <a:pPr marL="447675" lvl="1" indent="-268288">
              <a:spcBef>
                <a:spcPct val="80000"/>
              </a:spcBef>
              <a:buFont typeface="Wingdings" pitchFamily="2" charset="2"/>
              <a:buChar char="F"/>
            </a:pPr>
            <a:r>
              <a:rPr lang="en-US" altLang="en-US"/>
              <a:t>Work of Sifakis, Thiele, Ernst, …</a:t>
            </a:r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7362825" y="5273675"/>
            <a:ext cx="58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en-US"/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6821488" y="3033713"/>
            <a:ext cx="630237" cy="406400"/>
          </a:xfrm>
          <a:prstGeom prst="rect">
            <a:avLst/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6" name="Rectangle 6"/>
          <p:cNvSpPr>
            <a:spLocks noChangeArrowheads="1"/>
          </p:cNvSpPr>
          <p:nvPr/>
        </p:nvSpPr>
        <p:spPr bwMode="auto">
          <a:xfrm>
            <a:off x="7767638" y="3033713"/>
            <a:ext cx="630237" cy="406400"/>
          </a:xfrm>
          <a:prstGeom prst="rect">
            <a:avLst/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7" name="Line 7"/>
          <p:cNvSpPr>
            <a:spLocks noChangeShapeType="1"/>
          </p:cNvSpPr>
          <p:nvPr/>
        </p:nvSpPr>
        <p:spPr bwMode="auto">
          <a:xfrm>
            <a:off x="7451725" y="3259138"/>
            <a:ext cx="315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08" name="Rectangle 8"/>
          <p:cNvSpPr>
            <a:spLocks noChangeArrowheads="1"/>
          </p:cNvSpPr>
          <p:nvPr/>
        </p:nvSpPr>
        <p:spPr bwMode="auto">
          <a:xfrm>
            <a:off x="6732588" y="2898775"/>
            <a:ext cx="1800225" cy="63023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9" name="Rectangle 9"/>
          <p:cNvSpPr>
            <a:spLocks noChangeArrowheads="1"/>
          </p:cNvSpPr>
          <p:nvPr/>
        </p:nvSpPr>
        <p:spPr bwMode="auto">
          <a:xfrm>
            <a:off x="250825" y="4868863"/>
            <a:ext cx="5616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2E2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4500" indent="-265113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2175" indent="-268288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3025" indent="-269875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795463" indent="-268288"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252663" indent="-268288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709863" indent="-268288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167063" indent="-268288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624263" indent="-268288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n-US" altLang="en-US"/>
              <a:t>Concurrency</a:t>
            </a:r>
          </a:p>
          <a:p>
            <a:pPr lvl="1">
              <a:spcBef>
                <a:spcPct val="25000"/>
              </a:spcBef>
            </a:pPr>
            <a:r>
              <a:rPr lang="en-US" altLang="en-US"/>
              <a:t>Synchronization and communication</a:t>
            </a:r>
            <a:endParaRPr lang="de-DE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1438"/>
            <a:ext cx="8642350" cy="1019175"/>
          </a:xfrm>
        </p:spPr>
        <p:txBody>
          <a:bodyPr/>
          <a:lstStyle/>
          <a:p>
            <a:pPr algn="l"/>
            <a:r>
              <a:rPr lang="en-US" altLang="en-US"/>
              <a:t>Requirements for specification &amp; modeling techniques (3): Timing</a:t>
            </a:r>
          </a:p>
        </p:txBody>
      </p:sp>
      <p:pic>
        <p:nvPicPr>
          <p:cNvPr id="360451" name="Picture 3" descr="j02968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1763713"/>
            <a:ext cx="792162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4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493838"/>
            <a:ext cx="8547100" cy="2976562"/>
          </a:xfrm>
        </p:spPr>
        <p:txBody>
          <a:bodyPr/>
          <a:lstStyle/>
          <a:p>
            <a:pPr lvl="1">
              <a:spcBef>
                <a:spcPct val="30000"/>
              </a:spcBef>
            </a:pPr>
            <a:r>
              <a:rPr lang="en-US" altLang="en-US" b="1"/>
              <a:t>Timing behavior</a:t>
            </a:r>
            <a:br>
              <a:rPr lang="en-US" altLang="en-US" b="1"/>
            </a:br>
            <a:r>
              <a:rPr lang="en-US" altLang="en-US" b="1"/>
              <a:t>Essential for embedded and cy-phy systems!</a:t>
            </a:r>
          </a:p>
          <a:p>
            <a:pPr lvl="2">
              <a:spcBef>
                <a:spcPct val="30000"/>
              </a:spcBef>
            </a:pPr>
            <a:r>
              <a:rPr lang="en-US" altLang="en-US" b="1"/>
              <a:t>Additional information (periods, dependences, scenarios, use cases) welcome</a:t>
            </a:r>
          </a:p>
          <a:p>
            <a:pPr lvl="2">
              <a:spcBef>
                <a:spcPct val="30000"/>
              </a:spcBef>
            </a:pPr>
            <a:r>
              <a:rPr lang="en-US" altLang="en-US" b="1"/>
              <a:t>Also, the speed of the underlying platform must be known</a:t>
            </a:r>
          </a:p>
          <a:p>
            <a:pPr lvl="2">
              <a:spcBef>
                <a:spcPct val="30000"/>
              </a:spcBef>
            </a:pPr>
            <a:r>
              <a:rPr lang="en-US" altLang="en-US" b="1"/>
              <a:t>Far-reaching consequences for design processes!</a:t>
            </a:r>
            <a:endParaRPr lang="en-US" altLang="en-US"/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395288" y="4941888"/>
            <a:ext cx="79676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</a:rPr>
              <a:t>“The lack of timing in the core abstraction</a:t>
            </a:r>
            <a:r>
              <a:rPr lang="en-US" altLang="en-US" i="1"/>
              <a:t> </a:t>
            </a:r>
            <a:r>
              <a:rPr lang="en-US" altLang="en-US"/>
              <a:t>(of computer science)</a:t>
            </a:r>
            <a:r>
              <a:rPr lang="en-US" altLang="en-US" i="1"/>
              <a:t> </a:t>
            </a:r>
            <a:r>
              <a:rPr lang="en-US" altLang="en-US" i="1">
                <a:solidFill>
                  <a:srgbClr val="FF0000"/>
                </a:solidFill>
              </a:rPr>
              <a:t>is a flaw, from the perspective of embedded software”</a:t>
            </a:r>
            <a:r>
              <a:rPr lang="en-US" altLang="en-US"/>
              <a:t> [Lee, 2005]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9051925" y="50673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1438"/>
            <a:ext cx="8642350" cy="1019175"/>
          </a:xfrm>
        </p:spPr>
        <p:txBody>
          <a:bodyPr/>
          <a:lstStyle/>
          <a:p>
            <a:pPr algn="l"/>
            <a:r>
              <a:rPr lang="en-US" altLang="en-US"/>
              <a:t>Requirements for specification &amp; modeling techniques (3): Timing (2)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19263"/>
            <a:ext cx="86423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E1E1FF"/>
                </a:solidFill>
              </a14:hiddenFill>
            </a:ext>
          </a:extLst>
        </p:spPr>
        <p:txBody>
          <a:bodyPr/>
          <a:lstStyle/>
          <a:p>
            <a:pPr marL="342900" indent="-342900"/>
            <a:r>
              <a:rPr lang="en-US" altLang="en-US"/>
              <a:t>4 types of timing specs required, according to Burns, 1990:</a:t>
            </a:r>
          </a:p>
        </p:txBody>
      </p:sp>
      <p:pic>
        <p:nvPicPr>
          <p:cNvPr id="362500" name="Picture 4" descr="j03121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2573338"/>
            <a:ext cx="7207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501" name="Line 5"/>
          <p:cNvSpPr>
            <a:spLocks noChangeShapeType="1"/>
          </p:cNvSpPr>
          <p:nvPr/>
        </p:nvSpPr>
        <p:spPr bwMode="auto">
          <a:xfrm>
            <a:off x="1879600" y="3402013"/>
            <a:ext cx="0" cy="7921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502" name="Line 6"/>
          <p:cNvSpPr>
            <a:spLocks noChangeShapeType="1"/>
          </p:cNvSpPr>
          <p:nvPr/>
        </p:nvSpPr>
        <p:spPr bwMode="auto">
          <a:xfrm>
            <a:off x="3032125" y="3402013"/>
            <a:ext cx="0" cy="7921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503" name="Line 7"/>
          <p:cNvSpPr>
            <a:spLocks noChangeShapeType="1"/>
          </p:cNvSpPr>
          <p:nvPr/>
        </p:nvSpPr>
        <p:spPr bwMode="auto">
          <a:xfrm>
            <a:off x="1879600" y="3762375"/>
            <a:ext cx="11525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2504" name="Group 8"/>
          <p:cNvGrpSpPr>
            <a:grpSpLocks/>
          </p:cNvGrpSpPr>
          <p:nvPr/>
        </p:nvGrpSpPr>
        <p:grpSpPr bwMode="auto">
          <a:xfrm>
            <a:off x="1016000" y="3186113"/>
            <a:ext cx="3940175" cy="1033462"/>
            <a:chOff x="612" y="2115"/>
            <a:chExt cx="2482" cy="651"/>
          </a:xfrm>
        </p:grpSpPr>
        <p:sp>
          <p:nvSpPr>
            <p:cNvPr id="362505" name="Line 9"/>
            <p:cNvSpPr>
              <a:spLocks noChangeShapeType="1"/>
            </p:cNvSpPr>
            <p:nvPr/>
          </p:nvSpPr>
          <p:spPr bwMode="auto">
            <a:xfrm>
              <a:off x="612" y="2115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506" name="Line 10"/>
            <p:cNvSpPr>
              <a:spLocks noChangeShapeType="1"/>
            </p:cNvSpPr>
            <p:nvPr/>
          </p:nvSpPr>
          <p:spPr bwMode="auto">
            <a:xfrm>
              <a:off x="612" y="2614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507" name="Text Box 11"/>
            <p:cNvSpPr txBox="1">
              <a:spLocks noChangeArrowheads="1"/>
            </p:cNvSpPr>
            <p:nvPr/>
          </p:nvSpPr>
          <p:spPr bwMode="auto">
            <a:xfrm>
              <a:off x="2925" y="2478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latin typeface="Times New Roman" pitchFamily="18" charset="0"/>
                </a:rPr>
                <a:t>t</a:t>
              </a:r>
            </a:p>
          </p:txBody>
        </p:sp>
      </p:grpSp>
      <p:sp>
        <p:nvSpPr>
          <p:cNvPr id="362508" name="Text Box 12"/>
          <p:cNvSpPr txBox="1">
            <a:spLocks noChangeArrowheads="1"/>
          </p:cNvSpPr>
          <p:nvPr/>
        </p:nvSpPr>
        <p:spPr bwMode="auto">
          <a:xfrm>
            <a:off x="2168525" y="332898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62509" name="Rectangle 13"/>
          <p:cNvSpPr>
            <a:spLocks noChangeArrowheads="1"/>
          </p:cNvSpPr>
          <p:nvPr/>
        </p:nvSpPr>
        <p:spPr bwMode="auto">
          <a:xfrm>
            <a:off x="1016000" y="3833813"/>
            <a:ext cx="3313113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510" name="Text Box 14"/>
          <p:cNvSpPr txBox="1">
            <a:spLocks noChangeArrowheads="1"/>
          </p:cNvSpPr>
          <p:nvPr/>
        </p:nvSpPr>
        <p:spPr bwMode="auto">
          <a:xfrm>
            <a:off x="3679825" y="3402013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execute</a:t>
            </a:r>
          </a:p>
        </p:txBody>
      </p:sp>
      <p:sp>
        <p:nvSpPr>
          <p:cNvPr id="362511" name="Line 15"/>
          <p:cNvSpPr>
            <a:spLocks noChangeShapeType="1"/>
          </p:cNvSpPr>
          <p:nvPr/>
        </p:nvSpPr>
        <p:spPr bwMode="auto">
          <a:xfrm flipH="1">
            <a:off x="3392488" y="3689350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512" name="Rectangle 16"/>
          <p:cNvSpPr>
            <a:spLocks noChangeArrowheads="1"/>
          </p:cNvSpPr>
          <p:nvPr/>
        </p:nvSpPr>
        <p:spPr bwMode="blackWhite">
          <a:xfrm>
            <a:off x="476250" y="2393950"/>
            <a:ext cx="652462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52600" indent="-38100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908175" indent="-381000"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365375" indent="-381000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822575" indent="-381000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279775" indent="-381000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736975" indent="-381000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1"/>
              </a:buClr>
              <a:buFontTx/>
              <a:buAutoNum type="arabicPeriod"/>
            </a:pPr>
            <a:r>
              <a:rPr lang="en-US" altLang="en-US" sz="2000"/>
              <a:t>Measure elapsed time</a:t>
            </a:r>
            <a:br>
              <a:rPr lang="en-US" altLang="en-US" sz="2000"/>
            </a:br>
            <a:r>
              <a:rPr lang="en-US" altLang="en-US" sz="1800"/>
              <a:t>Check, how much time has elapsed since last call</a:t>
            </a:r>
            <a:endParaRPr lang="en-US" altLang="en-US" sz="1800" b="1"/>
          </a:p>
        </p:txBody>
      </p:sp>
      <p:sp>
        <p:nvSpPr>
          <p:cNvPr id="362513" name="Rectangle 17"/>
          <p:cNvSpPr>
            <a:spLocks noChangeArrowheads="1"/>
          </p:cNvSpPr>
          <p:nvPr/>
        </p:nvSpPr>
        <p:spPr bwMode="blackWhite">
          <a:xfrm>
            <a:off x="476250" y="4597400"/>
            <a:ext cx="532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52600" indent="-38100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908175" indent="-381000"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365375" indent="-381000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822575" indent="-381000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279775" indent="-381000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736975" indent="-381000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1"/>
              </a:buClr>
              <a:buFontTx/>
              <a:buAutoNum type="arabicPeriod" startAt="2"/>
            </a:pPr>
            <a:r>
              <a:rPr lang="en-US" altLang="en-US" sz="2000"/>
              <a:t>Means for delaying processes</a:t>
            </a:r>
          </a:p>
        </p:txBody>
      </p:sp>
      <p:grpSp>
        <p:nvGrpSpPr>
          <p:cNvPr id="362514" name="Group 18"/>
          <p:cNvGrpSpPr>
            <a:grpSpLocks/>
          </p:cNvGrpSpPr>
          <p:nvPr/>
        </p:nvGrpSpPr>
        <p:grpSpPr bwMode="auto">
          <a:xfrm>
            <a:off x="962025" y="5165725"/>
            <a:ext cx="3940175" cy="1033463"/>
            <a:chOff x="612" y="2115"/>
            <a:chExt cx="2482" cy="651"/>
          </a:xfrm>
        </p:grpSpPr>
        <p:sp>
          <p:nvSpPr>
            <p:cNvPr id="362515" name="Line 19"/>
            <p:cNvSpPr>
              <a:spLocks noChangeShapeType="1"/>
            </p:cNvSpPr>
            <p:nvPr/>
          </p:nvSpPr>
          <p:spPr bwMode="auto">
            <a:xfrm>
              <a:off x="612" y="2115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516" name="Line 20"/>
            <p:cNvSpPr>
              <a:spLocks noChangeShapeType="1"/>
            </p:cNvSpPr>
            <p:nvPr/>
          </p:nvSpPr>
          <p:spPr bwMode="auto">
            <a:xfrm>
              <a:off x="612" y="2614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517" name="Text Box 21"/>
            <p:cNvSpPr txBox="1">
              <a:spLocks noChangeArrowheads="1"/>
            </p:cNvSpPr>
            <p:nvPr/>
          </p:nvSpPr>
          <p:spPr bwMode="auto">
            <a:xfrm>
              <a:off x="2925" y="2478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latin typeface="Times New Roman" pitchFamily="18" charset="0"/>
                </a:rPr>
                <a:t>t</a:t>
              </a:r>
            </a:p>
          </p:txBody>
        </p:sp>
      </p:grpSp>
      <p:sp>
        <p:nvSpPr>
          <p:cNvPr id="362518" name="Rectangle 22"/>
          <p:cNvSpPr>
            <a:spLocks noChangeArrowheads="1"/>
          </p:cNvSpPr>
          <p:nvPr/>
        </p:nvSpPr>
        <p:spPr bwMode="auto">
          <a:xfrm>
            <a:off x="962025" y="5813425"/>
            <a:ext cx="115252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519" name="Rectangle 23"/>
          <p:cNvSpPr>
            <a:spLocks noChangeArrowheads="1"/>
          </p:cNvSpPr>
          <p:nvPr/>
        </p:nvSpPr>
        <p:spPr bwMode="auto">
          <a:xfrm>
            <a:off x="3267075" y="5813425"/>
            <a:ext cx="115252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520" name="Line 24"/>
          <p:cNvSpPr>
            <a:spLocks noChangeShapeType="1"/>
          </p:cNvSpPr>
          <p:nvPr/>
        </p:nvSpPr>
        <p:spPr bwMode="auto">
          <a:xfrm>
            <a:off x="2114550" y="5310188"/>
            <a:ext cx="0" cy="7921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521" name="Line 25"/>
          <p:cNvSpPr>
            <a:spLocks noChangeShapeType="1"/>
          </p:cNvSpPr>
          <p:nvPr/>
        </p:nvSpPr>
        <p:spPr bwMode="auto">
          <a:xfrm>
            <a:off x="3267075" y="5310188"/>
            <a:ext cx="0" cy="7921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522" name="Line 26"/>
          <p:cNvSpPr>
            <a:spLocks noChangeShapeType="1"/>
          </p:cNvSpPr>
          <p:nvPr/>
        </p:nvSpPr>
        <p:spPr bwMode="auto">
          <a:xfrm>
            <a:off x="2114550" y="5670550"/>
            <a:ext cx="11525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2523" name="Picture 27" descr="j03325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822825"/>
            <a:ext cx="1636713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24" name="Picture 28" descr="j01381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5094288"/>
            <a:ext cx="460375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1438"/>
            <a:ext cx="8642350" cy="1019175"/>
          </a:xfrm>
        </p:spPr>
        <p:txBody>
          <a:bodyPr/>
          <a:lstStyle/>
          <a:p>
            <a:pPr algn="l"/>
            <a:r>
              <a:rPr lang="en-US" altLang="en-US"/>
              <a:t>Requirements for specification &amp; modeling techniques (3): Timing (3)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25" y="1493838"/>
            <a:ext cx="6788150" cy="701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E1E1FF"/>
                </a:solidFill>
              </a14:hiddenFill>
            </a:ext>
          </a:extLst>
        </p:spPr>
        <p:txBody>
          <a:bodyPr/>
          <a:lstStyle/>
          <a:p>
            <a:pPr marL="457200" indent="-457200">
              <a:buClr>
                <a:schemeClr val="tx1"/>
              </a:buClr>
              <a:buFontTx/>
              <a:buAutoNum type="arabicPeriod" startAt="3"/>
            </a:pPr>
            <a:r>
              <a:rPr lang="en-US" altLang="en-US" sz="2000"/>
              <a:t>Possibility to specify timeouts</a:t>
            </a:r>
            <a:br>
              <a:rPr lang="en-US" altLang="en-US" sz="2000"/>
            </a:br>
            <a:r>
              <a:rPr lang="en-US" altLang="en-US" sz="1800"/>
              <a:t>Stay in a certain state a maximum time</a:t>
            </a:r>
            <a:r>
              <a:rPr lang="en-US" altLang="en-US" sz="2000"/>
              <a:t>.</a:t>
            </a:r>
          </a:p>
        </p:txBody>
      </p:sp>
      <p:pic>
        <p:nvPicPr>
          <p:cNvPr id="364548" name="Picture 4" descr="j02935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54538"/>
            <a:ext cx="1446212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549" name="Picture 5" descr="j03097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2393950"/>
            <a:ext cx="6477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550" name="Rectangle 6"/>
          <p:cNvSpPr>
            <a:spLocks noChangeArrowheads="1"/>
          </p:cNvSpPr>
          <p:nvPr/>
        </p:nvSpPr>
        <p:spPr bwMode="blackWhite">
          <a:xfrm>
            <a:off x="566738" y="3968750"/>
            <a:ext cx="619125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52600" indent="-38100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1908175" indent="-381000"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365375" indent="-381000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822575" indent="-381000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279775" indent="-381000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736975" indent="-381000" fontAlgn="base">
              <a:spcBef>
                <a:spcPct val="0"/>
              </a:spcBef>
              <a:spcAft>
                <a:spcPct val="0"/>
              </a:spcAft>
              <a:buClr>
                <a:srgbClr val="84B818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1"/>
              </a:buClr>
              <a:buFontTx/>
              <a:buAutoNum type="arabicPeriod" startAt="4"/>
            </a:pPr>
            <a:r>
              <a:rPr lang="en-US" altLang="en-US" sz="2000"/>
              <a:t>Methods for specifying deadlines</a:t>
            </a:r>
            <a:br>
              <a:rPr lang="en-US" altLang="en-US" sz="2000"/>
            </a:br>
            <a:r>
              <a:rPr lang="en-US" altLang="en-US" sz="1800"/>
              <a:t>Not available or in separate control file.</a:t>
            </a:r>
          </a:p>
        </p:txBody>
      </p:sp>
      <p:sp>
        <p:nvSpPr>
          <p:cNvPr id="364551" name="Line 7"/>
          <p:cNvSpPr>
            <a:spLocks noChangeShapeType="1"/>
          </p:cNvSpPr>
          <p:nvPr/>
        </p:nvSpPr>
        <p:spPr bwMode="auto">
          <a:xfrm>
            <a:off x="4884738" y="5218113"/>
            <a:ext cx="0" cy="7921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4552" name="Group 8"/>
          <p:cNvGrpSpPr>
            <a:grpSpLocks/>
          </p:cNvGrpSpPr>
          <p:nvPr/>
        </p:nvGrpSpPr>
        <p:grpSpPr bwMode="auto">
          <a:xfrm>
            <a:off x="1500188" y="5002213"/>
            <a:ext cx="3940175" cy="1033462"/>
            <a:chOff x="612" y="2115"/>
            <a:chExt cx="2482" cy="651"/>
          </a:xfrm>
        </p:grpSpPr>
        <p:sp>
          <p:nvSpPr>
            <p:cNvPr id="364553" name="Line 9"/>
            <p:cNvSpPr>
              <a:spLocks noChangeShapeType="1"/>
            </p:cNvSpPr>
            <p:nvPr/>
          </p:nvSpPr>
          <p:spPr bwMode="auto">
            <a:xfrm>
              <a:off x="612" y="2115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554" name="Line 10"/>
            <p:cNvSpPr>
              <a:spLocks noChangeShapeType="1"/>
            </p:cNvSpPr>
            <p:nvPr/>
          </p:nvSpPr>
          <p:spPr bwMode="auto">
            <a:xfrm>
              <a:off x="612" y="2614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555" name="Text Box 11"/>
            <p:cNvSpPr txBox="1">
              <a:spLocks noChangeArrowheads="1"/>
            </p:cNvSpPr>
            <p:nvPr/>
          </p:nvSpPr>
          <p:spPr bwMode="auto">
            <a:xfrm>
              <a:off x="2925" y="2478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>
                  <a:latin typeface="Times New Roman" pitchFamily="18" charset="0"/>
                </a:rPr>
                <a:t>t</a:t>
              </a:r>
            </a:p>
          </p:txBody>
        </p:sp>
      </p:grpSp>
      <p:sp>
        <p:nvSpPr>
          <p:cNvPr id="364556" name="Rectangle 12"/>
          <p:cNvSpPr>
            <a:spLocks noChangeArrowheads="1"/>
          </p:cNvSpPr>
          <p:nvPr/>
        </p:nvSpPr>
        <p:spPr bwMode="auto">
          <a:xfrm>
            <a:off x="1500188" y="5649913"/>
            <a:ext cx="3313112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57" name="Text Box 13"/>
          <p:cNvSpPr txBox="1">
            <a:spLocks noChangeArrowheads="1"/>
          </p:cNvSpPr>
          <p:nvPr/>
        </p:nvSpPr>
        <p:spPr bwMode="auto">
          <a:xfrm>
            <a:off x="2651125" y="5146675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execute</a:t>
            </a:r>
          </a:p>
        </p:txBody>
      </p:sp>
      <p:sp>
        <p:nvSpPr>
          <p:cNvPr id="364558" name="Line 14"/>
          <p:cNvSpPr>
            <a:spLocks noChangeShapeType="1"/>
          </p:cNvSpPr>
          <p:nvPr/>
        </p:nvSpPr>
        <p:spPr bwMode="auto">
          <a:xfrm flipH="1">
            <a:off x="2435225" y="5507038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4559" name="Picture 15" descr="j023839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930775"/>
            <a:ext cx="576262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560" name="Line 16"/>
          <p:cNvSpPr>
            <a:spLocks noChangeShapeType="1"/>
          </p:cNvSpPr>
          <p:nvPr/>
        </p:nvSpPr>
        <p:spPr bwMode="auto">
          <a:xfrm flipH="1">
            <a:off x="4884738" y="5289550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456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11320" r="2583" b="56110"/>
          <a:stretch>
            <a:fillRect/>
          </a:stretch>
        </p:blipFill>
        <p:spPr bwMode="auto">
          <a:xfrm>
            <a:off x="1331913" y="2349500"/>
            <a:ext cx="4152900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ra-2.1-2">
  <a:themeElements>
    <a:clrScheme name="4_ra-2.1-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ra-2.1-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4_ra-2.1-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ra-2.1-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a-2.1-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a-2.1-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a-2.1-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a-2.1-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a-2.1-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1040</Words>
  <Application>Microsoft Macintosh PowerPoint</Application>
  <PresentationFormat>Bildschirmpräsentation (4:3)</PresentationFormat>
  <Paragraphs>219</Paragraphs>
  <Slides>28</Slides>
  <Notes>26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0" baseType="lpstr">
      <vt:lpstr>4_ra-2.1-2</vt:lpstr>
      <vt:lpstr>Equation</vt:lpstr>
      <vt:lpstr>Specifications, Modeling, and Model of Computation</vt:lpstr>
      <vt:lpstr>Hypothetical design flow</vt:lpstr>
      <vt:lpstr>Motivation for considering specs &amp; models</vt:lpstr>
      <vt:lpstr>Models</vt:lpstr>
      <vt:lpstr>Requirements for specification &amp; modeling techniques: Hierarchy</vt:lpstr>
      <vt:lpstr>Requirem. for specification &amp; modeling techniques (2): Component-based design</vt:lpstr>
      <vt:lpstr>Requirements for specification &amp; modeling techniques (3): Timing</vt:lpstr>
      <vt:lpstr>Requirements for specification &amp; modeling techniques (3): Timing (2)</vt:lpstr>
      <vt:lpstr>Requirements for specification &amp; modeling techniques (3): Timing (3)</vt:lpstr>
      <vt:lpstr>Specification of ES (4): Support for designing reactive systems</vt:lpstr>
      <vt:lpstr>Requirements for specification &amp; modeling techniques (5): More Features</vt:lpstr>
      <vt:lpstr>Problems with classical CS theory and von Neumann (thread) computing</vt:lpstr>
      <vt:lpstr>Models of computation</vt:lpstr>
      <vt:lpstr>Dependence graph: Definition </vt:lpstr>
      <vt:lpstr>Dependence graph: Timing information</vt:lpstr>
      <vt:lpstr>Dependence graph: I/O-information </vt:lpstr>
      <vt:lpstr>Dependence graph: Shared resources</vt:lpstr>
      <vt:lpstr>Dependence graph: Periodic schedules</vt:lpstr>
      <vt:lpstr>Dependence graph: Hierarchical task graphs</vt:lpstr>
      <vt:lpstr>Communication</vt:lpstr>
      <vt:lpstr>Shared memory</vt:lpstr>
      <vt:lpstr>On-Site Exercise</vt:lpstr>
      <vt:lpstr>Non-blocking/asynchronous message passing</vt:lpstr>
      <vt:lpstr>Blocking/synchronous message passing - rendez-vous</vt:lpstr>
      <vt:lpstr>Organization of computations within the components (1)</vt:lpstr>
      <vt:lpstr>Organization of computations within the components (2)</vt:lpstr>
      <vt:lpstr>Organization of computations within the components (3)</vt:lpstr>
      <vt:lpstr>Summary</vt:lpstr>
    </vt:vector>
  </TitlesOfParts>
  <Company>Universität Dortmund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marwedel</dc:creator>
  <dc:description>Using cliparts of Microsoft Corp. All restrictions apply.</dc:description>
  <cp:lastModifiedBy>Jian-Jia Chen</cp:lastModifiedBy>
  <cp:revision>305</cp:revision>
  <dcterms:created xsi:type="dcterms:W3CDTF">2003-05-11T13:24:12Z</dcterms:created>
  <dcterms:modified xsi:type="dcterms:W3CDTF">2014-10-08T17:08:35Z</dcterms:modified>
</cp:coreProperties>
</file>