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44"/>
  </p:notesMasterIdLst>
  <p:handoutMasterIdLst>
    <p:handoutMasterId r:id="rId45"/>
  </p:handoutMasterIdLst>
  <p:sldIdLst>
    <p:sldId id="285" r:id="rId2"/>
    <p:sldId id="322" r:id="rId3"/>
    <p:sldId id="276" r:id="rId4"/>
    <p:sldId id="258" r:id="rId5"/>
    <p:sldId id="260" r:id="rId6"/>
    <p:sldId id="284" r:id="rId7"/>
    <p:sldId id="261" r:id="rId8"/>
    <p:sldId id="264" r:id="rId9"/>
    <p:sldId id="267" r:id="rId10"/>
    <p:sldId id="265" r:id="rId11"/>
    <p:sldId id="257" r:id="rId12"/>
    <p:sldId id="286" r:id="rId13"/>
    <p:sldId id="287" r:id="rId14"/>
    <p:sldId id="288" r:id="rId15"/>
    <p:sldId id="289" r:id="rId16"/>
    <p:sldId id="290" r:id="rId17"/>
    <p:sldId id="293" r:id="rId18"/>
    <p:sldId id="291" r:id="rId19"/>
    <p:sldId id="308" r:id="rId20"/>
    <p:sldId id="321" r:id="rId21"/>
    <p:sldId id="309" r:id="rId22"/>
    <p:sldId id="306" r:id="rId23"/>
    <p:sldId id="307" r:id="rId24"/>
    <p:sldId id="295" r:id="rId25"/>
    <p:sldId id="310" r:id="rId26"/>
    <p:sldId id="312" r:id="rId27"/>
    <p:sldId id="316" r:id="rId28"/>
    <p:sldId id="317" r:id="rId29"/>
    <p:sldId id="318" r:id="rId30"/>
    <p:sldId id="319" r:id="rId31"/>
    <p:sldId id="320" r:id="rId32"/>
    <p:sldId id="296" r:id="rId33"/>
    <p:sldId id="323" r:id="rId34"/>
    <p:sldId id="297" r:id="rId35"/>
    <p:sldId id="304" r:id="rId36"/>
    <p:sldId id="305" r:id="rId37"/>
    <p:sldId id="298" r:id="rId38"/>
    <p:sldId id="299" r:id="rId39"/>
    <p:sldId id="300" r:id="rId40"/>
    <p:sldId id="301" r:id="rId41"/>
    <p:sldId id="302" r:id="rId42"/>
    <p:sldId id="303" r:id="rId43"/>
  </p:sldIdLst>
  <p:sldSz cx="9144000" cy="6858000" type="screen4x3"/>
  <p:notesSz cx="6797675" cy="9926638"/>
  <p:defaultTextStyle>
    <a:defPPr>
      <a:defRPr lang="en-US"/>
    </a:defPPr>
    <a:lvl1pPr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FFFFCC"/>
    <a:srgbClr val="99CC00"/>
    <a:srgbClr val="FFFF99"/>
    <a:srgbClr val="A1A1FF"/>
    <a:srgbClr val="E1E1FF"/>
    <a:srgbClr val="FF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752"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988" tIns="45494" rIns="90988" bIns="45494" numCol="1" anchor="t" anchorCtr="0" compatLnSpc="1">
            <a:prstTxWarp prst="textNoShape">
              <a:avLst/>
            </a:prstTxWarp>
          </a:bodyPr>
          <a:lstStyle>
            <a:lvl1pPr defTabSz="909638">
              <a:spcBef>
                <a:spcPct val="0"/>
              </a:spcBef>
              <a:defRPr sz="1200">
                <a:latin typeface="Times New Roman" charset="0"/>
                <a:cs typeface="Arial" charset="0"/>
              </a:defRPr>
            </a:lvl1pPr>
          </a:lstStyle>
          <a:p>
            <a:pPr>
              <a:defRPr/>
            </a:pPr>
            <a:endParaRPr lang="en-US"/>
          </a:p>
        </p:txBody>
      </p:sp>
      <p:sp>
        <p:nvSpPr>
          <p:cNvPr id="34819"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988" tIns="45494" rIns="90988" bIns="45494" numCol="1" anchor="t" anchorCtr="0" compatLnSpc="1">
            <a:prstTxWarp prst="textNoShape">
              <a:avLst/>
            </a:prstTxWarp>
          </a:bodyPr>
          <a:lstStyle>
            <a:lvl1pPr algn="r" defTabSz="909638">
              <a:spcBef>
                <a:spcPct val="0"/>
              </a:spcBef>
              <a:defRPr sz="1200">
                <a:latin typeface="Times New Roman" charset="0"/>
                <a:cs typeface="Arial" charset="0"/>
              </a:defRPr>
            </a:lvl1pPr>
          </a:lstStyle>
          <a:p>
            <a:pPr>
              <a:defRPr/>
            </a:pPr>
            <a:endParaRPr lang="en-US"/>
          </a:p>
        </p:txBody>
      </p:sp>
      <p:sp>
        <p:nvSpPr>
          <p:cNvPr id="34820"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988" tIns="45494" rIns="90988" bIns="45494" numCol="1" anchor="b" anchorCtr="0" compatLnSpc="1">
            <a:prstTxWarp prst="textNoShape">
              <a:avLst/>
            </a:prstTxWarp>
          </a:bodyPr>
          <a:lstStyle>
            <a:lvl1pPr defTabSz="909638">
              <a:spcBef>
                <a:spcPct val="0"/>
              </a:spcBef>
              <a:defRPr sz="1200">
                <a:latin typeface="Times New Roman" charset="0"/>
                <a:cs typeface="Arial" charset="0"/>
              </a:defRPr>
            </a:lvl1pPr>
          </a:lstStyle>
          <a:p>
            <a:pPr>
              <a:defRPr/>
            </a:pPr>
            <a:endParaRPr lang="en-US"/>
          </a:p>
        </p:txBody>
      </p:sp>
      <p:sp>
        <p:nvSpPr>
          <p:cNvPr id="34821"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988" tIns="45494" rIns="90988" bIns="45494" numCol="1" anchor="b" anchorCtr="0" compatLnSpc="1">
            <a:prstTxWarp prst="textNoShape">
              <a:avLst/>
            </a:prstTxWarp>
          </a:bodyPr>
          <a:lstStyle>
            <a:lvl1pPr algn="r" defTabSz="909638">
              <a:spcBef>
                <a:spcPct val="0"/>
              </a:spcBef>
              <a:defRPr sz="1200">
                <a:latin typeface="Times New Roman" charset="0"/>
                <a:cs typeface="Arial" charset="0"/>
              </a:defRPr>
            </a:lvl1pPr>
          </a:lstStyle>
          <a:p>
            <a:pPr>
              <a:defRPr/>
            </a:pPr>
            <a:fld id="{31CAC325-9309-BF4C-BCF2-3D966B7641BB}" type="slidenum">
              <a:rPr lang="en-US"/>
              <a:pPr>
                <a:defRPr/>
              </a:pPr>
              <a:t>‹Nr.›</a:t>
            </a:fld>
            <a:endParaRPr lang="en-US"/>
          </a:p>
        </p:txBody>
      </p:sp>
    </p:spTree>
    <p:extLst>
      <p:ext uri="{BB962C8B-B14F-4D97-AF65-F5344CB8AC3E}">
        <p14:creationId xmlns:p14="http://schemas.microsoft.com/office/powerpoint/2010/main" val="303198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988" tIns="45494" rIns="90988" bIns="45494" numCol="1" anchor="t" anchorCtr="0" compatLnSpc="1">
            <a:prstTxWarp prst="textNoShape">
              <a:avLst/>
            </a:prstTxWarp>
          </a:bodyPr>
          <a:lstStyle>
            <a:lvl1pPr defTabSz="909638">
              <a:spcBef>
                <a:spcPct val="0"/>
              </a:spcBef>
              <a:defRPr sz="1200">
                <a:latin typeface="Times New Roman" charset="0"/>
                <a:cs typeface="Arial" charset="0"/>
              </a:defRPr>
            </a:lvl1pPr>
          </a:lstStyle>
          <a:p>
            <a:pPr>
              <a:defRPr/>
            </a:pPr>
            <a:endParaRPr lang="en-US"/>
          </a:p>
        </p:txBody>
      </p:sp>
      <p:sp>
        <p:nvSpPr>
          <p:cNvPr id="63491"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988" tIns="45494" rIns="90988" bIns="45494" numCol="1" anchor="t" anchorCtr="0" compatLnSpc="1">
            <a:prstTxWarp prst="textNoShape">
              <a:avLst/>
            </a:prstTxWarp>
          </a:bodyPr>
          <a:lstStyle>
            <a:lvl1pPr algn="r" defTabSz="909638">
              <a:spcBef>
                <a:spcPct val="0"/>
              </a:spcBef>
              <a:defRPr sz="1200">
                <a:latin typeface="Times New Roman" charset="0"/>
                <a:cs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988" tIns="45494" rIns="90988" bIns="45494"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63494"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988" tIns="45494" rIns="90988" bIns="45494" numCol="1" anchor="b" anchorCtr="0" compatLnSpc="1">
            <a:prstTxWarp prst="textNoShape">
              <a:avLst/>
            </a:prstTxWarp>
          </a:bodyPr>
          <a:lstStyle>
            <a:lvl1pPr defTabSz="909638">
              <a:spcBef>
                <a:spcPct val="0"/>
              </a:spcBef>
              <a:defRPr sz="1200">
                <a:latin typeface="Times New Roman" charset="0"/>
                <a:cs typeface="Arial" charset="0"/>
              </a:defRPr>
            </a:lvl1pPr>
          </a:lstStyle>
          <a:p>
            <a:pPr>
              <a:defRPr/>
            </a:pPr>
            <a:endParaRPr lang="en-US"/>
          </a:p>
        </p:txBody>
      </p:sp>
      <p:sp>
        <p:nvSpPr>
          <p:cNvPr id="63495"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988" tIns="45494" rIns="90988" bIns="45494" numCol="1" anchor="b" anchorCtr="0" compatLnSpc="1">
            <a:prstTxWarp prst="textNoShape">
              <a:avLst/>
            </a:prstTxWarp>
          </a:bodyPr>
          <a:lstStyle>
            <a:lvl1pPr algn="r" defTabSz="909638">
              <a:spcBef>
                <a:spcPct val="0"/>
              </a:spcBef>
              <a:defRPr sz="1200">
                <a:latin typeface="Times New Roman" charset="0"/>
                <a:cs typeface="Arial" charset="0"/>
              </a:defRPr>
            </a:lvl1pPr>
          </a:lstStyle>
          <a:p>
            <a:pPr>
              <a:defRPr/>
            </a:pPr>
            <a:fld id="{F6451022-6245-2E4E-A3AC-96DFBDF55FDF}" type="slidenum">
              <a:rPr lang="en-US"/>
              <a:pPr>
                <a:defRPr/>
              </a:pPr>
              <a:t>‹Nr.›</a:t>
            </a:fld>
            <a:endParaRPr lang="en-US"/>
          </a:p>
        </p:txBody>
      </p:sp>
    </p:spTree>
    <p:extLst>
      <p:ext uri="{BB962C8B-B14F-4D97-AF65-F5344CB8AC3E}">
        <p14:creationId xmlns:p14="http://schemas.microsoft.com/office/powerpoint/2010/main" val="4157760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705F71-4BB4-934B-8FC2-2695CF4A0D32}" type="slidenum">
              <a:rPr lang="en-US"/>
              <a:pPr>
                <a:defRPr/>
              </a:pPr>
              <a:t>1</a:t>
            </a:fld>
            <a:endParaRPr lang="en-US"/>
          </a:p>
        </p:txBody>
      </p:sp>
      <p:sp>
        <p:nvSpPr>
          <p:cNvPr id="95234" name="Rectangle 2"/>
          <p:cNvSpPr>
            <a:spLocks noGrp="1" noRot="1" noChangeAspect="1" noChangeArrowheads="1" noTextEdit="1"/>
          </p:cNvSpPr>
          <p:nvPr>
            <p:ph type="sldImg"/>
          </p:nvPr>
        </p:nvSpPr>
        <p:spPr>
          <a:xfrm>
            <a:off x="952500" y="771525"/>
            <a:ext cx="4930775" cy="3697288"/>
          </a:xfrm>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a:xfrm>
            <a:off x="931863" y="4697413"/>
            <a:ext cx="4970462" cy="4470400"/>
          </a:xfrm>
        </p:spPr>
        <p:txBody>
          <a:bodyPr/>
          <a:lstStyle/>
          <a:p>
            <a:pPr eaLnBrk="1" hangingPunct="1">
              <a:defRPr/>
            </a:pPr>
            <a:endParaRPr lang="de-DE"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C28457-A323-CB49-AB6D-C933E0104D13}" type="slidenum">
              <a:rPr lang="en-US"/>
              <a:pPr>
                <a:defRPr/>
              </a:pPr>
              <a:t>10</a:t>
            </a:fld>
            <a:endParaRPr lang="en-US"/>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defRPr/>
            </a:pPr>
            <a:endParaRPr lang="de-DE"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C97860-9371-7C4A-8610-F2C451653842}" type="slidenum">
              <a:rPr lang="en-US"/>
              <a:pPr>
                <a:defRPr/>
              </a:pPr>
              <a:t>11</a:t>
            </a:fld>
            <a:endParaRPr lang="en-US"/>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defRPr/>
            </a:pPr>
            <a:endParaRPr lang="de-DE"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EB9FD7-102E-3548-ADB2-AFD0F80886A0}" type="slidenum">
              <a:rPr lang="en-US"/>
              <a:pPr>
                <a:defRPr/>
              </a:pPr>
              <a:t>12</a:t>
            </a:fld>
            <a:endParaRPr lang="en-US"/>
          </a:p>
        </p:txBody>
      </p:sp>
      <p:sp>
        <p:nvSpPr>
          <p:cNvPr id="97282" name="Rectangle 2"/>
          <p:cNvSpPr>
            <a:spLocks noGrp="1" noRot="1" noChangeAspect="1" noChangeArrowheads="1" noTextEdit="1"/>
          </p:cNvSpPr>
          <p:nvPr>
            <p:ph type="sldImg"/>
          </p:nvPr>
        </p:nvSpPr>
        <p:spPr>
          <a:xfrm>
            <a:off x="954088" y="771525"/>
            <a:ext cx="4927600" cy="3695700"/>
          </a:xfrm>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a:xfrm>
            <a:off x="931863" y="4697413"/>
            <a:ext cx="4970462" cy="4470400"/>
          </a:xfrm>
        </p:spPr>
        <p:txBody>
          <a:bodyPr/>
          <a:lstStyle/>
          <a:p>
            <a:pPr eaLnBrk="1" hangingPunct="1">
              <a:defRPr/>
            </a:pPr>
            <a:endParaRPr lang="de-DE"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D0E5DA-9F65-4749-99AD-9348DEF5001A}" type="slidenum">
              <a:rPr lang="en-US"/>
              <a:pPr>
                <a:defRPr/>
              </a:pPr>
              <a:t>13</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a:xfrm>
            <a:off x="906463" y="4714875"/>
            <a:ext cx="4984750" cy="4467225"/>
          </a:xfrm>
        </p:spPr>
        <p:txBody>
          <a:bodyPr/>
          <a:lstStyle/>
          <a:p>
            <a:pPr eaLnBrk="1" hangingPunct="1">
              <a:defRPr/>
            </a:pPr>
            <a:endParaRPr lang="de-DE" baseline="0"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14</a:t>
            </a:fld>
            <a:endParaRPr lang="en-US"/>
          </a:p>
        </p:txBody>
      </p:sp>
    </p:spTree>
    <p:extLst>
      <p:ext uri="{BB962C8B-B14F-4D97-AF65-F5344CB8AC3E}">
        <p14:creationId xmlns:p14="http://schemas.microsoft.com/office/powerpoint/2010/main" val="65409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15</a:t>
            </a:fld>
            <a:endParaRPr lang="en-US"/>
          </a:p>
        </p:txBody>
      </p:sp>
    </p:spTree>
    <p:extLst>
      <p:ext uri="{BB962C8B-B14F-4D97-AF65-F5344CB8AC3E}">
        <p14:creationId xmlns:p14="http://schemas.microsoft.com/office/powerpoint/2010/main" val="2355473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A7E022-59C3-2F46-9F84-B3F8597B2DD0}" type="slidenum">
              <a:rPr lang="en-US"/>
              <a:pPr>
                <a:defRPr/>
              </a:pPr>
              <a:t>16</a:t>
            </a:fld>
            <a:endParaRPr lang="en-US"/>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D000E9-7F9F-2841-BDDF-0613BFD76744}" type="slidenum">
              <a:rPr lang="en-US"/>
              <a:pPr>
                <a:defRPr/>
              </a:pPr>
              <a:t>17</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a:xfrm>
            <a:off x="906463" y="4714875"/>
            <a:ext cx="4984750" cy="4467225"/>
          </a:xfrm>
        </p:spPr>
        <p:txBody>
          <a:bodyPr/>
          <a:lstStyle/>
          <a:p>
            <a:pPr eaLnBrk="1" hangingPunct="1">
              <a:defRPr/>
            </a:pPr>
            <a:endParaRPr lang="de-DE" baseline="0"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1FB386-A4E2-C84E-910E-3F2B2D4CBBFB}" type="slidenum">
              <a:rPr lang="en-US"/>
              <a:pPr>
                <a:defRPr/>
              </a:pPr>
              <a:t>18</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324511-87A3-E848-99B7-518BC41B47FA}" type="slidenum">
              <a:rPr lang="en-US"/>
              <a:pPr>
                <a:defRPr/>
              </a:pPr>
              <a:t>19</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075" name="Rectangle 3"/>
          <p:cNvSpPr>
            <a:spLocks noGrp="1" noChangeArrowheads="1"/>
          </p:cNvSpPr>
          <p:nvPr>
            <p:ph type="body" idx="1"/>
          </p:nvPr>
        </p:nvSpPr>
        <p:spPr>
          <a:xfrm>
            <a:off x="906463" y="4714875"/>
            <a:ext cx="4984750" cy="4467225"/>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de-DE"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F66648-262A-A54A-B363-891EAEA73CAF}" type="slidenum">
              <a:rPr lang="en-US"/>
              <a:pPr>
                <a:defRPr/>
              </a:pPr>
              <a:t>2</a:t>
            </a:fld>
            <a:endParaRPr lang="en-US"/>
          </a:p>
        </p:txBody>
      </p:sp>
      <p:sp>
        <p:nvSpPr>
          <p:cNvPr id="16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C1CC17-0DD3-4D4C-A251-76E843000F2A}" type="slidenum">
              <a:rPr lang="en-US"/>
              <a:pPr>
                <a:defRPr/>
              </a:pPr>
              <a:t>20</a:t>
            </a:fld>
            <a:endParaRPr lang="en-US"/>
          </a:p>
        </p:txBody>
      </p:sp>
      <p:sp>
        <p:nvSpPr>
          <p:cNvPr id="16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21</a:t>
            </a:fld>
            <a:endParaRPr lang="en-US"/>
          </a:p>
        </p:txBody>
      </p:sp>
    </p:spTree>
    <p:extLst>
      <p:ext uri="{BB962C8B-B14F-4D97-AF65-F5344CB8AC3E}">
        <p14:creationId xmlns:p14="http://schemas.microsoft.com/office/powerpoint/2010/main" val="2205801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22</a:t>
            </a:fld>
            <a:endParaRPr lang="en-US"/>
          </a:p>
        </p:txBody>
      </p:sp>
    </p:spTree>
    <p:extLst>
      <p:ext uri="{BB962C8B-B14F-4D97-AF65-F5344CB8AC3E}">
        <p14:creationId xmlns:p14="http://schemas.microsoft.com/office/powerpoint/2010/main" val="301555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23</a:t>
            </a:fld>
            <a:endParaRPr lang="en-US"/>
          </a:p>
        </p:txBody>
      </p:sp>
    </p:spTree>
    <p:extLst>
      <p:ext uri="{BB962C8B-B14F-4D97-AF65-F5344CB8AC3E}">
        <p14:creationId xmlns:p14="http://schemas.microsoft.com/office/powerpoint/2010/main" val="782484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926655-2C91-2D47-AACA-13FCAF87F75F}" type="slidenum">
              <a:rPr lang="en-US"/>
              <a:pPr>
                <a:defRPr/>
              </a:pPr>
              <a:t>24</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0162AE-2E8C-8D47-9DE7-545B2391005F}" type="slidenum">
              <a:rPr lang="en-US"/>
              <a:pPr>
                <a:defRPr/>
              </a:pPr>
              <a:t>25</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55CAD7-B542-6642-9497-D1A00572A1A4}" type="slidenum">
              <a:rPr lang="en-US"/>
              <a:pPr>
                <a:defRPr/>
              </a:pPr>
              <a:t>26</a:t>
            </a:fld>
            <a:endParaRPr lang="en-US"/>
          </a:p>
        </p:txBody>
      </p:sp>
      <p:sp>
        <p:nvSpPr>
          <p:cNvPr id="13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9D8E91-0D24-A340-A477-9A1F02A19F95}" type="slidenum">
              <a:rPr lang="en-US"/>
              <a:pPr>
                <a:defRPr/>
              </a:pPr>
              <a:t>27</a:t>
            </a:fld>
            <a:endParaRPr lang="en-US"/>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84A351-315F-0A4A-8250-48D33A283FE6}" type="slidenum">
              <a:rPr lang="en-US"/>
              <a:pPr>
                <a:defRPr/>
              </a:pPr>
              <a:t>28</a:t>
            </a:fld>
            <a:endParaRPr lang="en-US"/>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845EF1-223C-4247-8CBF-22050BB817AB}" type="slidenum">
              <a:rPr lang="en-US"/>
              <a:pPr>
                <a:defRPr/>
              </a:pPr>
              <a:t>29</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7EE0AF-EB67-7D40-89D5-7E349900AFC9}" type="slidenum">
              <a:rPr lang="en-US"/>
              <a:pPr>
                <a:defRPr/>
              </a:pPr>
              <a:t>3</a:t>
            </a:fld>
            <a:endParaRPr lang="en-US"/>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p:txBody>
          <a:bodyPr/>
          <a:lstStyle/>
          <a:p>
            <a:pPr eaLnBrk="1" hangingPunct="1">
              <a:defRPr/>
            </a:pPr>
            <a:endParaRPr lang="de-DE"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192A43-4458-E94B-9A5C-B060799AAAB9}" type="slidenum">
              <a:rPr lang="en-US"/>
              <a:pPr>
                <a:defRPr/>
              </a:pPr>
              <a:t>30</a:t>
            </a:fld>
            <a:endParaRPr lang="en-US"/>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31</a:t>
            </a:fld>
            <a:endParaRPr lang="en-US"/>
          </a:p>
        </p:txBody>
      </p:sp>
    </p:spTree>
    <p:extLst>
      <p:ext uri="{BB962C8B-B14F-4D97-AF65-F5344CB8AC3E}">
        <p14:creationId xmlns:p14="http://schemas.microsoft.com/office/powerpoint/2010/main" val="375478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8DAB7C-5DCE-5C4F-90B0-4B04A141C221}" type="slidenum">
              <a:rPr lang="en-US"/>
              <a:pPr>
                <a:defRPr/>
              </a:pPr>
              <a:t>32</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a:xfrm>
            <a:off x="906463" y="4714875"/>
            <a:ext cx="4984750" cy="4467225"/>
          </a:xfrm>
        </p:spPr>
        <p:txBody>
          <a:bodyPr/>
          <a:lstStyle/>
          <a:p>
            <a:pPr eaLnBrk="1" hangingPunct="1">
              <a:defRPr/>
            </a:pPr>
            <a:endParaRPr lang="de-DE" baseline="0" dirty="0"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33</a:t>
            </a:fld>
            <a:endParaRPr lang="en-US"/>
          </a:p>
        </p:txBody>
      </p:sp>
    </p:spTree>
    <p:extLst>
      <p:ext uri="{BB962C8B-B14F-4D97-AF65-F5344CB8AC3E}">
        <p14:creationId xmlns:p14="http://schemas.microsoft.com/office/powerpoint/2010/main" val="2832027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B0B1A4-0F1F-7D41-BCCA-5D3DD86857A6}" type="slidenum">
              <a:rPr lang="en-US"/>
              <a:pPr>
                <a:defRPr/>
              </a:pPr>
              <a:t>34</a:t>
            </a:fld>
            <a:endParaRPr lang="en-US"/>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36</a:t>
            </a:fld>
            <a:endParaRPr lang="en-US"/>
          </a:p>
        </p:txBody>
      </p:sp>
    </p:spTree>
    <p:extLst>
      <p:ext uri="{BB962C8B-B14F-4D97-AF65-F5344CB8AC3E}">
        <p14:creationId xmlns:p14="http://schemas.microsoft.com/office/powerpoint/2010/main" val="429718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8974C1-51E9-584C-86CF-E7660E045345}" type="slidenum">
              <a:rPr lang="en-US"/>
              <a:pPr>
                <a:defRPr/>
              </a:pPr>
              <a:t>37</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xfrm>
            <a:off x="906463" y="4714875"/>
            <a:ext cx="4984750" cy="4467225"/>
          </a:xfrm>
        </p:spPr>
        <p:txBody>
          <a:bodyPr/>
          <a:lstStyle/>
          <a:p>
            <a:pPr eaLnBrk="1" hangingPunct="1">
              <a:defRPr/>
            </a:pPr>
            <a:endParaRPr lang="de-DE"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40</a:t>
            </a:fld>
            <a:endParaRPr lang="en-US"/>
          </a:p>
        </p:txBody>
      </p:sp>
    </p:spTree>
    <p:extLst>
      <p:ext uri="{BB962C8B-B14F-4D97-AF65-F5344CB8AC3E}">
        <p14:creationId xmlns:p14="http://schemas.microsoft.com/office/powerpoint/2010/main" val="397203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51022-6245-2E4E-A3AC-96DFBDF55FDF}" type="slidenum">
              <a:rPr lang="en-US" smtClean="0"/>
              <a:pPr>
                <a:defRPr/>
              </a:pPr>
              <a:t>41</a:t>
            </a:fld>
            <a:endParaRPr lang="en-US"/>
          </a:p>
        </p:txBody>
      </p:sp>
    </p:spTree>
    <p:extLst>
      <p:ext uri="{BB962C8B-B14F-4D97-AF65-F5344CB8AC3E}">
        <p14:creationId xmlns:p14="http://schemas.microsoft.com/office/powerpoint/2010/main" val="2376786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A63C2B-B87E-324B-928B-69E62A2EB760}" type="slidenum">
              <a:rPr lang="en-US"/>
              <a:pPr>
                <a:defRPr/>
              </a:pPr>
              <a:t>42</a:t>
            </a:fld>
            <a:endParaRPr lang="en-US"/>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a:xfrm>
            <a:off x="906463" y="4714875"/>
            <a:ext cx="4984750" cy="4467225"/>
          </a:xfrm>
        </p:spPr>
        <p:txBody>
          <a:bodyPr/>
          <a:lstStyle/>
          <a:p>
            <a:pPr eaLnBrk="1" hangingPunct="1">
              <a:defRPr/>
            </a:pPr>
            <a:endParaRPr lang="de-DE"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B325B8-CF77-1E46-859D-017C22BD1F9E}" type="slidenum">
              <a:rPr lang="en-US"/>
              <a:pPr>
                <a:defRPr/>
              </a:pPr>
              <a:t>4</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de-DE"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132B2F-696C-DF42-ACC0-DE767E52B901}" type="slidenum">
              <a:rPr lang="en-US"/>
              <a:pPr>
                <a:defRPr/>
              </a:pPr>
              <a:t>5</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defRPr/>
            </a:pPr>
            <a:endParaRPr lang="de-DE"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E91A06-8FEA-C044-BCE1-6CEE17EB8AFF}" type="slidenum">
              <a:rPr lang="en-US"/>
              <a:pPr>
                <a:defRPr/>
              </a:pPr>
              <a:t>6</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de-DE"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54726A-54C0-8E48-8DA0-122C796F3209}" type="slidenum">
              <a:rPr lang="en-US"/>
              <a:pPr>
                <a:defRPr/>
              </a:pPr>
              <a:t>7</a:t>
            </a:fld>
            <a:endParaRPr lang="en-US"/>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pPr eaLnBrk="1" hangingPunct="1">
              <a:defRPr/>
            </a:pPr>
            <a:endParaRPr lang="de-DE"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341246-B47C-3E4C-886D-643009F76786}" type="slidenum">
              <a:rPr lang="en-US"/>
              <a:pPr>
                <a:defRPr/>
              </a:pPr>
              <a:t>8</a:t>
            </a:fld>
            <a:endParaRPr lang="en-US"/>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pPr eaLnBrk="1" hangingPunct="1">
              <a:defRPr/>
            </a:pPr>
            <a:endParaRPr lang="de-DE"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D9FED2-F103-0D4A-B11F-2107F983D322}" type="slidenum">
              <a:rPr lang="en-US"/>
              <a:pPr>
                <a:defRPr/>
              </a:pPr>
              <a:t>9</a:t>
            </a:fld>
            <a:endParaRPr lang="en-US"/>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endParaRPr lang="de-DE"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503238" y="330200"/>
            <a:ext cx="3184525" cy="588963"/>
            <a:chOff x="317" y="208"/>
            <a:chExt cx="2006" cy="371"/>
          </a:xfrm>
        </p:grpSpPr>
        <p:pic>
          <p:nvPicPr>
            <p:cNvPr id="5" name="Picture 12" descr="tud_logo_rgb"/>
            <p:cNvPicPr>
              <a:picLocks noChangeAspect="1" noChangeArrowheads="1"/>
            </p:cNvPicPr>
            <p:nvPr userDrawn="1"/>
          </p:nvPicPr>
          <p:blipFill>
            <a:blip r:embed="rId2">
              <a:extLst>
                <a:ext uri="{28A0092B-C50C-407E-A947-70E740481C1C}">
                  <a14:useLocalDpi xmlns:a14="http://schemas.microsoft.com/office/drawing/2010/main" val="0"/>
                </a:ext>
              </a:extLst>
            </a:blip>
            <a:srcRect r="75551"/>
            <a:stretch>
              <a:fillRect/>
            </a:stretch>
          </p:blipFill>
          <p:spPr bwMode="auto">
            <a:xfrm>
              <a:off x="317" y="208"/>
              <a:ext cx="49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spect="1" noChangeArrowheads="1"/>
            </p:cNvSpPr>
            <p:nvPr userDrawn="1"/>
          </p:nvSpPr>
          <p:spPr bwMode="auto">
            <a:xfrm>
              <a:off x="745" y="249"/>
              <a:ext cx="1578" cy="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ts val="1700"/>
                </a:lnSpc>
                <a:spcBef>
                  <a:spcPct val="0"/>
                </a:spcBef>
              </a:pPr>
              <a:r>
                <a:rPr lang="nl-NL" sz="1600">
                  <a:ea typeface="ヒラギノ角ゴ Pro W3" charset="0"/>
                  <a:cs typeface="ヒラギノ角ゴ Pro W3" charset="0"/>
                </a:rPr>
                <a:t>technische universität dortmund</a:t>
              </a:r>
            </a:p>
          </p:txBody>
        </p:sp>
      </p:grpSp>
      <p:grpSp>
        <p:nvGrpSpPr>
          <p:cNvPr id="7" name="Group 14"/>
          <p:cNvGrpSpPr>
            <a:grpSpLocks/>
          </p:cNvGrpSpPr>
          <p:nvPr userDrawn="1"/>
        </p:nvGrpSpPr>
        <p:grpSpPr bwMode="auto">
          <a:xfrm>
            <a:off x="4862513" y="333375"/>
            <a:ext cx="3886200" cy="603250"/>
            <a:chOff x="3094" y="204"/>
            <a:chExt cx="2448" cy="380"/>
          </a:xfrm>
        </p:grpSpPr>
        <p:sp>
          <p:nvSpPr>
            <p:cNvPr id="8" name="Rectangle 15"/>
            <p:cNvSpPr>
              <a:spLocks noChangeArrowheads="1"/>
            </p:cNvSpPr>
            <p:nvPr/>
          </p:nvSpPr>
          <p:spPr bwMode="auto">
            <a:xfrm>
              <a:off x="3094" y="238"/>
              <a:ext cx="2448" cy="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0" hangingPunct="0">
                <a:spcBef>
                  <a:spcPct val="0"/>
                </a:spcBef>
              </a:pPr>
              <a:r>
                <a:rPr lang="nl-NL" sz="1500">
                  <a:ea typeface="ヒラギノ角ゴ Pro W3" charset="0"/>
                  <a:cs typeface="ヒラギノ角ゴ Pro W3" charset="0"/>
                </a:rPr>
                <a:t>fakultät für informatik</a:t>
              </a:r>
            </a:p>
            <a:p>
              <a:pPr algn="r" eaLnBrk="0" hangingPunct="0">
                <a:spcBef>
                  <a:spcPct val="0"/>
                </a:spcBef>
              </a:pPr>
              <a:r>
                <a:rPr lang="nl-NL" sz="1500">
                  <a:ea typeface="ヒラギノ角ゴ Pro W3" charset="0"/>
                  <a:cs typeface="ヒラギノ角ゴ Pro W3" charset="0"/>
                </a:rPr>
                <a:t>informatik 12</a:t>
              </a:r>
            </a:p>
          </p:txBody>
        </p:sp>
        <p:pic>
          <p:nvPicPr>
            <p:cNvPr id="9" name="Picture 16"/>
            <p:cNvPicPr>
              <a:picLocks noChangeAspect="1" noChangeArrowheads="1"/>
            </p:cNvPicPr>
            <p:nvPr/>
          </p:nvPicPr>
          <p:blipFill>
            <a:blip r:embed="rId3">
              <a:extLst>
                <a:ext uri="{28A0092B-C50C-407E-A947-70E740481C1C}">
                  <a14:useLocalDpi xmlns:a14="http://schemas.microsoft.com/office/drawing/2010/main" val="0"/>
                </a:ext>
              </a:extLst>
            </a:blip>
            <a:srcRect t="461" r="71880" b="44702"/>
            <a:stretch>
              <a:fillRect/>
            </a:stretch>
          </p:blipFill>
          <p:spPr bwMode="auto">
            <a:xfrm>
              <a:off x="3888" y="204"/>
              <a:ext cx="432"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88073" name="Rectangle 9"/>
          <p:cNvSpPr>
            <a:spLocks noGrp="1" noChangeArrowheads="1"/>
          </p:cNvSpPr>
          <p:nvPr>
            <p:ph type="ctrTitle"/>
          </p:nvPr>
        </p:nvSpPr>
        <p:spPr>
          <a:xfrm>
            <a:off x="685800" y="2130425"/>
            <a:ext cx="7772400" cy="1470025"/>
          </a:xfrm>
        </p:spPr>
        <p:txBody>
          <a:bodyPr/>
          <a:lstStyle>
            <a:lvl1pPr>
              <a:defRPr>
                <a:sym typeface="Symbol" charset="0"/>
              </a:defRPr>
            </a:lvl1pPr>
          </a:lstStyle>
          <a:p>
            <a:pPr lvl="0"/>
            <a:r>
              <a:rPr lang="en-US" noProof="0" smtClean="0">
                <a:sym typeface="Symbol" charset="0"/>
              </a:rPr>
              <a:t></a:t>
            </a:r>
          </a:p>
        </p:txBody>
      </p:sp>
      <p:sp>
        <p:nvSpPr>
          <p:cNvPr id="88074" name="Rectangle 10"/>
          <p:cNvSpPr>
            <a:spLocks noGrp="1" noChangeArrowheads="1"/>
          </p:cNvSpPr>
          <p:nvPr>
            <p:ph type="subTitle" idx="1"/>
          </p:nvPr>
        </p:nvSpPr>
        <p:spPr>
          <a:xfrm>
            <a:off x="1371600" y="3886200"/>
            <a:ext cx="6400800" cy="1569660"/>
          </a:xfrm>
        </p:spPr>
        <p:txBody>
          <a:bodyPr/>
          <a:lstStyle>
            <a:lvl1pPr algn="ctr">
              <a:defRPr/>
            </a:lvl1pPr>
          </a:lstStyle>
          <a:p>
            <a:pPr lvl="0"/>
            <a:r>
              <a:rPr lang="en-US" noProof="0" smtClean="0"/>
              <a:t>Master-Untertitelformat bearbeiten</a:t>
            </a:r>
            <a:endParaRPr lang="en-US" noProof="0" dirty="0" smtClean="0"/>
          </a:p>
        </p:txBody>
      </p:sp>
    </p:spTree>
    <p:extLst>
      <p:ext uri="{BB962C8B-B14F-4D97-AF65-F5344CB8AC3E}">
        <p14:creationId xmlns:p14="http://schemas.microsoft.com/office/powerpoint/2010/main" val="258099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Tree>
    <p:extLst>
      <p:ext uri="{BB962C8B-B14F-4D97-AF65-F5344CB8AC3E}">
        <p14:creationId xmlns:p14="http://schemas.microsoft.com/office/powerpoint/2010/main" val="100689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0"/>
            <a:ext cx="2160587" cy="3430588"/>
          </a:xfrm>
        </p:spPr>
        <p:txBody>
          <a:bodyPr vert="eaVert"/>
          <a:lstStyle/>
          <a:p>
            <a:r>
              <a:rPr lang="en-US" smtClean="0"/>
              <a:t>Mastertitelformat bearbeiten</a:t>
            </a:r>
            <a:endParaRPr lang="de-DE"/>
          </a:p>
        </p:txBody>
      </p:sp>
      <p:sp>
        <p:nvSpPr>
          <p:cNvPr id="3" name="Vertikaler Textplatzhalter 2"/>
          <p:cNvSpPr>
            <a:spLocks noGrp="1"/>
          </p:cNvSpPr>
          <p:nvPr>
            <p:ph type="body" orient="vert" idx="1"/>
          </p:nvPr>
        </p:nvSpPr>
        <p:spPr>
          <a:xfrm>
            <a:off x="250825" y="0"/>
            <a:ext cx="6329363" cy="3430588"/>
          </a:xfrm>
        </p:spPr>
        <p:txBody>
          <a:bodyPr vert="eaVert"/>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Tree>
    <p:extLst>
      <p:ext uri="{BB962C8B-B14F-4D97-AF65-F5344CB8AC3E}">
        <p14:creationId xmlns:p14="http://schemas.microsoft.com/office/powerpoint/2010/main" val="133260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de-DE"/>
          </a:p>
        </p:txBody>
      </p:sp>
      <p:sp>
        <p:nvSpPr>
          <p:cNvPr id="3" name="Inhaltsplatzhalter 2"/>
          <p:cNvSpPr>
            <a:spLocks noGrp="1"/>
          </p:cNvSpPr>
          <p:nvPr>
            <p:ph idx="1"/>
          </p:nvPr>
        </p:nvSpPr>
        <p:spPr/>
        <p:txBody>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Tree>
    <p:extLst>
      <p:ext uri="{BB962C8B-B14F-4D97-AF65-F5344CB8AC3E}">
        <p14:creationId xmlns:p14="http://schemas.microsoft.com/office/powerpoint/2010/main" val="272289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Mastertextformat bearbeiten</a:t>
            </a:r>
          </a:p>
        </p:txBody>
      </p:sp>
    </p:spTree>
    <p:extLst>
      <p:ext uri="{BB962C8B-B14F-4D97-AF65-F5344CB8AC3E}">
        <p14:creationId xmlns:p14="http://schemas.microsoft.com/office/powerpoint/2010/main" val="420020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de-DE"/>
          </a:p>
        </p:txBody>
      </p:sp>
      <p:sp>
        <p:nvSpPr>
          <p:cNvPr id="3" name="Inhaltsplatzhalter 2"/>
          <p:cNvSpPr>
            <a:spLocks noGrp="1"/>
          </p:cNvSpPr>
          <p:nvPr>
            <p:ph sz="half" idx="1"/>
          </p:nvPr>
        </p:nvSpPr>
        <p:spPr>
          <a:xfrm>
            <a:off x="250825" y="1268413"/>
            <a:ext cx="3632200" cy="216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4" name="Inhaltsplatzhalter 3"/>
          <p:cNvSpPr>
            <a:spLocks noGrp="1"/>
          </p:cNvSpPr>
          <p:nvPr>
            <p:ph sz="half" idx="2"/>
          </p:nvPr>
        </p:nvSpPr>
        <p:spPr>
          <a:xfrm>
            <a:off x="4035425" y="1268413"/>
            <a:ext cx="3632200" cy="216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Tree>
    <p:extLst>
      <p:ext uri="{BB962C8B-B14F-4D97-AF65-F5344CB8AC3E}">
        <p14:creationId xmlns:p14="http://schemas.microsoft.com/office/powerpoint/2010/main" val="247437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Tree>
    <p:extLst>
      <p:ext uri="{BB962C8B-B14F-4D97-AF65-F5344CB8AC3E}">
        <p14:creationId xmlns:p14="http://schemas.microsoft.com/office/powerpoint/2010/main" val="306730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de-DE"/>
          </a:p>
        </p:txBody>
      </p:sp>
    </p:spTree>
    <p:extLst>
      <p:ext uri="{BB962C8B-B14F-4D97-AF65-F5344CB8AC3E}">
        <p14:creationId xmlns:p14="http://schemas.microsoft.com/office/powerpoint/2010/main" val="405513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2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Mastertextformat bearbeiten</a:t>
            </a:r>
          </a:p>
        </p:txBody>
      </p:sp>
    </p:spTree>
    <p:extLst>
      <p:ext uri="{BB962C8B-B14F-4D97-AF65-F5344CB8AC3E}">
        <p14:creationId xmlns:p14="http://schemas.microsoft.com/office/powerpoint/2010/main" val="167384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Mastertextformat bearbeiten</a:t>
            </a:r>
          </a:p>
        </p:txBody>
      </p:sp>
    </p:spTree>
    <p:extLst>
      <p:ext uri="{BB962C8B-B14F-4D97-AF65-F5344CB8AC3E}">
        <p14:creationId xmlns:p14="http://schemas.microsoft.com/office/powerpoint/2010/main" val="41705949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61" name="Rectangle 21"/>
          <p:cNvSpPr>
            <a:spLocks noGrp="1" noChangeArrowheads="1"/>
          </p:cNvSpPr>
          <p:nvPr>
            <p:ph type="title"/>
          </p:nvPr>
        </p:nvSpPr>
        <p:spPr bwMode="auto">
          <a:xfrm>
            <a:off x="250825" y="0"/>
            <a:ext cx="864235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Klicken Sie, um das Titelformat zu bearbeiten</a:t>
            </a:r>
          </a:p>
        </p:txBody>
      </p:sp>
      <p:sp>
        <p:nvSpPr>
          <p:cNvPr id="87062" name="Rectangle 22"/>
          <p:cNvSpPr>
            <a:spLocks noGrp="1" noChangeArrowheads="1"/>
          </p:cNvSpPr>
          <p:nvPr>
            <p:ph type="body" idx="1"/>
          </p:nvPr>
        </p:nvSpPr>
        <p:spPr bwMode="auto">
          <a:xfrm>
            <a:off x="250825" y="1268413"/>
            <a:ext cx="7416800" cy="216217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Klicken Sie, um die Formate des Vorlagentextes zu bearbeiten</a:t>
            </a:r>
          </a:p>
          <a:p>
            <a:pPr lvl="1"/>
            <a:r>
              <a:rPr lang="en-US"/>
              <a:t>Zweite Ebene</a:t>
            </a:r>
          </a:p>
          <a:p>
            <a:pPr lvl="2"/>
            <a:r>
              <a:rPr lang="en-US"/>
              <a:t>Dritte Ebene</a:t>
            </a:r>
          </a:p>
          <a:p>
            <a:pPr lvl="3"/>
            <a:r>
              <a:rPr lang="en-US"/>
              <a:t>Vierte Ebene</a:t>
            </a:r>
          </a:p>
          <a:p>
            <a:pPr lvl="4"/>
            <a:r>
              <a:rPr lang="en-US"/>
              <a:t>Fünfte Ebene</a:t>
            </a:r>
          </a:p>
        </p:txBody>
      </p:sp>
      <p:sp>
        <p:nvSpPr>
          <p:cNvPr id="87068" name="Line 28"/>
          <p:cNvSpPr>
            <a:spLocks noChangeShapeType="1"/>
          </p:cNvSpPr>
          <p:nvPr userDrawn="1"/>
        </p:nvSpPr>
        <p:spPr bwMode="auto">
          <a:xfrm>
            <a:off x="250825" y="1125538"/>
            <a:ext cx="8642350"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87069" name="Line 29"/>
          <p:cNvSpPr>
            <a:spLocks noChangeShapeType="1"/>
          </p:cNvSpPr>
          <p:nvPr userDrawn="1"/>
        </p:nvSpPr>
        <p:spPr bwMode="auto">
          <a:xfrm>
            <a:off x="0" y="-6350"/>
            <a:ext cx="9144000"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87074" name="Text Box 34"/>
          <p:cNvSpPr txBox="1">
            <a:spLocks noChangeArrowheads="1"/>
          </p:cNvSpPr>
          <p:nvPr userDrawn="1"/>
        </p:nvSpPr>
        <p:spPr bwMode="auto">
          <a:xfrm>
            <a:off x="7632700" y="0"/>
            <a:ext cx="15113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31" name="Text Box 24"/>
          <p:cNvSpPr txBox="1">
            <a:spLocks noChangeArrowheads="1"/>
          </p:cNvSpPr>
          <p:nvPr userDrawn="1"/>
        </p:nvSpPr>
        <p:spPr bwMode="auto">
          <a:xfrm>
            <a:off x="7848600" y="6451600"/>
            <a:ext cx="1127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defRPr/>
            </a:pPr>
            <a:r>
              <a:rPr lang="en-US" sz="1600" smtClean="0">
                <a:latin typeface="Arial Unicode MS" charset="0"/>
                <a:sym typeface="Symbol" charset="0"/>
              </a:rPr>
              <a:t> </a:t>
            </a:r>
            <a:r>
              <a:rPr lang="en-US" sz="1600" smtClean="0">
                <a:sym typeface="Symbol" charset="0"/>
              </a:rPr>
              <a:t>-  </a:t>
            </a:r>
            <a:fld id="{6004C68D-B09D-3C4E-A995-A6C74CF3CB28}" type="slidenum">
              <a:rPr lang="en-US" sz="1600" smtClean="0">
                <a:sym typeface="Symbol" charset="0"/>
              </a:rPr>
              <a:pPr algn="r" eaLnBrk="1" hangingPunct="1">
                <a:defRPr/>
              </a:pPr>
              <a:t>‹Nr.›</a:t>
            </a:fld>
            <a:r>
              <a:rPr lang="en-US" sz="1600" smtClean="0">
                <a:sym typeface="Symbol" charset="0"/>
              </a:rPr>
              <a:t> -</a:t>
            </a:r>
            <a:endParaRPr lang="en-US" sz="1600" smtClean="0"/>
          </a:p>
        </p:txBody>
      </p:sp>
      <p:grpSp>
        <p:nvGrpSpPr>
          <p:cNvPr id="1032" name="Group 25"/>
          <p:cNvGrpSpPr>
            <a:grpSpLocks/>
          </p:cNvGrpSpPr>
          <p:nvPr userDrawn="1"/>
        </p:nvGrpSpPr>
        <p:grpSpPr bwMode="auto">
          <a:xfrm>
            <a:off x="395288" y="6381750"/>
            <a:ext cx="2039937" cy="457200"/>
            <a:chOff x="385" y="4055"/>
            <a:chExt cx="1285" cy="288"/>
          </a:xfrm>
        </p:grpSpPr>
        <p:pic>
          <p:nvPicPr>
            <p:cNvPr id="1038" name="Picture 26" descr="tud_logo_rgb"/>
            <p:cNvPicPr>
              <a:picLocks noChangeAspect="1" noChangeArrowheads="1"/>
            </p:cNvPicPr>
            <p:nvPr userDrawn="1"/>
          </p:nvPicPr>
          <p:blipFill>
            <a:blip r:embed="rId13">
              <a:extLst>
                <a:ext uri="{28A0092B-C50C-407E-A947-70E740481C1C}">
                  <a14:useLocalDpi xmlns:a14="http://schemas.microsoft.com/office/drawing/2010/main" val="0"/>
                </a:ext>
              </a:extLst>
            </a:blip>
            <a:srcRect r="75551"/>
            <a:stretch>
              <a:fillRect/>
            </a:stretch>
          </p:blipFill>
          <p:spPr bwMode="auto">
            <a:xfrm>
              <a:off x="385" y="4089"/>
              <a:ext cx="30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Text Box 27"/>
            <p:cNvSpPr txBox="1">
              <a:spLocks noChangeArrowheads="1"/>
            </p:cNvSpPr>
            <p:nvPr userDrawn="1"/>
          </p:nvSpPr>
          <p:spPr bwMode="auto">
            <a:xfrm>
              <a:off x="634" y="4055"/>
              <a:ext cx="10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defRPr/>
              </a:pPr>
              <a:r>
                <a:rPr lang="en-US" sz="1200" smtClean="0"/>
                <a:t>technische universität</a:t>
              </a:r>
            </a:p>
            <a:p>
              <a:pPr eaLnBrk="1" hangingPunct="1">
                <a:defRPr/>
              </a:pPr>
              <a:r>
                <a:rPr lang="en-US" sz="1200" smtClean="0"/>
                <a:t>dortmund</a:t>
              </a:r>
            </a:p>
          </p:txBody>
        </p:sp>
      </p:grpSp>
      <p:sp>
        <p:nvSpPr>
          <p:cNvPr id="1033" name="Line 28"/>
          <p:cNvSpPr>
            <a:spLocks noChangeShapeType="1"/>
          </p:cNvSpPr>
          <p:nvPr userDrawn="1"/>
        </p:nvSpPr>
        <p:spPr bwMode="auto">
          <a:xfrm>
            <a:off x="250825" y="6397625"/>
            <a:ext cx="8642350" cy="0"/>
          </a:xfrm>
          <a:prstGeom prst="line">
            <a:avLst/>
          </a:prstGeom>
          <a:noFill/>
          <a:ln w="38100">
            <a:solidFill>
              <a:srgbClr val="84B81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a:p>
        </p:txBody>
      </p:sp>
      <p:grpSp>
        <p:nvGrpSpPr>
          <p:cNvPr id="1034" name="Group 31"/>
          <p:cNvGrpSpPr>
            <a:grpSpLocks/>
          </p:cNvGrpSpPr>
          <p:nvPr userDrawn="1"/>
        </p:nvGrpSpPr>
        <p:grpSpPr bwMode="auto">
          <a:xfrm>
            <a:off x="2465388" y="6381750"/>
            <a:ext cx="1819275" cy="457200"/>
            <a:chOff x="1746" y="4055"/>
            <a:chExt cx="1146" cy="288"/>
          </a:xfrm>
        </p:grpSpPr>
        <p:pic>
          <p:nvPicPr>
            <p:cNvPr id="1036" name="Picture 32"/>
            <p:cNvPicPr>
              <a:picLocks noChangeAspect="1" noChangeArrowheads="1"/>
            </p:cNvPicPr>
            <p:nvPr userDrawn="1"/>
          </p:nvPicPr>
          <p:blipFill>
            <a:blip r:embed="rId14">
              <a:extLst>
                <a:ext uri="{28A0092B-C50C-407E-A947-70E740481C1C}">
                  <a14:useLocalDpi xmlns:a14="http://schemas.microsoft.com/office/drawing/2010/main" val="0"/>
                </a:ext>
              </a:extLst>
            </a:blip>
            <a:srcRect t="461" r="71880" b="44702"/>
            <a:stretch>
              <a:fillRect/>
            </a:stretch>
          </p:blipFill>
          <p:spPr bwMode="auto">
            <a:xfrm>
              <a:off x="1746" y="4110"/>
              <a:ext cx="2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7" name="Text Box 33"/>
            <p:cNvSpPr txBox="1">
              <a:spLocks noChangeArrowheads="1"/>
            </p:cNvSpPr>
            <p:nvPr userDrawn="1"/>
          </p:nvSpPr>
          <p:spPr bwMode="auto">
            <a:xfrm>
              <a:off x="1972" y="4055"/>
              <a:ext cx="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defRPr/>
              </a:pPr>
              <a:r>
                <a:rPr lang="en-US" sz="1200" smtClean="0"/>
                <a:t>fakultät für informatik</a:t>
              </a:r>
            </a:p>
          </p:txBody>
        </p:sp>
      </p:grpSp>
      <p:sp>
        <p:nvSpPr>
          <p:cNvPr id="1035" name="Text Box 34"/>
          <p:cNvSpPr txBox="1">
            <a:spLocks noChangeArrowheads="1"/>
          </p:cNvSpPr>
          <p:nvPr userDrawn="1"/>
        </p:nvSpPr>
        <p:spPr bwMode="auto">
          <a:xfrm>
            <a:off x="3779838" y="6381750"/>
            <a:ext cx="2735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defRPr/>
            </a:pPr>
            <a:r>
              <a:rPr lang="en-US" sz="1200" smtClean="0">
                <a:sym typeface="Symbol" charset="0"/>
              </a:rPr>
              <a:t> JJ Chen and  P.Marwedel, </a:t>
            </a:r>
            <a:br>
              <a:rPr lang="en-US" sz="1200" smtClean="0">
                <a:sym typeface="Symbol" charset="0"/>
              </a:rPr>
            </a:br>
            <a:r>
              <a:rPr lang="de-DE" sz="1200" smtClean="0">
                <a:sym typeface="Symbol" charset="0"/>
              </a:rPr>
              <a:t>Informatik 12, </a:t>
            </a:r>
            <a:r>
              <a:rPr lang="en-US" sz="1200" smtClean="0">
                <a:sym typeface="Symbol" charset="0"/>
              </a:rPr>
              <a:t> </a:t>
            </a:r>
            <a:r>
              <a:rPr lang="de-DE" sz="1200" smtClean="0">
                <a:sym typeface="Symbol" charset="0"/>
              </a:rPr>
              <a:t>2014</a:t>
            </a:r>
            <a:endParaRPr lang="en-US" sz="1200" smtClean="0">
              <a:sym typeface="Symbol" charset="0"/>
            </a:endParaRPr>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2800" b="1">
          <a:solidFill>
            <a:schemeClr val="tx1"/>
          </a:solidFill>
          <a:latin typeface="+mj-lt"/>
          <a:ea typeface="+mj-ea"/>
          <a:cs typeface="ＭＳ Ｐゴシック" charset="0"/>
        </a:defRPr>
      </a:lvl1pPr>
      <a:lvl2pPr algn="l"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tx1"/>
          </a:solidFill>
          <a:latin typeface="Arial" charset="0"/>
          <a:ea typeface="ＭＳ Ｐゴシック" charset="0"/>
        </a:defRPr>
      </a:lvl6pPr>
      <a:lvl7pPr marL="914400" algn="l" rtl="0" fontAlgn="base">
        <a:spcBef>
          <a:spcPct val="0"/>
        </a:spcBef>
        <a:spcAft>
          <a:spcPct val="0"/>
        </a:spcAft>
        <a:defRPr sz="2800" b="1">
          <a:solidFill>
            <a:schemeClr val="tx1"/>
          </a:solidFill>
          <a:latin typeface="Arial" charset="0"/>
          <a:ea typeface="ＭＳ Ｐゴシック" charset="0"/>
        </a:defRPr>
      </a:lvl7pPr>
      <a:lvl8pPr marL="1371600" algn="l" rtl="0" fontAlgn="base">
        <a:spcBef>
          <a:spcPct val="0"/>
        </a:spcBef>
        <a:spcAft>
          <a:spcPct val="0"/>
        </a:spcAft>
        <a:defRPr sz="2800" b="1">
          <a:solidFill>
            <a:schemeClr val="tx1"/>
          </a:solidFill>
          <a:latin typeface="Arial" charset="0"/>
          <a:ea typeface="ＭＳ Ｐゴシック" charset="0"/>
        </a:defRPr>
      </a:lvl8pPr>
      <a:lvl9pPr marL="1828800" algn="l" rtl="0" fontAlgn="base">
        <a:spcBef>
          <a:spcPct val="0"/>
        </a:spcBef>
        <a:spcAft>
          <a:spcPct val="0"/>
        </a:spcAft>
        <a:defRPr sz="2800" b="1">
          <a:solidFill>
            <a:schemeClr val="tx1"/>
          </a:solidFill>
          <a:latin typeface="Arial" charset="0"/>
          <a:ea typeface="ＭＳ Ｐゴシック" charset="0"/>
        </a:defRPr>
      </a:lvl9pPr>
    </p:titleStyle>
    <p:bodyStyle>
      <a:lvl1pPr marL="342900" indent="-342900" algn="l" rtl="0" eaLnBrk="0" fontAlgn="base" hangingPunct="0">
        <a:spcBef>
          <a:spcPct val="0"/>
        </a:spcBef>
        <a:spcAft>
          <a:spcPct val="0"/>
        </a:spcAft>
        <a:defRPr sz="2400">
          <a:solidFill>
            <a:schemeClr val="tx1"/>
          </a:solidFill>
          <a:latin typeface="+mn-lt"/>
          <a:ea typeface="+mn-ea"/>
          <a:cs typeface="ＭＳ Ｐゴシック" charset="0"/>
        </a:defRPr>
      </a:lvl1pPr>
      <a:lvl2pPr marL="444500" indent="-265113" algn="l" rtl="0" eaLnBrk="0" fontAlgn="base" hangingPunct="0">
        <a:spcBef>
          <a:spcPct val="0"/>
        </a:spcBef>
        <a:spcAft>
          <a:spcPct val="0"/>
        </a:spcAft>
        <a:buClr>
          <a:srgbClr val="99CC00"/>
        </a:buClr>
        <a:buFont typeface="Wingdings" charset="0"/>
        <a:buChar char="§"/>
        <a:defRPr sz="2400">
          <a:solidFill>
            <a:schemeClr val="tx1"/>
          </a:solidFill>
          <a:latin typeface="+mn-lt"/>
          <a:ea typeface="+mn-ea"/>
        </a:defRPr>
      </a:lvl2pPr>
      <a:lvl3pPr marL="892175" indent="-268288" algn="l" rtl="0" eaLnBrk="0" fontAlgn="base" hangingPunct="0">
        <a:spcBef>
          <a:spcPct val="0"/>
        </a:spcBef>
        <a:spcAft>
          <a:spcPct val="0"/>
        </a:spcAft>
        <a:buClr>
          <a:srgbClr val="99CC00"/>
        </a:buClr>
        <a:buChar char="•"/>
        <a:defRPr sz="2400">
          <a:solidFill>
            <a:schemeClr val="tx1"/>
          </a:solidFill>
          <a:latin typeface="+mn-lt"/>
          <a:ea typeface="+mn-ea"/>
        </a:defRPr>
      </a:lvl3pPr>
      <a:lvl4pPr marL="1343025" indent="-269875" algn="l" rtl="0" eaLnBrk="0" fontAlgn="base" hangingPunct="0">
        <a:spcBef>
          <a:spcPct val="0"/>
        </a:spcBef>
        <a:spcAft>
          <a:spcPct val="0"/>
        </a:spcAft>
        <a:buClr>
          <a:srgbClr val="99CC00"/>
        </a:buClr>
        <a:buChar char="-"/>
        <a:defRPr sz="2000">
          <a:solidFill>
            <a:schemeClr val="tx1"/>
          </a:solidFill>
          <a:latin typeface="+mn-lt"/>
          <a:ea typeface="+mn-ea"/>
        </a:defRPr>
      </a:lvl4pPr>
      <a:lvl5pPr marL="1795463" indent="-268288" algn="l" rtl="0" eaLnBrk="0" fontAlgn="base" hangingPunct="0">
        <a:spcBef>
          <a:spcPct val="0"/>
        </a:spcBef>
        <a:spcAft>
          <a:spcPct val="0"/>
        </a:spcAft>
        <a:buClr>
          <a:srgbClr val="99CC00"/>
        </a:buClr>
        <a:buChar char="»"/>
        <a:defRPr sz="2000">
          <a:solidFill>
            <a:schemeClr val="tx1"/>
          </a:solidFill>
          <a:latin typeface="+mn-lt"/>
          <a:ea typeface="+mn-ea"/>
        </a:defRPr>
      </a:lvl5pPr>
      <a:lvl6pPr marL="2252663" indent="-268288" algn="l" rtl="0" fontAlgn="base">
        <a:spcBef>
          <a:spcPct val="0"/>
        </a:spcBef>
        <a:spcAft>
          <a:spcPct val="0"/>
        </a:spcAft>
        <a:buClr>
          <a:srgbClr val="99CC00"/>
        </a:buClr>
        <a:buChar char="»"/>
        <a:defRPr sz="2000">
          <a:solidFill>
            <a:schemeClr val="tx1"/>
          </a:solidFill>
          <a:latin typeface="+mn-lt"/>
          <a:ea typeface="+mn-ea"/>
        </a:defRPr>
      </a:lvl6pPr>
      <a:lvl7pPr marL="2709863" indent="-268288" algn="l" rtl="0" fontAlgn="base">
        <a:spcBef>
          <a:spcPct val="0"/>
        </a:spcBef>
        <a:spcAft>
          <a:spcPct val="0"/>
        </a:spcAft>
        <a:buClr>
          <a:srgbClr val="99CC00"/>
        </a:buClr>
        <a:buChar char="»"/>
        <a:defRPr sz="2000">
          <a:solidFill>
            <a:schemeClr val="tx1"/>
          </a:solidFill>
          <a:latin typeface="+mn-lt"/>
          <a:ea typeface="+mn-ea"/>
        </a:defRPr>
      </a:lvl7pPr>
      <a:lvl8pPr marL="3167063" indent="-268288" algn="l" rtl="0" fontAlgn="base">
        <a:spcBef>
          <a:spcPct val="0"/>
        </a:spcBef>
        <a:spcAft>
          <a:spcPct val="0"/>
        </a:spcAft>
        <a:buClr>
          <a:srgbClr val="99CC00"/>
        </a:buClr>
        <a:buChar char="»"/>
        <a:defRPr sz="2000">
          <a:solidFill>
            <a:schemeClr val="tx1"/>
          </a:solidFill>
          <a:latin typeface="+mn-lt"/>
          <a:ea typeface="+mn-ea"/>
        </a:defRPr>
      </a:lvl8pPr>
      <a:lvl9pPr marL="3624263" indent="-268288" algn="l" rtl="0" fontAlgn="base">
        <a:spcBef>
          <a:spcPct val="0"/>
        </a:spcBef>
        <a:spcAft>
          <a:spcPct val="0"/>
        </a:spcAft>
        <a:buClr>
          <a:srgbClr val="99CC00"/>
        </a:buClr>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bin"/><Relationship Id="rId5" Type="http://schemas.openxmlformats.org/officeDocument/2006/relationships/image" Target="../media/image1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wmf"/><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50825" y="2228850"/>
            <a:ext cx="8642350" cy="641350"/>
          </a:xfrm>
        </p:spPr>
        <p:txBody>
          <a:bodyPr>
            <a:spAutoFit/>
          </a:bodyPr>
          <a:lstStyle/>
          <a:p>
            <a:pPr algn="ctr" eaLnBrk="1" hangingPunct="1">
              <a:defRPr/>
            </a:pPr>
            <a:r>
              <a:rPr lang="de-DE" sz="3600" dirty="0" smtClean="0">
                <a:solidFill>
                  <a:srgbClr val="FF0000"/>
                </a:solidFill>
                <a:cs typeface="+mj-cs"/>
              </a:rPr>
              <a:t>SDL</a:t>
            </a:r>
            <a:endParaRPr lang="en-US" sz="3200" dirty="0" smtClean="0">
              <a:solidFill>
                <a:srgbClr val="FF0000"/>
              </a:solidFill>
              <a:cs typeface="+mj-cs"/>
            </a:endParaRPr>
          </a:p>
        </p:txBody>
      </p:sp>
      <p:sp>
        <p:nvSpPr>
          <p:cNvPr id="94211" name="Rectangle 3"/>
          <p:cNvSpPr>
            <a:spLocks noGrp="1" noChangeArrowheads="1"/>
          </p:cNvSpPr>
          <p:nvPr>
            <p:ph type="subTitle" idx="1"/>
          </p:nvPr>
        </p:nvSpPr>
        <p:spPr>
          <a:xfrm>
            <a:off x="250825" y="4076700"/>
            <a:ext cx="4321175" cy="1938338"/>
          </a:xfrm>
        </p:spPr>
        <p:txBody>
          <a:bodyPr/>
          <a:lstStyle/>
          <a:p>
            <a:pPr marL="0" indent="0" eaLnBrk="1" hangingPunct="1">
              <a:defRPr/>
            </a:pPr>
            <a:r>
              <a:rPr lang="en-US" dirty="0" smtClean="0">
                <a:cs typeface="+mn-cs"/>
              </a:rPr>
              <a:t>Jian-Jia Chen</a:t>
            </a:r>
          </a:p>
          <a:p>
            <a:pPr marL="0" indent="0" eaLnBrk="1" hangingPunct="1">
              <a:defRPr/>
            </a:pPr>
            <a:r>
              <a:rPr lang="en-US" dirty="0" smtClean="0">
                <a:cs typeface="+mn-cs"/>
              </a:rPr>
              <a:t>(slides are based on Peter </a:t>
            </a:r>
            <a:r>
              <a:rPr lang="en-US" dirty="0" err="1" smtClean="0">
                <a:cs typeface="+mn-cs"/>
              </a:rPr>
              <a:t>Marwedel</a:t>
            </a:r>
            <a:r>
              <a:rPr lang="en-US" dirty="0" smtClean="0">
                <a:cs typeface="+mn-cs"/>
              </a:rPr>
              <a:t>)</a:t>
            </a:r>
          </a:p>
          <a:p>
            <a:pPr marL="0" indent="0" eaLnBrk="1" hangingPunct="1">
              <a:defRPr/>
            </a:pPr>
            <a:r>
              <a:rPr lang="en-US" dirty="0" smtClean="0">
                <a:cs typeface="+mn-cs"/>
              </a:rPr>
              <a:t>TU Dortmund,</a:t>
            </a:r>
          </a:p>
          <a:p>
            <a:pPr marL="0" indent="0" eaLnBrk="1" hangingPunct="1">
              <a:defRPr/>
            </a:pPr>
            <a:r>
              <a:rPr lang="en-US" dirty="0" err="1" smtClean="0">
                <a:cs typeface="+mn-cs"/>
              </a:rPr>
              <a:t>Informatik</a:t>
            </a:r>
            <a:r>
              <a:rPr lang="en-US" dirty="0" smtClean="0">
                <a:cs typeface="+mn-cs"/>
              </a:rPr>
              <a:t> 12 </a:t>
            </a:r>
          </a:p>
        </p:txBody>
      </p:sp>
      <p:sp>
        <p:nvSpPr>
          <p:cNvPr id="94214" name="Text Box 6"/>
          <p:cNvSpPr txBox="1">
            <a:spLocks noChangeArrowheads="1"/>
          </p:cNvSpPr>
          <p:nvPr/>
        </p:nvSpPr>
        <p:spPr bwMode="auto">
          <a:xfrm>
            <a:off x="971550" y="5949950"/>
            <a:ext cx="28352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b="1" dirty="0">
                <a:solidFill>
                  <a:schemeClr val="accent2"/>
                </a:solidFill>
                <a:cs typeface="Arial" charset="0"/>
              </a:rPr>
              <a:t>2014</a:t>
            </a:r>
            <a:r>
              <a:rPr lang="ja-JP" altLang="en-US" b="1" dirty="0">
                <a:solidFill>
                  <a:schemeClr val="accent2"/>
                </a:solidFill>
                <a:cs typeface="Arial" charset="0"/>
              </a:rPr>
              <a:t>年</a:t>
            </a:r>
            <a:r>
              <a:rPr lang="en-US" b="1" dirty="0">
                <a:solidFill>
                  <a:schemeClr val="accent2"/>
                </a:solidFill>
                <a:cs typeface="Arial" charset="0"/>
              </a:rPr>
              <a:t> 10 </a:t>
            </a:r>
            <a:r>
              <a:rPr lang="ja-JP" altLang="en-US" b="1" dirty="0">
                <a:solidFill>
                  <a:schemeClr val="accent2"/>
                </a:solidFill>
                <a:cs typeface="Arial" charset="0"/>
              </a:rPr>
              <a:t>月</a:t>
            </a:r>
            <a:r>
              <a:rPr lang="en-US" b="1" dirty="0">
                <a:solidFill>
                  <a:schemeClr val="accent2"/>
                </a:solidFill>
                <a:cs typeface="Arial" charset="0"/>
              </a:rPr>
              <a:t> 22 </a:t>
            </a:r>
            <a:r>
              <a:rPr lang="ja-JP" altLang="en-US" b="1" dirty="0">
                <a:solidFill>
                  <a:schemeClr val="accent2"/>
                </a:solidFill>
                <a:cs typeface="Arial" charset="0"/>
              </a:rPr>
              <a:t>日</a:t>
            </a:r>
            <a:endParaRPr lang="en-US" b="1" dirty="0">
              <a:solidFill>
                <a:schemeClr val="accent2"/>
              </a:solidFill>
              <a:cs typeface="Arial" charset="0"/>
            </a:endParaRPr>
          </a:p>
        </p:txBody>
      </p:sp>
      <p:sp>
        <p:nvSpPr>
          <p:cNvPr id="94216" name="Text Box 8"/>
          <p:cNvSpPr txBox="1">
            <a:spLocks noChangeArrowheads="1"/>
          </p:cNvSpPr>
          <p:nvPr/>
        </p:nvSpPr>
        <p:spPr bwMode="auto">
          <a:xfrm>
            <a:off x="6372225" y="6381750"/>
            <a:ext cx="230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defRPr/>
            </a:pPr>
            <a:r>
              <a:rPr lang="en-US" sz="1000">
                <a:cs typeface="Arial" charset="0"/>
              </a:rPr>
              <a:t>These slides use Microsoft clip arts. Microsoft copyright restrictions apply. </a:t>
            </a:r>
          </a:p>
        </p:txBody>
      </p:sp>
      <p:pic>
        <p:nvPicPr>
          <p:cNvPr id="94217" name="Picture 9"/>
          <p:cNvPicPr>
            <a:picLocks noChangeAspect="1" noChangeArrowheads="1"/>
          </p:cNvPicPr>
          <p:nvPr/>
        </p:nvPicPr>
        <p:blipFill>
          <a:blip r:embed="rId3">
            <a:extLst>
              <a:ext uri="{28A0092B-C50C-407E-A947-70E740481C1C}">
                <a14:useLocalDpi xmlns:a14="http://schemas.microsoft.com/office/drawing/2010/main" val="0"/>
              </a:ext>
            </a:extLst>
          </a:blip>
          <a:srcRect l="1520" t="11275" b="46460"/>
          <a:stretch>
            <a:fillRect/>
          </a:stretch>
        </p:blipFill>
        <p:spPr bwMode="auto">
          <a:xfrm>
            <a:off x="5003800" y="4149725"/>
            <a:ext cx="3240088"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4218" name="Text Box 10"/>
          <p:cNvSpPr txBox="1">
            <a:spLocks noChangeArrowheads="1"/>
          </p:cNvSpPr>
          <p:nvPr/>
        </p:nvSpPr>
        <p:spPr bwMode="auto">
          <a:xfrm rot="16200000">
            <a:off x="7869238" y="4956175"/>
            <a:ext cx="1139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000">
                <a:solidFill>
                  <a:srgbClr val="99CC00"/>
                </a:solidFill>
                <a:cs typeface="Arial" charset="0"/>
              </a:rPr>
              <a:t>© Springer, 2010</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0"/>
            <a:ext cx="8642350" cy="1125538"/>
          </a:xfrm>
        </p:spPr>
        <p:txBody>
          <a:bodyPr/>
          <a:lstStyle/>
          <a:p>
            <a:pPr eaLnBrk="1" hangingPunct="1">
              <a:defRPr/>
            </a:pPr>
            <a:r>
              <a:rPr lang="en-US" smtClean="0">
                <a:cs typeface="+mj-cs"/>
              </a:rPr>
              <a:t>Application: description of network protocols</a:t>
            </a:r>
          </a:p>
        </p:txBody>
      </p:sp>
      <p:pic>
        <p:nvPicPr>
          <p:cNvPr id="1230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6769100"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30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41713"/>
            <a:ext cx="8208963" cy="280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History</a:t>
            </a:r>
          </a:p>
        </p:txBody>
      </p:sp>
      <p:sp>
        <p:nvSpPr>
          <p:cNvPr id="3075" name="Rectangle 3"/>
          <p:cNvSpPr>
            <a:spLocks noGrp="1" noChangeArrowheads="1"/>
          </p:cNvSpPr>
          <p:nvPr>
            <p:ph type="body" idx="1"/>
          </p:nvPr>
        </p:nvSpPr>
        <p:spPr>
          <a:xfrm>
            <a:off x="250825" y="1844675"/>
            <a:ext cx="8610600" cy="4108450"/>
          </a:xfrm>
          <a:extLst>
            <a:ext uri="{909E8E84-426E-40dd-AFC4-6F175D3DCCD1}">
              <a14:hiddenFill xmlns:a14="http://schemas.microsoft.com/office/drawing/2010/main">
                <a:solidFill>
                  <a:srgbClr val="E1E1FF"/>
                </a:solidFill>
              </a14:hiddenFill>
            </a:ext>
          </a:extLst>
        </p:spPr>
        <p:txBody>
          <a:bodyPr/>
          <a:lstStyle/>
          <a:p>
            <a:pPr marL="541338" lvl="1" indent="-269875" eaLnBrk="1" hangingPunct="1">
              <a:spcBef>
                <a:spcPct val="100000"/>
              </a:spcBef>
              <a:defRPr/>
            </a:pPr>
            <a:r>
              <a:rPr lang="en-US" smtClean="0"/>
              <a:t>Dates back to early 1970s,</a:t>
            </a:r>
          </a:p>
          <a:p>
            <a:pPr marL="541338" lvl="1" indent="-269875" eaLnBrk="1" hangingPunct="1">
              <a:spcBef>
                <a:spcPct val="100000"/>
              </a:spcBef>
              <a:defRPr/>
            </a:pPr>
            <a:r>
              <a:rPr lang="en-US" smtClean="0"/>
              <a:t>Formal semantics defined in the late 1980s,</a:t>
            </a:r>
          </a:p>
          <a:p>
            <a:pPr marL="541338" lvl="1" indent="-269875" eaLnBrk="1" hangingPunct="1">
              <a:spcBef>
                <a:spcPct val="100000"/>
              </a:spcBef>
              <a:defRPr/>
            </a:pPr>
            <a:r>
              <a:rPr lang="en-US" smtClean="0"/>
              <a:t>Defined by ITU (International Telecommunication Union): Z.100 recommendation in 1980</a:t>
            </a:r>
            <a:br>
              <a:rPr lang="en-US" smtClean="0"/>
            </a:br>
            <a:r>
              <a:rPr lang="en-US" smtClean="0"/>
              <a:t>Updates in 1984, 1988, 1992, 1996 and 1999</a:t>
            </a:r>
          </a:p>
          <a:p>
            <a:pPr marL="541338" lvl="1" indent="-269875" eaLnBrk="1" hangingPunct="1">
              <a:spcBef>
                <a:spcPct val="100000"/>
              </a:spcBef>
              <a:defRPr/>
            </a:pPr>
            <a:r>
              <a:rPr lang="en-US" smtClean="0"/>
              <a:t>SDL-2000 a significant update (not well accepted)</a:t>
            </a:r>
          </a:p>
          <a:p>
            <a:pPr marL="541338" lvl="1" indent="-269875" eaLnBrk="1" hangingPunct="1">
              <a:spcBef>
                <a:spcPct val="100000"/>
              </a:spcBef>
              <a:defRPr/>
            </a:pPr>
            <a:r>
              <a:rPr lang="en-US" smtClean="0"/>
              <a:t>Becoming less popular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250825" y="1773238"/>
            <a:ext cx="8642350" cy="1470025"/>
          </a:xfrm>
        </p:spPr>
        <p:txBody>
          <a:bodyPr/>
          <a:lstStyle/>
          <a:p>
            <a:pPr algn="ctr" eaLnBrk="1" hangingPunct="1">
              <a:defRPr/>
            </a:pPr>
            <a:r>
              <a:rPr lang="de-DE" sz="3600" smtClean="0">
                <a:solidFill>
                  <a:srgbClr val="FF0000"/>
                </a:solidFill>
                <a:cs typeface="+mj-cs"/>
              </a:rPr>
              <a:t>Data flow models</a:t>
            </a:r>
            <a:endParaRPr lang="en-US" sz="3200" smtClean="0">
              <a:solidFill>
                <a:srgbClr val="FF0000"/>
              </a:solidFill>
              <a:cs typeface="+mj-cs"/>
            </a:endParaRPr>
          </a:p>
        </p:txBody>
      </p:sp>
      <p:sp>
        <p:nvSpPr>
          <p:cNvPr id="96259" name="Rectangle 3"/>
          <p:cNvSpPr>
            <a:spLocks noGrp="1" noChangeArrowheads="1"/>
          </p:cNvSpPr>
          <p:nvPr>
            <p:ph type="subTitle" idx="1"/>
          </p:nvPr>
        </p:nvSpPr>
        <p:spPr>
          <a:xfrm>
            <a:off x="250825" y="3860800"/>
            <a:ext cx="4321175" cy="1938338"/>
          </a:xfrm>
        </p:spPr>
        <p:txBody>
          <a:bodyPr/>
          <a:lstStyle/>
          <a:p>
            <a:pPr marL="0" indent="0" eaLnBrk="1" hangingPunct="1">
              <a:defRPr/>
            </a:pPr>
            <a:r>
              <a:rPr lang="en-US" dirty="0" smtClean="0">
                <a:cs typeface="+mn-cs"/>
              </a:rPr>
              <a:t>Jian-Jia Chen</a:t>
            </a:r>
          </a:p>
          <a:p>
            <a:pPr marL="0" indent="0" eaLnBrk="1" hangingPunct="1">
              <a:defRPr/>
            </a:pPr>
            <a:r>
              <a:rPr lang="en-US" dirty="0" smtClean="0">
                <a:cs typeface="+mn-cs"/>
              </a:rPr>
              <a:t>(Slides are based on </a:t>
            </a:r>
          </a:p>
          <a:p>
            <a:pPr marL="0" indent="0" eaLnBrk="1" hangingPunct="1">
              <a:defRPr/>
            </a:pPr>
            <a:r>
              <a:rPr lang="en-US" dirty="0" smtClean="0">
                <a:cs typeface="+mn-cs"/>
              </a:rPr>
              <a:t>Peter </a:t>
            </a:r>
            <a:r>
              <a:rPr lang="en-US" dirty="0" err="1" smtClean="0">
                <a:cs typeface="+mn-cs"/>
              </a:rPr>
              <a:t>Marwedel</a:t>
            </a:r>
            <a:r>
              <a:rPr lang="en-US" dirty="0" smtClean="0">
                <a:cs typeface="+mn-cs"/>
              </a:rPr>
              <a:t>)</a:t>
            </a:r>
          </a:p>
          <a:p>
            <a:pPr marL="0" indent="0" eaLnBrk="1" hangingPunct="1">
              <a:defRPr/>
            </a:pPr>
            <a:r>
              <a:rPr lang="en-US" dirty="0" smtClean="0">
                <a:cs typeface="+mn-cs"/>
              </a:rPr>
              <a:t>TU Dortmund,</a:t>
            </a:r>
          </a:p>
          <a:p>
            <a:pPr marL="0" indent="0" eaLnBrk="1" hangingPunct="1">
              <a:defRPr/>
            </a:pPr>
            <a:r>
              <a:rPr lang="en-US" dirty="0" err="1" smtClean="0">
                <a:cs typeface="+mn-cs"/>
              </a:rPr>
              <a:t>Informatik</a:t>
            </a:r>
            <a:r>
              <a:rPr lang="en-US" dirty="0" smtClean="0">
                <a:cs typeface="+mn-cs"/>
              </a:rPr>
              <a:t> 12 </a:t>
            </a:r>
          </a:p>
        </p:txBody>
      </p:sp>
      <p:sp>
        <p:nvSpPr>
          <p:cNvPr id="96262" name="Text Box 6"/>
          <p:cNvSpPr txBox="1">
            <a:spLocks noChangeArrowheads="1"/>
          </p:cNvSpPr>
          <p:nvPr/>
        </p:nvSpPr>
        <p:spPr bwMode="auto">
          <a:xfrm>
            <a:off x="1042988" y="5949950"/>
            <a:ext cx="2827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b="1" dirty="0">
                <a:solidFill>
                  <a:schemeClr val="accent2"/>
                </a:solidFill>
                <a:cs typeface="Arial" charset="0"/>
              </a:rPr>
              <a:t>2014</a:t>
            </a:r>
            <a:r>
              <a:rPr lang="ja-JP" altLang="en-US" b="1" dirty="0">
                <a:solidFill>
                  <a:schemeClr val="accent2"/>
                </a:solidFill>
                <a:cs typeface="Arial" charset="0"/>
              </a:rPr>
              <a:t>年</a:t>
            </a:r>
            <a:r>
              <a:rPr lang="en-US" b="1" dirty="0">
                <a:solidFill>
                  <a:schemeClr val="accent2"/>
                </a:solidFill>
                <a:cs typeface="Arial" charset="0"/>
              </a:rPr>
              <a:t> 10 </a:t>
            </a:r>
            <a:r>
              <a:rPr lang="ja-JP" altLang="en-US" b="1" dirty="0">
                <a:solidFill>
                  <a:schemeClr val="accent2"/>
                </a:solidFill>
                <a:cs typeface="Arial" charset="0"/>
              </a:rPr>
              <a:t>月</a:t>
            </a:r>
            <a:r>
              <a:rPr lang="en-US" b="1" dirty="0">
                <a:solidFill>
                  <a:schemeClr val="accent2"/>
                </a:solidFill>
                <a:cs typeface="Arial" charset="0"/>
              </a:rPr>
              <a:t> 22 </a:t>
            </a:r>
            <a:r>
              <a:rPr lang="ja-JP" altLang="en-US" b="1" dirty="0">
                <a:solidFill>
                  <a:schemeClr val="accent2"/>
                </a:solidFill>
                <a:cs typeface="Arial" charset="0"/>
              </a:rPr>
              <a:t>日</a:t>
            </a:r>
            <a:endParaRPr lang="en-US" b="1" dirty="0">
              <a:solidFill>
                <a:schemeClr val="accent2"/>
              </a:solidFill>
              <a:cs typeface="Arial" charset="0"/>
            </a:endParaRPr>
          </a:p>
        </p:txBody>
      </p:sp>
      <p:sp>
        <p:nvSpPr>
          <p:cNvPr id="96264" name="Text Box 8"/>
          <p:cNvSpPr txBox="1">
            <a:spLocks noChangeArrowheads="1"/>
          </p:cNvSpPr>
          <p:nvPr/>
        </p:nvSpPr>
        <p:spPr bwMode="auto">
          <a:xfrm>
            <a:off x="6372225" y="6381750"/>
            <a:ext cx="230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defRPr/>
            </a:pPr>
            <a:r>
              <a:rPr lang="en-US" sz="1000">
                <a:cs typeface="Arial" charset="0"/>
              </a:rPr>
              <a:t>These slides use Microsoft clip arts. Microsoft copyright restrictions apply. </a:t>
            </a:r>
          </a:p>
        </p:txBody>
      </p:sp>
      <p:pic>
        <p:nvPicPr>
          <p:cNvPr id="96265" name="Picture 9"/>
          <p:cNvPicPr>
            <a:picLocks noChangeAspect="1" noChangeArrowheads="1"/>
          </p:cNvPicPr>
          <p:nvPr/>
        </p:nvPicPr>
        <p:blipFill>
          <a:blip r:embed="rId3">
            <a:extLst>
              <a:ext uri="{28A0092B-C50C-407E-A947-70E740481C1C}">
                <a14:useLocalDpi xmlns:a14="http://schemas.microsoft.com/office/drawing/2010/main" val="0"/>
              </a:ext>
            </a:extLst>
          </a:blip>
          <a:srcRect l="1520" t="11275" b="46460"/>
          <a:stretch>
            <a:fillRect/>
          </a:stretch>
        </p:blipFill>
        <p:spPr bwMode="auto">
          <a:xfrm>
            <a:off x="5003800" y="4149725"/>
            <a:ext cx="3240088"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6266" name="Text Box 10"/>
          <p:cNvSpPr txBox="1">
            <a:spLocks noChangeArrowheads="1"/>
          </p:cNvSpPr>
          <p:nvPr/>
        </p:nvSpPr>
        <p:spPr bwMode="auto">
          <a:xfrm rot="16200000">
            <a:off x="7869238" y="4956175"/>
            <a:ext cx="1139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000">
                <a:solidFill>
                  <a:srgbClr val="99CC00"/>
                </a:solidFill>
                <a:cs typeface="Arial" charset="0"/>
              </a:rPr>
              <a:t>© Springer, 2010</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Models of computation considered in this course</a:t>
            </a:r>
          </a:p>
        </p:txBody>
      </p:sp>
      <p:graphicFrame>
        <p:nvGraphicFramePr>
          <p:cNvPr id="98352" name="Group 48"/>
          <p:cNvGraphicFramePr>
            <a:graphicFrameLocks noGrp="1"/>
          </p:cNvGraphicFramePr>
          <p:nvPr>
            <p:extLst>
              <p:ext uri="{D42A27DB-BD31-4B8C-83A1-F6EECF244321}">
                <p14:modId xmlns:p14="http://schemas.microsoft.com/office/powerpoint/2010/main" val="2022077748"/>
              </p:ext>
            </p:extLst>
          </p:nvPr>
        </p:nvGraphicFramePr>
        <p:xfrm>
          <a:off x="250825" y="1293813"/>
          <a:ext cx="8642350" cy="4635502"/>
        </p:xfrm>
        <a:graphic>
          <a:graphicData uri="http://schemas.openxmlformats.org/drawingml/2006/table">
            <a:tbl>
              <a:tblPr/>
              <a:tblGrid>
                <a:gridCol w="2636838"/>
                <a:gridCol w="1685925"/>
                <a:gridCol w="2159000"/>
                <a:gridCol w="2160587"/>
              </a:tblGrid>
              <a:tr h="701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Communication/</a:t>
                      </a:r>
                      <a:br>
                        <a:rPr kumimoji="0" lang="en-US" sz="2000" b="1" i="0" u="none" strike="noStrike" cap="none" normalizeH="0" baseline="0">
                          <a:ln>
                            <a:noFill/>
                          </a:ln>
                          <a:solidFill>
                            <a:schemeClr val="tx1"/>
                          </a:solidFill>
                          <a:effectLst/>
                          <a:latin typeface="Arial" charset="0"/>
                          <a:ea typeface="ＭＳ Ｐゴシック" charset="0"/>
                        </a:rPr>
                      </a:br>
                      <a:r>
                        <a:rPr kumimoji="0" lang="en-US" sz="2000" b="1" i="0" u="none" strike="noStrike" cap="none" normalizeH="0" baseline="0">
                          <a:ln>
                            <a:noFill/>
                          </a:ln>
                          <a:solidFill>
                            <a:schemeClr val="tx1"/>
                          </a:solidFill>
                          <a:effectLst/>
                          <a:latin typeface="Arial" charset="0"/>
                          <a:ea typeface="ＭＳ Ｐゴシック" charset="0"/>
                        </a:rPr>
                        <a:t>local computations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Shared memory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Message passing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Synchronous     |   Asynchronous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701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Undefined components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              Plain text, use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                      |    (Message) sequence charts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701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Communicating finite state machines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StateCharts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SDL</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3300"/>
                          </a:solidFill>
                          <a:effectLst/>
                          <a:latin typeface="Arial" charset="0"/>
                          <a:ea typeface="ＭＳ Ｐゴシック" charset="0"/>
                        </a:rPr>
                        <a:t>Data flow</a:t>
                      </a:r>
                      <a:endParaRPr kumimoji="0" lang="en-US" sz="2000" b="0" i="0" u="none" strike="noStrike" cap="none" normalizeH="0" baseline="0">
                        <a:ln>
                          <a:noFill/>
                        </a:ln>
                        <a:solidFill>
                          <a:srgbClr val="FF3300"/>
                        </a:solidFill>
                        <a:effectLst/>
                        <a:latin typeface="Arial" charset="0"/>
                        <a:ea typeface="ＭＳ Ｐゴシック" charset="0"/>
                        <a:sym typeface="Symbol" charset="0"/>
                      </a:endParaRPr>
                    </a:p>
                  </a:txBody>
                  <a:tcPr marL="90000" marR="90000" marT="18001" marB="18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90000" marR="90000" marT="18001" marB="180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rgbClr val="FF3300"/>
                        </a:solidFill>
                        <a:effectLst/>
                        <a:latin typeface="Arial" charset="0"/>
                        <a:ea typeface="ＭＳ Ｐゴシック" charset="0"/>
                      </a:endParaRPr>
                    </a:p>
                  </a:txBody>
                  <a:tcPr marL="90000" marR="90000" marT="18001" marB="180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3300"/>
                          </a:solidFill>
                          <a:effectLst/>
                          <a:latin typeface="Arial" charset="0"/>
                          <a:ea typeface="ＭＳ Ｐゴシック" charset="0"/>
                        </a:rPr>
                        <a:t>Kahn networks, SDF</a:t>
                      </a:r>
                    </a:p>
                  </a:txBody>
                  <a:tcPr marL="90000" marR="90000" marT="18001" marB="18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sym typeface="Symbol" charset="0"/>
                        </a:rPr>
                        <a:t>Petri nets</a:t>
                      </a:r>
                    </a:p>
                  </a:txBody>
                  <a:tcPr marL="90000" marR="90000" marT="18001" marB="18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endParaRPr>
                    </a:p>
                  </a:txBody>
                  <a:tcPr marL="90000" marR="90000" marT="18001" marB="180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 C/E nets, P/T nets, …</a:t>
                      </a:r>
                    </a:p>
                  </a:txBody>
                  <a:tcPr marL="90000" marR="90000" marT="18001" marB="18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701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Discrete event (DE) model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VHDL, Verilog, SystemC,</a:t>
                      </a:r>
                      <a:r>
                        <a:rPr kumimoji="0" lang="en-US" sz="2000" b="0" i="0" u="none" strike="noStrike" cap="none" normalizeH="0" baseline="0">
                          <a:ln>
                            <a:noFill/>
                          </a:ln>
                          <a:solidFill>
                            <a:schemeClr val="tx1"/>
                          </a:solidFill>
                          <a:effectLst/>
                          <a:latin typeface="Arial" charset="0"/>
                          <a:ea typeface="ＭＳ Ｐゴシック"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Only experimental systems, e.g. distributed DE in Ptolemy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701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Von Neumann model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C, C++, Java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rPr>
                        <a:t>C, C++, Java with libraries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rPr>
                        <a:t>CSP, ADA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cs typeface="+mj-cs"/>
              </a:rPr>
              <a:t>Data flow as a </a:t>
            </a:r>
            <a:r>
              <a:rPr lang="ja-JP" altLang="en-US" smtClean="0">
                <a:latin typeface="Arial"/>
                <a:cs typeface="+mj-cs"/>
              </a:rPr>
              <a:t>“</a:t>
            </a:r>
            <a:r>
              <a:rPr lang="en-US" smtClean="0">
                <a:cs typeface="+mj-cs"/>
              </a:rPr>
              <a:t>natural</a:t>
            </a:r>
            <a:r>
              <a:rPr lang="ja-JP" altLang="en-US" smtClean="0">
                <a:latin typeface="Arial"/>
                <a:cs typeface="+mj-cs"/>
              </a:rPr>
              <a:t>”</a:t>
            </a:r>
            <a:r>
              <a:rPr lang="en-US" smtClean="0">
                <a:cs typeface="+mj-cs"/>
              </a:rPr>
              <a:t> model of applications</a:t>
            </a:r>
          </a:p>
        </p:txBody>
      </p:sp>
      <p:sp>
        <p:nvSpPr>
          <p:cNvPr id="100357" name="Rectangle 5"/>
          <p:cNvSpPr>
            <a:spLocks noGrp="1" noChangeArrowheads="1"/>
          </p:cNvSpPr>
          <p:nvPr>
            <p:ph type="body" idx="1"/>
          </p:nvPr>
        </p:nvSpPr>
        <p:spPr>
          <a:xfrm>
            <a:off x="250825" y="1268413"/>
            <a:ext cx="5545138" cy="457200"/>
          </a:xfrm>
        </p:spPr>
        <p:txBody>
          <a:bodyPr/>
          <a:lstStyle/>
          <a:p>
            <a:pPr marL="0" indent="0" eaLnBrk="1" hangingPunct="1">
              <a:defRPr/>
            </a:pPr>
            <a:r>
              <a:rPr lang="en-US" smtClean="0">
                <a:cs typeface="+mn-cs"/>
              </a:rPr>
              <a:t>Example:</a:t>
            </a:r>
            <a:r>
              <a:rPr lang="en-US" smtClean="0">
                <a:solidFill>
                  <a:srgbClr val="FF3300"/>
                </a:solidFill>
                <a:cs typeface="+mn-cs"/>
              </a:rPr>
              <a:t> </a:t>
            </a:r>
            <a:r>
              <a:rPr lang="en-US" smtClean="0">
                <a:cs typeface="+mn-cs"/>
              </a:rPr>
              <a:t>Video on demand system</a:t>
            </a:r>
          </a:p>
        </p:txBody>
      </p:sp>
      <p:sp>
        <p:nvSpPr>
          <p:cNvPr id="100361" name="Text Box 9"/>
          <p:cNvSpPr txBox="1">
            <a:spLocks noChangeArrowheads="1"/>
          </p:cNvSpPr>
          <p:nvPr/>
        </p:nvSpPr>
        <p:spPr bwMode="auto">
          <a:xfrm>
            <a:off x="5795963" y="6092825"/>
            <a:ext cx="3089275" cy="244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000" b="1">
                <a:cs typeface="Arial Unicode MS" charset="0"/>
              </a:rPr>
              <a:t>www.ece.ubc.ca/~irenek/techpaps/vod/vod.html</a:t>
            </a:r>
            <a:r>
              <a:rPr lang="en-US" sz="1000">
                <a:cs typeface="Arial Unicode MS" charset="0"/>
              </a:rPr>
              <a:t> </a:t>
            </a:r>
          </a:p>
        </p:txBody>
      </p:sp>
      <p:pic>
        <p:nvPicPr>
          <p:cNvPr id="10036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6113"/>
            <a:ext cx="8642350"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smtClean="0">
                <a:cs typeface="+mj-cs"/>
              </a:rPr>
              <a:t>Data flow modeling</a:t>
            </a:r>
          </a:p>
        </p:txBody>
      </p:sp>
      <p:sp>
        <p:nvSpPr>
          <p:cNvPr id="101379" name="Rectangle 3"/>
          <p:cNvSpPr>
            <a:spLocks noGrp="1" noChangeArrowheads="1"/>
          </p:cNvSpPr>
          <p:nvPr>
            <p:ph type="body" idx="1"/>
          </p:nvPr>
        </p:nvSpPr>
        <p:spPr>
          <a:xfrm>
            <a:off x="250825" y="1268413"/>
            <a:ext cx="8642350" cy="5154612"/>
          </a:xfrm>
        </p:spPr>
        <p:txBody>
          <a:bodyPr/>
          <a:lstStyle/>
          <a:p>
            <a:pPr marL="0" indent="0" eaLnBrk="1" hangingPunct="1">
              <a:spcBef>
                <a:spcPct val="5000"/>
              </a:spcBef>
              <a:defRPr/>
            </a:pPr>
            <a:r>
              <a:rPr lang="en-US" b="1" dirty="0" smtClean="0">
                <a:cs typeface="+mn-cs"/>
              </a:rPr>
              <a:t>Definition</a:t>
            </a:r>
            <a:r>
              <a:rPr lang="en-US" dirty="0" smtClean="0">
                <a:cs typeface="+mn-cs"/>
              </a:rPr>
              <a:t>: Data flow modeling is … </a:t>
            </a:r>
            <a:r>
              <a:rPr lang="ja-JP" altLang="en-US" dirty="0" smtClean="0">
                <a:latin typeface="Arial"/>
                <a:cs typeface="+mn-cs"/>
              </a:rPr>
              <a:t>“</a:t>
            </a:r>
            <a:r>
              <a:rPr lang="en-US" i="1" dirty="0" smtClean="0">
                <a:cs typeface="+mn-cs"/>
              </a:rPr>
              <a:t>the process</a:t>
            </a:r>
            <a:br>
              <a:rPr lang="en-US" i="1" dirty="0" smtClean="0">
                <a:cs typeface="+mn-cs"/>
              </a:rPr>
            </a:br>
            <a:r>
              <a:rPr lang="en-US" i="1" dirty="0" smtClean="0">
                <a:cs typeface="+mn-cs"/>
              </a:rPr>
              <a:t>of identifying, modeling and documenting how data moves around an information system.</a:t>
            </a:r>
            <a:br>
              <a:rPr lang="en-US" i="1" dirty="0" smtClean="0">
                <a:cs typeface="+mn-cs"/>
              </a:rPr>
            </a:br>
            <a:r>
              <a:rPr lang="en-US" i="1" dirty="0" smtClean="0">
                <a:cs typeface="+mn-cs"/>
              </a:rPr>
              <a:t>Data flow modeling examines </a:t>
            </a:r>
          </a:p>
          <a:p>
            <a:pPr lvl="1" eaLnBrk="1" hangingPunct="1">
              <a:spcBef>
                <a:spcPct val="15000"/>
              </a:spcBef>
              <a:defRPr/>
            </a:pPr>
            <a:r>
              <a:rPr lang="en-US" i="1" dirty="0" smtClean="0"/>
              <a:t>processes (activities that transform data from one form to another), </a:t>
            </a:r>
          </a:p>
          <a:p>
            <a:pPr lvl="1" eaLnBrk="1" hangingPunct="1">
              <a:spcBef>
                <a:spcPct val="15000"/>
              </a:spcBef>
              <a:defRPr/>
            </a:pPr>
            <a:r>
              <a:rPr lang="en-US" i="1" dirty="0" smtClean="0"/>
              <a:t>data stores (the holding areas for data),</a:t>
            </a:r>
          </a:p>
          <a:p>
            <a:pPr lvl="1" eaLnBrk="1" hangingPunct="1">
              <a:spcBef>
                <a:spcPct val="15000"/>
              </a:spcBef>
              <a:defRPr/>
            </a:pPr>
            <a:r>
              <a:rPr lang="en-US" i="1" dirty="0" smtClean="0"/>
              <a:t>external entities (what sends data into a system or receives data from a system, and</a:t>
            </a:r>
          </a:p>
          <a:p>
            <a:pPr lvl="1" eaLnBrk="1" hangingPunct="1">
              <a:spcBef>
                <a:spcPct val="15000"/>
              </a:spcBef>
              <a:defRPr/>
            </a:pPr>
            <a:r>
              <a:rPr lang="en-US" i="1" dirty="0" smtClean="0"/>
              <a:t>data flows (routes by which data can flow)</a:t>
            </a:r>
            <a:r>
              <a:rPr lang="ja-JP" altLang="en-US" dirty="0" smtClean="0">
                <a:latin typeface="Arial"/>
              </a:rPr>
              <a:t>”</a:t>
            </a:r>
            <a:r>
              <a:rPr lang="en-US" dirty="0" smtClean="0"/>
              <a:t>.</a:t>
            </a:r>
            <a:br>
              <a:rPr lang="en-US" dirty="0" smtClean="0"/>
            </a:br>
            <a:endParaRPr lang="en-US" dirty="0" smtClean="0"/>
          </a:p>
          <a:p>
            <a:pPr marL="0" indent="0" eaLnBrk="1" hangingPunct="1">
              <a:defRPr/>
            </a:pPr>
            <a:r>
              <a:rPr lang="en-US" sz="1800" dirty="0" smtClean="0">
                <a:cs typeface="+mn-cs"/>
              </a:rPr>
              <a:t>[Wikipedia: Structured systems analysis and design method. </a:t>
            </a:r>
            <a:r>
              <a:rPr lang="en-US" sz="1800" i="1" dirty="0" smtClean="0">
                <a:cs typeface="+mn-cs"/>
              </a:rPr>
              <a:t>http://</a:t>
            </a:r>
            <a:r>
              <a:rPr lang="en-US" sz="1800" i="1" dirty="0" err="1" smtClean="0">
                <a:cs typeface="+mn-cs"/>
              </a:rPr>
              <a:t>en.wikipedia.org</a:t>
            </a:r>
            <a:r>
              <a:rPr lang="en-US" sz="1800" i="1" dirty="0" smtClean="0">
                <a:cs typeface="+mn-cs"/>
              </a:rPr>
              <a:t>/wiki/Structured Systems Analysis and Design Methodology,</a:t>
            </a:r>
            <a:r>
              <a:rPr lang="en-US" sz="1800" dirty="0" smtClean="0">
                <a:cs typeface="+mn-cs"/>
              </a:rPr>
              <a:t> 2010 (formatting added)].</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9" name="Rectangle 49"/>
          <p:cNvSpPr>
            <a:spLocks noGrp="1" noChangeArrowheads="1"/>
          </p:cNvSpPr>
          <p:nvPr>
            <p:ph type="title"/>
          </p:nvPr>
        </p:nvSpPr>
        <p:spPr/>
        <p:txBody>
          <a:bodyPr/>
          <a:lstStyle/>
          <a:p>
            <a:pPr eaLnBrk="1" hangingPunct="1">
              <a:defRPr/>
            </a:pPr>
            <a:r>
              <a:rPr lang="en-US" smtClean="0">
                <a:cs typeface="+mj-cs"/>
              </a:rPr>
              <a:t>Kahn process networks (KPN)</a:t>
            </a:r>
          </a:p>
        </p:txBody>
      </p:sp>
      <p:sp>
        <p:nvSpPr>
          <p:cNvPr id="102450" name="Rectangle 50"/>
          <p:cNvSpPr>
            <a:spLocks noGrp="1" noChangeArrowheads="1"/>
          </p:cNvSpPr>
          <p:nvPr>
            <p:ph type="body" idx="1"/>
          </p:nvPr>
        </p:nvSpPr>
        <p:spPr>
          <a:xfrm>
            <a:off x="250825" y="1341438"/>
            <a:ext cx="8642350" cy="2708434"/>
          </a:xfrm>
        </p:spPr>
        <p:txBody>
          <a:bodyPr/>
          <a:lstStyle/>
          <a:p>
            <a:pPr lvl="1" eaLnBrk="1" hangingPunct="1">
              <a:spcBef>
                <a:spcPct val="50000"/>
              </a:spcBef>
              <a:defRPr/>
            </a:pPr>
            <a:r>
              <a:rPr lang="en-US" sz="2000" dirty="0" smtClean="0"/>
              <a:t>Each component is modeled as a program/task/process</a:t>
            </a:r>
          </a:p>
          <a:p>
            <a:pPr lvl="1" eaLnBrk="1" hangingPunct="1">
              <a:spcBef>
                <a:spcPct val="50000"/>
              </a:spcBef>
              <a:defRPr/>
            </a:pPr>
            <a:r>
              <a:rPr lang="en-US" sz="2000" dirty="0" smtClean="0"/>
              <a:t>Communication is by FIFOs</a:t>
            </a:r>
          </a:p>
          <a:p>
            <a:pPr lvl="1" eaLnBrk="1" hangingPunct="1">
              <a:spcBef>
                <a:spcPct val="50000"/>
              </a:spcBef>
              <a:defRPr/>
            </a:pPr>
            <a:r>
              <a:rPr lang="en-US" sz="2000" dirty="0">
                <a:cs typeface="Arial" charset="0"/>
              </a:rPr>
              <a:t>Only one sender and one receiver per FIFO</a:t>
            </a:r>
            <a:br>
              <a:rPr lang="en-US" sz="2000" dirty="0">
                <a:cs typeface="Arial" charset="0"/>
              </a:rPr>
            </a:br>
            <a:r>
              <a:rPr lang="en-US" sz="2000" dirty="0">
                <a:cs typeface="Arial" charset="0"/>
                <a:sym typeface="Wingdings" charset="0"/>
              </a:rPr>
              <a:t> no SDL-like conflicts at </a:t>
            </a:r>
            <a:r>
              <a:rPr lang="en-US" sz="2000" dirty="0" smtClean="0">
                <a:cs typeface="Arial" charset="0"/>
                <a:sym typeface="Wingdings" charset="0"/>
              </a:rPr>
              <a:t>FIFOs</a:t>
            </a:r>
          </a:p>
          <a:p>
            <a:pPr lvl="1" eaLnBrk="1" hangingPunct="1">
              <a:spcBef>
                <a:spcPct val="50000"/>
              </a:spcBef>
              <a:defRPr/>
            </a:pPr>
            <a:r>
              <a:rPr lang="en-US" sz="2000" dirty="0" smtClean="0"/>
              <a:t>No </a:t>
            </a:r>
            <a:r>
              <a:rPr lang="en-US" sz="2000" dirty="0"/>
              <a:t>overflow considered</a:t>
            </a:r>
            <a:r>
              <a:rPr lang="en-US" sz="2000" dirty="0" smtClean="0"/>
              <a:t/>
            </a:r>
            <a:br>
              <a:rPr lang="en-US" sz="2000" dirty="0" smtClean="0"/>
            </a:br>
            <a:r>
              <a:rPr lang="en-US" sz="2000" dirty="0" smtClean="0">
                <a:sym typeface="Wingdings" charset="0"/>
              </a:rPr>
              <a:t> </a:t>
            </a:r>
            <a:r>
              <a:rPr lang="en-US" sz="2000" dirty="0" smtClean="0"/>
              <a:t>writes never have to wait,</a:t>
            </a:r>
            <a:br>
              <a:rPr lang="en-US" sz="2000" dirty="0" smtClean="0"/>
            </a:br>
            <a:r>
              <a:rPr lang="en-US" sz="2000" dirty="0" smtClean="0">
                <a:sym typeface="Wingdings" charset="0"/>
              </a:rPr>
              <a:t> reads wait if FIFO is empty.</a:t>
            </a:r>
            <a:endParaRPr lang="de-DE" sz="2000" dirty="0" smtClean="0"/>
          </a:p>
        </p:txBody>
      </p:sp>
      <p:grpSp>
        <p:nvGrpSpPr>
          <p:cNvPr id="102404" name="Group 4"/>
          <p:cNvGrpSpPr>
            <a:grpSpLocks/>
          </p:cNvGrpSpPr>
          <p:nvPr/>
        </p:nvGrpSpPr>
        <p:grpSpPr bwMode="auto">
          <a:xfrm>
            <a:off x="2339752" y="4293096"/>
            <a:ext cx="4343400" cy="1862138"/>
            <a:chOff x="2608" y="2840"/>
            <a:chExt cx="2736" cy="1173"/>
          </a:xfrm>
        </p:grpSpPr>
        <p:pic>
          <p:nvPicPr>
            <p:cNvPr id="102405" name="Picture 5"/>
            <p:cNvPicPr>
              <a:picLocks noChangeAspect="1" noChangeArrowheads="1"/>
            </p:cNvPicPr>
            <p:nvPr/>
          </p:nvPicPr>
          <p:blipFill>
            <a:blip r:embed="rId3">
              <a:extLst>
                <a:ext uri="{28A0092B-C50C-407E-A947-70E740481C1C}">
                  <a14:useLocalDpi xmlns:a14="http://schemas.microsoft.com/office/drawing/2010/main" val="0"/>
                </a:ext>
              </a:extLst>
            </a:blip>
            <a:srcRect l="21774" t="42912" r="22513" b="27225"/>
            <a:stretch>
              <a:fillRect/>
            </a:stretch>
          </p:blipFill>
          <p:spPr bwMode="gray">
            <a:xfrm>
              <a:off x="2608" y="2840"/>
              <a:ext cx="2736" cy="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37894" name="Group 6"/>
            <p:cNvGrpSpPr>
              <a:grpSpLocks/>
            </p:cNvGrpSpPr>
            <p:nvPr/>
          </p:nvGrpSpPr>
          <p:grpSpPr bwMode="auto">
            <a:xfrm>
              <a:off x="3136" y="3106"/>
              <a:ext cx="336" cy="243"/>
              <a:chOff x="2208" y="2858"/>
              <a:chExt cx="336" cy="243"/>
            </a:xfrm>
          </p:grpSpPr>
          <p:sp>
            <p:nvSpPr>
              <p:cNvPr id="102407" name="Rectangle 7"/>
              <p:cNvSpPr>
                <a:spLocks noChangeArrowheads="1"/>
              </p:cNvSpPr>
              <p:nvPr/>
            </p:nvSpPr>
            <p:spPr bwMode="gray">
              <a:xfrm rot="-865124">
                <a:off x="2208" y="2880"/>
                <a:ext cx="33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02408" name="Line 8"/>
              <p:cNvSpPr>
                <a:spLocks noChangeShapeType="1"/>
              </p:cNvSpPr>
              <p:nvPr/>
            </p:nvSpPr>
            <p:spPr bwMode="gray">
              <a:xfrm>
                <a:off x="2253" y="2909"/>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09" name="Line 9"/>
              <p:cNvSpPr>
                <a:spLocks noChangeShapeType="1"/>
              </p:cNvSpPr>
              <p:nvPr/>
            </p:nvSpPr>
            <p:spPr bwMode="gray">
              <a:xfrm>
                <a:off x="2359" y="2887"/>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10" name="Line 10"/>
              <p:cNvSpPr>
                <a:spLocks noChangeShapeType="1"/>
              </p:cNvSpPr>
              <p:nvPr/>
            </p:nvSpPr>
            <p:spPr bwMode="gray">
              <a:xfrm>
                <a:off x="2416" y="2874"/>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11" name="Line 11"/>
              <p:cNvSpPr>
                <a:spLocks noChangeShapeType="1"/>
              </p:cNvSpPr>
              <p:nvPr/>
            </p:nvSpPr>
            <p:spPr bwMode="gray">
              <a:xfrm>
                <a:off x="2467" y="2858"/>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12" name="Line 12"/>
              <p:cNvSpPr>
                <a:spLocks noChangeShapeType="1"/>
              </p:cNvSpPr>
              <p:nvPr/>
            </p:nvSpPr>
            <p:spPr bwMode="gray">
              <a:xfrm>
                <a:off x="2307" y="2896"/>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grpSp>
        <p:grpSp>
          <p:nvGrpSpPr>
            <p:cNvPr id="37895" name="Group 13"/>
            <p:cNvGrpSpPr>
              <a:grpSpLocks/>
            </p:cNvGrpSpPr>
            <p:nvPr/>
          </p:nvGrpSpPr>
          <p:grpSpPr bwMode="auto">
            <a:xfrm rot="1630562">
              <a:off x="4233" y="3055"/>
              <a:ext cx="336" cy="243"/>
              <a:chOff x="2208" y="2858"/>
              <a:chExt cx="336" cy="243"/>
            </a:xfrm>
          </p:grpSpPr>
          <p:sp>
            <p:nvSpPr>
              <p:cNvPr id="102414" name="Rectangle 14"/>
              <p:cNvSpPr>
                <a:spLocks noChangeArrowheads="1"/>
              </p:cNvSpPr>
              <p:nvPr/>
            </p:nvSpPr>
            <p:spPr bwMode="gray">
              <a:xfrm rot="-865124">
                <a:off x="2205" y="2879"/>
                <a:ext cx="33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02415" name="Line 15"/>
              <p:cNvSpPr>
                <a:spLocks noChangeShapeType="1"/>
              </p:cNvSpPr>
              <p:nvPr/>
            </p:nvSpPr>
            <p:spPr bwMode="gray">
              <a:xfrm>
                <a:off x="2253" y="2909"/>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16" name="Line 16"/>
              <p:cNvSpPr>
                <a:spLocks noChangeShapeType="1"/>
              </p:cNvSpPr>
              <p:nvPr/>
            </p:nvSpPr>
            <p:spPr bwMode="gray">
              <a:xfrm>
                <a:off x="2359" y="2886"/>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17" name="Line 17"/>
              <p:cNvSpPr>
                <a:spLocks noChangeShapeType="1"/>
              </p:cNvSpPr>
              <p:nvPr/>
            </p:nvSpPr>
            <p:spPr bwMode="gray">
              <a:xfrm>
                <a:off x="2414" y="2873"/>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18" name="Line 18"/>
              <p:cNvSpPr>
                <a:spLocks noChangeShapeType="1"/>
              </p:cNvSpPr>
              <p:nvPr/>
            </p:nvSpPr>
            <p:spPr bwMode="gray">
              <a:xfrm>
                <a:off x="2467" y="2858"/>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19" name="Line 19"/>
              <p:cNvSpPr>
                <a:spLocks noChangeShapeType="1"/>
              </p:cNvSpPr>
              <p:nvPr/>
            </p:nvSpPr>
            <p:spPr bwMode="gray">
              <a:xfrm>
                <a:off x="2307" y="2896"/>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grpSp>
        <p:grpSp>
          <p:nvGrpSpPr>
            <p:cNvPr id="37896" name="Group 20"/>
            <p:cNvGrpSpPr>
              <a:grpSpLocks/>
            </p:cNvGrpSpPr>
            <p:nvPr/>
          </p:nvGrpSpPr>
          <p:grpSpPr bwMode="auto">
            <a:xfrm rot="-988893">
              <a:off x="4489" y="3509"/>
              <a:ext cx="336" cy="243"/>
              <a:chOff x="2208" y="2858"/>
              <a:chExt cx="336" cy="243"/>
            </a:xfrm>
          </p:grpSpPr>
          <p:sp>
            <p:nvSpPr>
              <p:cNvPr id="102421" name="Rectangle 21"/>
              <p:cNvSpPr>
                <a:spLocks noChangeArrowheads="1"/>
              </p:cNvSpPr>
              <p:nvPr/>
            </p:nvSpPr>
            <p:spPr bwMode="gray">
              <a:xfrm rot="-865124">
                <a:off x="2205" y="2878"/>
                <a:ext cx="33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02422" name="Line 22"/>
              <p:cNvSpPr>
                <a:spLocks noChangeShapeType="1"/>
              </p:cNvSpPr>
              <p:nvPr/>
            </p:nvSpPr>
            <p:spPr bwMode="gray">
              <a:xfrm>
                <a:off x="2251" y="2906"/>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23" name="Line 23"/>
              <p:cNvSpPr>
                <a:spLocks noChangeShapeType="1"/>
              </p:cNvSpPr>
              <p:nvPr/>
            </p:nvSpPr>
            <p:spPr bwMode="gray">
              <a:xfrm>
                <a:off x="2358" y="2884"/>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24" name="Line 24"/>
              <p:cNvSpPr>
                <a:spLocks noChangeShapeType="1"/>
              </p:cNvSpPr>
              <p:nvPr/>
            </p:nvSpPr>
            <p:spPr bwMode="gray">
              <a:xfrm>
                <a:off x="2416" y="2871"/>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25" name="Line 25"/>
              <p:cNvSpPr>
                <a:spLocks noChangeShapeType="1"/>
              </p:cNvSpPr>
              <p:nvPr/>
            </p:nvSpPr>
            <p:spPr bwMode="gray">
              <a:xfrm>
                <a:off x="2466" y="2858"/>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26" name="Line 26"/>
              <p:cNvSpPr>
                <a:spLocks noChangeShapeType="1"/>
              </p:cNvSpPr>
              <p:nvPr/>
            </p:nvSpPr>
            <p:spPr bwMode="gray">
              <a:xfrm>
                <a:off x="2306" y="2893"/>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grpSp>
        <p:grpSp>
          <p:nvGrpSpPr>
            <p:cNvPr id="37897" name="Group 27"/>
            <p:cNvGrpSpPr>
              <a:grpSpLocks/>
            </p:cNvGrpSpPr>
            <p:nvPr/>
          </p:nvGrpSpPr>
          <p:grpSpPr bwMode="auto">
            <a:xfrm rot="1496937">
              <a:off x="2996" y="3433"/>
              <a:ext cx="230" cy="220"/>
              <a:chOff x="1915" y="3468"/>
              <a:chExt cx="230" cy="220"/>
            </a:xfrm>
          </p:grpSpPr>
          <p:sp>
            <p:nvSpPr>
              <p:cNvPr id="102428" name="Rectangle 28"/>
              <p:cNvSpPr>
                <a:spLocks noChangeArrowheads="1"/>
              </p:cNvSpPr>
              <p:nvPr/>
            </p:nvSpPr>
            <p:spPr bwMode="gray">
              <a:xfrm rot="765438">
                <a:off x="1912" y="3476"/>
                <a:ext cx="230"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02429" name="Line 29"/>
              <p:cNvSpPr>
                <a:spLocks noChangeShapeType="1"/>
              </p:cNvSpPr>
              <p:nvPr/>
            </p:nvSpPr>
            <p:spPr bwMode="gray">
              <a:xfrm rot="1630562">
                <a:off x="1954" y="3467"/>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30" name="Line 30"/>
              <p:cNvSpPr>
                <a:spLocks noChangeShapeType="1"/>
              </p:cNvSpPr>
              <p:nvPr/>
            </p:nvSpPr>
            <p:spPr bwMode="gray">
              <a:xfrm rot="1630562">
                <a:off x="2062" y="3496"/>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31" name="Line 31"/>
              <p:cNvSpPr>
                <a:spLocks noChangeShapeType="1"/>
              </p:cNvSpPr>
              <p:nvPr/>
            </p:nvSpPr>
            <p:spPr bwMode="gray">
              <a:xfrm rot="1630562">
                <a:off x="2011" y="3481"/>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grpSp>
        <p:grpSp>
          <p:nvGrpSpPr>
            <p:cNvPr id="37898" name="Group 32"/>
            <p:cNvGrpSpPr>
              <a:grpSpLocks/>
            </p:cNvGrpSpPr>
            <p:nvPr/>
          </p:nvGrpSpPr>
          <p:grpSpPr bwMode="auto">
            <a:xfrm rot="-846589">
              <a:off x="3725" y="3688"/>
              <a:ext cx="230" cy="220"/>
              <a:chOff x="1915" y="3468"/>
              <a:chExt cx="230" cy="220"/>
            </a:xfrm>
          </p:grpSpPr>
          <p:sp>
            <p:nvSpPr>
              <p:cNvPr id="102433" name="Rectangle 33"/>
              <p:cNvSpPr>
                <a:spLocks noChangeArrowheads="1"/>
              </p:cNvSpPr>
              <p:nvPr/>
            </p:nvSpPr>
            <p:spPr bwMode="gray">
              <a:xfrm rot="765438">
                <a:off x="1915" y="3476"/>
                <a:ext cx="230"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02434" name="Line 34"/>
              <p:cNvSpPr>
                <a:spLocks noChangeShapeType="1"/>
              </p:cNvSpPr>
              <p:nvPr/>
            </p:nvSpPr>
            <p:spPr bwMode="gray">
              <a:xfrm rot="1630562">
                <a:off x="1955" y="3466"/>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35" name="Line 35"/>
              <p:cNvSpPr>
                <a:spLocks noChangeShapeType="1"/>
              </p:cNvSpPr>
              <p:nvPr/>
            </p:nvSpPr>
            <p:spPr bwMode="gray">
              <a:xfrm rot="1630562">
                <a:off x="2061" y="3493"/>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2436" name="Line 36"/>
              <p:cNvSpPr>
                <a:spLocks noChangeShapeType="1"/>
              </p:cNvSpPr>
              <p:nvPr/>
            </p:nvSpPr>
            <p:spPr bwMode="gray">
              <a:xfrm rot="1630562">
                <a:off x="2009" y="3479"/>
                <a:ext cx="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mtClean="0">
                <a:cs typeface="+mj-cs"/>
              </a:rPr>
              <a:t>Example</a:t>
            </a:r>
          </a:p>
        </p:txBody>
      </p:sp>
      <p:sp>
        <p:nvSpPr>
          <p:cNvPr id="108547" name="Text Box 3"/>
          <p:cNvSpPr txBox="1">
            <a:spLocks noChangeArrowheads="1"/>
          </p:cNvSpPr>
          <p:nvPr/>
        </p:nvSpPr>
        <p:spPr bwMode="auto">
          <a:xfrm>
            <a:off x="5867400" y="6021388"/>
            <a:ext cx="2987675" cy="244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spcBef>
                <a:spcPct val="0"/>
              </a:spcBef>
              <a:defRPr/>
            </a:pPr>
            <a:r>
              <a:rPr lang="de-DE" sz="1000">
                <a:cs typeface="Arial" charset="0"/>
              </a:rPr>
              <a:t>© R. Gupta (UCSD), W. Wolf (Princeton), 2003</a:t>
            </a:r>
          </a:p>
        </p:txBody>
      </p:sp>
      <p:sp>
        <p:nvSpPr>
          <p:cNvPr id="108549" name="Text Box 5"/>
          <p:cNvSpPr txBox="1">
            <a:spLocks noChangeArrowheads="1"/>
          </p:cNvSpPr>
          <p:nvPr/>
        </p:nvSpPr>
        <p:spPr bwMode="auto">
          <a:xfrm>
            <a:off x="7019925" y="6578600"/>
            <a:ext cx="957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000">
                <a:solidFill>
                  <a:srgbClr val="FF3300"/>
                </a:solidFill>
                <a:cs typeface="Arial" charset="0"/>
              </a:rPr>
              <a:t>levi animation</a:t>
            </a:r>
          </a:p>
        </p:txBody>
      </p:sp>
      <p:sp>
        <p:nvSpPr>
          <p:cNvPr id="108550" name="Text Box 6"/>
          <p:cNvSpPr txBox="1">
            <a:spLocks noChangeArrowheads="1"/>
          </p:cNvSpPr>
          <p:nvPr/>
        </p:nvSpPr>
        <p:spPr bwMode="auto">
          <a:xfrm>
            <a:off x="250825" y="1916113"/>
            <a:ext cx="86423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defRPr/>
            </a:pPr>
            <a:r>
              <a:rPr lang="en-US" b="1">
                <a:cs typeface="Arial" charset="0"/>
              </a:rPr>
              <a:t>Process</a:t>
            </a:r>
            <a:r>
              <a:rPr lang="en-US">
                <a:cs typeface="Arial" charset="0"/>
              </a:rPr>
              <a:t> f(</a:t>
            </a:r>
            <a:r>
              <a:rPr lang="en-US" b="1">
                <a:cs typeface="Arial" charset="0"/>
              </a:rPr>
              <a:t>in</a:t>
            </a:r>
            <a:r>
              <a:rPr lang="en-US">
                <a:cs typeface="Arial" charset="0"/>
              </a:rPr>
              <a:t> int u, </a:t>
            </a:r>
            <a:r>
              <a:rPr lang="en-US" b="1">
                <a:cs typeface="Arial" charset="0"/>
              </a:rPr>
              <a:t>in</a:t>
            </a:r>
            <a:r>
              <a:rPr lang="en-US">
                <a:cs typeface="Arial" charset="0"/>
              </a:rPr>
              <a:t> int v, </a:t>
            </a:r>
            <a:r>
              <a:rPr lang="en-US" b="1">
                <a:cs typeface="Arial" charset="0"/>
              </a:rPr>
              <a:t>out </a:t>
            </a:r>
            <a:r>
              <a:rPr lang="en-US">
                <a:cs typeface="Arial" charset="0"/>
              </a:rPr>
              <a:t>int w){</a:t>
            </a:r>
          </a:p>
          <a:p>
            <a:pPr>
              <a:spcBef>
                <a:spcPct val="0"/>
              </a:spcBef>
              <a:defRPr/>
            </a:pPr>
            <a:r>
              <a:rPr lang="en-US">
                <a:cs typeface="Arial" charset="0"/>
              </a:rPr>
              <a:t>   int i; bool b = true;</a:t>
            </a:r>
          </a:p>
          <a:p>
            <a:pPr>
              <a:spcBef>
                <a:spcPct val="0"/>
              </a:spcBef>
              <a:defRPr/>
            </a:pPr>
            <a:r>
              <a:rPr lang="en-US">
                <a:cs typeface="Arial" charset="0"/>
              </a:rPr>
              <a:t>   </a:t>
            </a:r>
            <a:r>
              <a:rPr lang="en-US" b="1">
                <a:cs typeface="Arial" charset="0"/>
              </a:rPr>
              <a:t>for</a:t>
            </a:r>
            <a:r>
              <a:rPr lang="en-US">
                <a:cs typeface="Arial" charset="0"/>
              </a:rPr>
              <a:t> (;;) {</a:t>
            </a:r>
          </a:p>
          <a:p>
            <a:pPr>
              <a:spcBef>
                <a:spcPct val="0"/>
              </a:spcBef>
              <a:defRPr/>
            </a:pPr>
            <a:r>
              <a:rPr lang="en-US">
                <a:cs typeface="Arial" charset="0"/>
              </a:rPr>
              <a:t>    i= b ? </a:t>
            </a:r>
            <a:r>
              <a:rPr lang="en-US" b="1">
                <a:cs typeface="Arial" charset="0"/>
              </a:rPr>
              <a:t>read</a:t>
            </a:r>
            <a:r>
              <a:rPr lang="en-US">
                <a:cs typeface="Arial" charset="0"/>
              </a:rPr>
              <a:t>(u) : </a:t>
            </a:r>
            <a:r>
              <a:rPr lang="en-US" b="1">
                <a:cs typeface="Arial" charset="0"/>
              </a:rPr>
              <a:t>read</a:t>
            </a:r>
            <a:r>
              <a:rPr lang="en-US">
                <a:cs typeface="Arial" charset="0"/>
              </a:rPr>
              <a:t>(v); </a:t>
            </a:r>
            <a:br>
              <a:rPr lang="en-US">
                <a:cs typeface="Arial" charset="0"/>
              </a:rPr>
            </a:br>
            <a:r>
              <a:rPr lang="en-US">
                <a:cs typeface="Arial" charset="0"/>
              </a:rPr>
              <a:t>                        </a:t>
            </a:r>
            <a:r>
              <a:rPr lang="en-US">
                <a:solidFill>
                  <a:schemeClr val="accent2"/>
                </a:solidFill>
                <a:cs typeface="Arial" charset="0"/>
              </a:rPr>
              <a:t>//read returns next token in FIFO, waits if empty</a:t>
            </a:r>
          </a:p>
          <a:p>
            <a:pPr>
              <a:spcBef>
                <a:spcPct val="0"/>
              </a:spcBef>
              <a:defRPr/>
            </a:pPr>
            <a:r>
              <a:rPr lang="en-US" b="1">
                <a:cs typeface="Arial" charset="0"/>
              </a:rPr>
              <a:t>    send </a:t>
            </a:r>
            <a:r>
              <a:rPr lang="en-US">
                <a:cs typeface="Arial" charset="0"/>
              </a:rPr>
              <a:t>(i,w);   </a:t>
            </a:r>
            <a:r>
              <a:rPr lang="en-US">
                <a:solidFill>
                  <a:schemeClr val="accent2"/>
                </a:solidFill>
                <a:cs typeface="Arial" charset="0"/>
              </a:rPr>
              <a:t>//writes a token into a FIFO w/o blocking</a:t>
            </a:r>
          </a:p>
          <a:p>
            <a:pPr>
              <a:spcBef>
                <a:spcPct val="0"/>
              </a:spcBef>
              <a:defRPr/>
            </a:pPr>
            <a:r>
              <a:rPr lang="en-US">
                <a:cs typeface="Arial" charset="0"/>
              </a:rPr>
              <a:t>    b = !b;</a:t>
            </a:r>
          </a:p>
          <a:p>
            <a:pPr>
              <a:spcBef>
                <a:spcPct val="0"/>
              </a:spcBef>
              <a:defRPr/>
            </a:pPr>
            <a:r>
              <a:rPr lang="en-US">
                <a:cs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50825" y="71438"/>
            <a:ext cx="8642350" cy="1019175"/>
          </a:xfrm>
        </p:spPr>
        <p:txBody>
          <a:bodyPr/>
          <a:lstStyle/>
          <a:p>
            <a:pPr eaLnBrk="1" hangingPunct="1">
              <a:defRPr/>
            </a:pPr>
            <a:r>
              <a:rPr lang="en-US" dirty="0" smtClean="0">
                <a:cs typeface="+mj-cs"/>
              </a:rPr>
              <a:t>Properties of Kahn process networks</a:t>
            </a:r>
          </a:p>
        </p:txBody>
      </p:sp>
      <p:sp>
        <p:nvSpPr>
          <p:cNvPr id="104451" name="Rectangle 3"/>
          <p:cNvSpPr>
            <a:spLocks noGrp="1" noChangeArrowheads="1"/>
          </p:cNvSpPr>
          <p:nvPr>
            <p:ph type="body" idx="1"/>
          </p:nvPr>
        </p:nvSpPr>
        <p:spPr>
          <a:xfrm>
            <a:off x="250825" y="1628775"/>
            <a:ext cx="6842125" cy="1938338"/>
          </a:xfrm>
        </p:spPr>
        <p:txBody>
          <a:bodyPr/>
          <a:lstStyle/>
          <a:p>
            <a:pPr marL="536575" lvl="1" indent="-357188" eaLnBrk="1" hangingPunct="1">
              <a:spcBef>
                <a:spcPct val="100000"/>
              </a:spcBef>
              <a:defRPr/>
            </a:pPr>
            <a:r>
              <a:rPr lang="en-US" dirty="0" smtClean="0"/>
              <a:t>Communication is only via channels</a:t>
            </a:r>
            <a:br>
              <a:rPr lang="en-US" dirty="0" smtClean="0"/>
            </a:br>
            <a:r>
              <a:rPr lang="en-US" dirty="0" smtClean="0"/>
              <a:t>(no shared variables)</a:t>
            </a:r>
          </a:p>
          <a:p>
            <a:pPr marL="536575" lvl="1" indent="-357188" eaLnBrk="1" hangingPunct="1">
              <a:spcBef>
                <a:spcPct val="100000"/>
              </a:spcBef>
              <a:defRPr/>
            </a:pPr>
            <a:r>
              <a:rPr lang="en-US" dirty="0" smtClean="0"/>
              <a:t>Mapping from </a:t>
            </a:r>
            <a:r>
              <a:rPr lang="en-US" dirty="0" smtClean="0">
                <a:sym typeface="Symbol" charset="0"/>
              </a:rPr>
              <a:t>1 input channel</a:t>
            </a:r>
            <a:br>
              <a:rPr lang="en-US" dirty="0" smtClean="0">
                <a:sym typeface="Symbol" charset="0"/>
              </a:rPr>
            </a:br>
            <a:r>
              <a:rPr lang="en-US" dirty="0" smtClean="0">
                <a:sym typeface="Symbol" charset="0"/>
              </a:rPr>
              <a:t>to 1 output channel possible;</a:t>
            </a:r>
            <a:r>
              <a:rPr lang="en-US" dirty="0" smtClean="0"/>
              <a:t>.</a:t>
            </a:r>
          </a:p>
        </p:txBody>
      </p:sp>
      <p:sp>
        <p:nvSpPr>
          <p:cNvPr id="104452" name="Oval 4"/>
          <p:cNvSpPr>
            <a:spLocks noChangeArrowheads="1"/>
          </p:cNvSpPr>
          <p:nvPr/>
        </p:nvSpPr>
        <p:spPr bwMode="auto">
          <a:xfrm>
            <a:off x="6443663" y="2852738"/>
            <a:ext cx="433387" cy="4318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04453" name="Line 5"/>
          <p:cNvSpPr>
            <a:spLocks noChangeShapeType="1"/>
          </p:cNvSpPr>
          <p:nvPr/>
        </p:nvSpPr>
        <p:spPr bwMode="auto">
          <a:xfrm flipV="1">
            <a:off x="6804025" y="2636838"/>
            <a:ext cx="576263"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04454" name="Line 6"/>
          <p:cNvSpPr>
            <a:spLocks noChangeShapeType="1"/>
          </p:cNvSpPr>
          <p:nvPr/>
        </p:nvSpPr>
        <p:spPr bwMode="auto">
          <a:xfrm>
            <a:off x="6804025" y="3213100"/>
            <a:ext cx="5762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04455" name="Line 7"/>
          <p:cNvSpPr>
            <a:spLocks noChangeShapeType="1"/>
          </p:cNvSpPr>
          <p:nvPr/>
        </p:nvSpPr>
        <p:spPr bwMode="auto">
          <a:xfrm>
            <a:off x="6875463" y="3068638"/>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04456" name="Line 8"/>
          <p:cNvSpPr>
            <a:spLocks noChangeShapeType="1"/>
          </p:cNvSpPr>
          <p:nvPr/>
        </p:nvSpPr>
        <p:spPr bwMode="auto">
          <a:xfrm>
            <a:off x="5940425" y="2708275"/>
            <a:ext cx="5762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04457" name="Line 9"/>
          <p:cNvSpPr>
            <a:spLocks noChangeShapeType="1"/>
          </p:cNvSpPr>
          <p:nvPr/>
        </p:nvSpPr>
        <p:spPr bwMode="auto">
          <a:xfrm>
            <a:off x="5940425" y="3068638"/>
            <a:ext cx="5032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04458" name="Line 10"/>
          <p:cNvSpPr>
            <a:spLocks noChangeShapeType="1"/>
          </p:cNvSpPr>
          <p:nvPr/>
        </p:nvSpPr>
        <p:spPr bwMode="auto">
          <a:xfrm flipV="1">
            <a:off x="5940425" y="3213100"/>
            <a:ext cx="5762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dirty="0" smtClean="0"/>
              <a:t>Key Property </a:t>
            </a:r>
            <a:r>
              <a:rPr lang="en-US" dirty="0"/>
              <a:t>of Kahn process networks</a:t>
            </a:r>
            <a:endParaRPr lang="en-US" dirty="0" smtClean="0">
              <a:cs typeface="+mj-cs"/>
            </a:endParaRPr>
          </a:p>
        </p:txBody>
      </p:sp>
      <p:sp>
        <p:nvSpPr>
          <p:cNvPr id="130051" name="Rectangle 3"/>
          <p:cNvSpPr>
            <a:spLocks noGrp="1" noChangeArrowheads="1"/>
          </p:cNvSpPr>
          <p:nvPr>
            <p:ph type="body" idx="1"/>
          </p:nvPr>
        </p:nvSpPr>
        <p:spPr>
          <a:xfrm>
            <a:off x="250825" y="2636838"/>
            <a:ext cx="8642350" cy="822325"/>
          </a:xfrm>
        </p:spPr>
        <p:txBody>
          <a:bodyPr/>
          <a:lstStyle/>
          <a:p>
            <a:pPr marL="536575" lvl="1" indent="-357188" eaLnBrk="1" hangingPunct="1">
              <a:spcBef>
                <a:spcPct val="35000"/>
              </a:spcBef>
              <a:defRPr/>
            </a:pPr>
            <a:r>
              <a:rPr lang="en-US" smtClean="0"/>
              <a:t>A process cannot check for available data before attempting a read (wait).</a:t>
            </a:r>
          </a:p>
        </p:txBody>
      </p:sp>
      <p:sp>
        <p:nvSpPr>
          <p:cNvPr id="130058" name="Text Box 10"/>
          <p:cNvSpPr txBox="1">
            <a:spLocks noChangeArrowheads="1"/>
          </p:cNvSpPr>
          <p:nvPr/>
        </p:nvSpPr>
        <p:spPr bwMode="auto">
          <a:xfrm>
            <a:off x="250825" y="4652963"/>
            <a:ext cx="7751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sz="2400">
                <a:solidFill>
                  <a:schemeClr val="tx1"/>
                </a:solidFill>
                <a:latin typeface="Times New Roman" charset="0"/>
                <a:ea typeface="ＭＳ Ｐゴシック" charset="0"/>
              </a:defRPr>
            </a:lvl1pPr>
            <a:lvl2pPr marL="536575" indent="-357188">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lvl="1">
              <a:spcBef>
                <a:spcPct val="35000"/>
              </a:spcBef>
              <a:buClr>
                <a:srgbClr val="99CC00"/>
              </a:buClr>
              <a:buFont typeface="Wingdings" charset="0"/>
              <a:buChar char="§"/>
              <a:defRPr/>
            </a:pPr>
            <a:r>
              <a:rPr lang="en-US" dirty="0" smtClean="0">
                <a:latin typeface="Arial" charset="0"/>
                <a:cs typeface="Arial" charset="0"/>
              </a:rPr>
              <a:t>A process cannot wait for data for &gt;1 port at a time.</a:t>
            </a:r>
          </a:p>
        </p:txBody>
      </p:sp>
      <p:sp>
        <p:nvSpPr>
          <p:cNvPr id="130060" name="Text Box 12"/>
          <p:cNvSpPr txBox="1">
            <a:spLocks noChangeArrowheads="1"/>
          </p:cNvSpPr>
          <p:nvPr/>
        </p:nvSpPr>
        <p:spPr bwMode="auto">
          <a:xfrm>
            <a:off x="971550" y="3575050"/>
            <a:ext cx="375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800">
                <a:cs typeface="Arial" charset="0"/>
              </a:rPr>
              <a:t>if nonempty(p1) then read(p1)</a:t>
            </a:r>
          </a:p>
          <a:p>
            <a:pPr>
              <a:spcBef>
                <a:spcPct val="0"/>
              </a:spcBef>
              <a:defRPr/>
            </a:pPr>
            <a:r>
              <a:rPr lang="en-US" sz="1800">
                <a:cs typeface="Arial" charset="0"/>
              </a:rPr>
              <a:t>else if nonempty(p2) then read(p2);</a:t>
            </a:r>
          </a:p>
        </p:txBody>
      </p:sp>
      <p:grpSp>
        <p:nvGrpSpPr>
          <p:cNvPr id="44037" name="Group 15"/>
          <p:cNvGrpSpPr>
            <a:grpSpLocks/>
          </p:cNvGrpSpPr>
          <p:nvPr/>
        </p:nvGrpSpPr>
        <p:grpSpPr bwMode="auto">
          <a:xfrm>
            <a:off x="6516688" y="3357563"/>
            <a:ext cx="1150937" cy="1154112"/>
            <a:chOff x="3424" y="1253"/>
            <a:chExt cx="725" cy="727"/>
          </a:xfrm>
        </p:grpSpPr>
        <p:grpSp>
          <p:nvGrpSpPr>
            <p:cNvPr id="44044" name="Group 11"/>
            <p:cNvGrpSpPr>
              <a:grpSpLocks/>
            </p:cNvGrpSpPr>
            <p:nvPr/>
          </p:nvGrpSpPr>
          <p:grpSpPr bwMode="auto">
            <a:xfrm>
              <a:off x="3424" y="1253"/>
              <a:ext cx="725" cy="727"/>
              <a:chOff x="1837" y="1706"/>
              <a:chExt cx="725" cy="727"/>
            </a:xfrm>
          </p:grpSpPr>
          <p:sp>
            <p:nvSpPr>
              <p:cNvPr id="130052" name="Oval 4"/>
              <p:cNvSpPr>
                <a:spLocks noChangeArrowheads="1"/>
              </p:cNvSpPr>
              <p:nvPr/>
            </p:nvSpPr>
            <p:spPr bwMode="auto">
              <a:xfrm>
                <a:off x="1837" y="1706"/>
                <a:ext cx="272" cy="273"/>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0053" name="Oval 5"/>
              <p:cNvSpPr>
                <a:spLocks noChangeArrowheads="1"/>
              </p:cNvSpPr>
              <p:nvPr/>
            </p:nvSpPr>
            <p:spPr bwMode="auto">
              <a:xfrm>
                <a:off x="2290" y="1706"/>
                <a:ext cx="272" cy="273"/>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0054" name="Oval 6"/>
              <p:cNvSpPr>
                <a:spLocks noChangeArrowheads="1"/>
              </p:cNvSpPr>
              <p:nvPr/>
            </p:nvSpPr>
            <p:spPr bwMode="auto">
              <a:xfrm>
                <a:off x="2064" y="2160"/>
                <a:ext cx="272" cy="273"/>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0055" name="Line 7"/>
              <p:cNvSpPr>
                <a:spLocks noChangeShapeType="1"/>
              </p:cNvSpPr>
              <p:nvPr/>
            </p:nvSpPr>
            <p:spPr bwMode="auto">
              <a:xfrm flipH="1">
                <a:off x="2200" y="1979"/>
                <a:ext cx="226"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30056" name="Line 8"/>
              <p:cNvSpPr>
                <a:spLocks noChangeShapeType="1"/>
              </p:cNvSpPr>
              <p:nvPr/>
            </p:nvSpPr>
            <p:spPr bwMode="auto">
              <a:xfrm>
                <a:off x="1973" y="1979"/>
                <a:ext cx="227"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grpSp>
        <p:sp>
          <p:nvSpPr>
            <p:cNvPr id="130061" name="Text Box 13"/>
            <p:cNvSpPr txBox="1">
              <a:spLocks noChangeArrowheads="1"/>
            </p:cNvSpPr>
            <p:nvPr/>
          </p:nvSpPr>
          <p:spPr bwMode="auto">
            <a:xfrm>
              <a:off x="3470" y="1570"/>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400">
                  <a:cs typeface="Arial" charset="0"/>
                </a:rPr>
                <a:t>p1</a:t>
              </a:r>
            </a:p>
          </p:txBody>
        </p:sp>
        <p:sp>
          <p:nvSpPr>
            <p:cNvPr id="130062" name="Text Box 14"/>
            <p:cNvSpPr txBox="1">
              <a:spLocks noChangeArrowheads="1"/>
            </p:cNvSpPr>
            <p:nvPr/>
          </p:nvSpPr>
          <p:spPr bwMode="auto">
            <a:xfrm>
              <a:off x="3833" y="1570"/>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400">
                  <a:cs typeface="Arial" charset="0"/>
                </a:rPr>
                <a:t>p2</a:t>
              </a:r>
            </a:p>
          </p:txBody>
        </p:sp>
      </p:grpSp>
      <p:sp>
        <p:nvSpPr>
          <p:cNvPr id="130064" name="Line 16"/>
          <p:cNvSpPr>
            <a:spLocks noChangeShapeType="1"/>
          </p:cNvSpPr>
          <p:nvPr/>
        </p:nvSpPr>
        <p:spPr bwMode="auto">
          <a:xfrm>
            <a:off x="1042988" y="3573463"/>
            <a:ext cx="3384550" cy="6477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30065" name="Line 17"/>
          <p:cNvSpPr>
            <a:spLocks noChangeShapeType="1"/>
          </p:cNvSpPr>
          <p:nvPr/>
        </p:nvSpPr>
        <p:spPr bwMode="auto">
          <a:xfrm flipV="1">
            <a:off x="1116013" y="3573463"/>
            <a:ext cx="3168650" cy="6477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30066" name="Text Box 18"/>
          <p:cNvSpPr txBox="1">
            <a:spLocks noChangeArrowheads="1"/>
          </p:cNvSpPr>
          <p:nvPr/>
        </p:nvSpPr>
        <p:spPr bwMode="auto">
          <a:xfrm>
            <a:off x="971550" y="5229225"/>
            <a:ext cx="1423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800">
                <a:cs typeface="Arial" charset="0"/>
              </a:rPr>
              <a:t>read(p1|p2);</a:t>
            </a:r>
          </a:p>
        </p:txBody>
      </p:sp>
      <p:sp>
        <p:nvSpPr>
          <p:cNvPr id="130067" name="Line 19"/>
          <p:cNvSpPr>
            <a:spLocks noChangeShapeType="1"/>
          </p:cNvSpPr>
          <p:nvPr/>
        </p:nvSpPr>
        <p:spPr bwMode="auto">
          <a:xfrm>
            <a:off x="1116013" y="5229225"/>
            <a:ext cx="1079500" cy="360363"/>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30068" name="Line 20"/>
          <p:cNvSpPr>
            <a:spLocks noChangeShapeType="1"/>
          </p:cNvSpPr>
          <p:nvPr/>
        </p:nvSpPr>
        <p:spPr bwMode="auto">
          <a:xfrm flipV="1">
            <a:off x="1187450" y="5229225"/>
            <a:ext cx="863600" cy="360363"/>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30069" name="Text Box 21"/>
          <p:cNvSpPr txBox="1">
            <a:spLocks noChangeArrowheads="1"/>
          </p:cNvSpPr>
          <p:nvPr/>
        </p:nvSpPr>
        <p:spPr bwMode="auto">
          <a:xfrm>
            <a:off x="0" y="1412875"/>
            <a:ext cx="8642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sz="2400">
                <a:solidFill>
                  <a:schemeClr val="tx1"/>
                </a:solidFill>
                <a:latin typeface="Times New Roman" charset="0"/>
                <a:ea typeface="ＭＳ Ｐゴシック" charset="0"/>
              </a:defRPr>
            </a:lvl1pPr>
            <a:lvl2pPr marL="536575" indent="-357188">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lvl="1">
              <a:spcBef>
                <a:spcPct val="35000"/>
              </a:spcBef>
              <a:buClr>
                <a:srgbClr val="99CC00"/>
              </a:buClr>
              <a:buFont typeface="Wingdings" charset="0"/>
              <a:buChar char="F"/>
              <a:defRPr/>
            </a:pPr>
            <a:r>
              <a:rPr lang="en-US" dirty="0" smtClean="0">
                <a:latin typeface="Arial" charset="0"/>
                <a:cs typeface="Arial" charset="0"/>
              </a:rPr>
              <a:t>Processes have to commit to wait for data </a:t>
            </a:r>
            <a:r>
              <a:rPr lang="en-US" b="1" dirty="0" smtClean="0">
                <a:latin typeface="Arial" charset="0"/>
                <a:cs typeface="Arial" charset="0"/>
              </a:rPr>
              <a:t>from a particular port</a:t>
            </a:r>
            <a:r>
              <a:rPr lang="en-US" dirty="0" smtClean="0">
                <a:latin typeface="Arial" charset="0"/>
                <a:cs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smtClean="0">
                <a:cs typeface="+mj-cs"/>
              </a:rPr>
              <a:t>Models of computation considered in this course</a:t>
            </a:r>
          </a:p>
        </p:txBody>
      </p:sp>
      <p:graphicFrame>
        <p:nvGraphicFramePr>
          <p:cNvPr id="161850" name="Group 58"/>
          <p:cNvGraphicFramePr>
            <a:graphicFrameLocks noGrp="1"/>
          </p:cNvGraphicFramePr>
          <p:nvPr>
            <p:extLst>
              <p:ext uri="{D42A27DB-BD31-4B8C-83A1-F6EECF244321}">
                <p14:modId xmlns:p14="http://schemas.microsoft.com/office/powerpoint/2010/main" val="3281781206"/>
              </p:ext>
            </p:extLst>
          </p:nvPr>
        </p:nvGraphicFramePr>
        <p:xfrm>
          <a:off x="250825" y="1196975"/>
          <a:ext cx="8642350" cy="5114926"/>
        </p:xfrm>
        <a:graphic>
          <a:graphicData uri="http://schemas.openxmlformats.org/drawingml/2006/table">
            <a:tbl>
              <a:tblPr/>
              <a:tblGrid>
                <a:gridCol w="2636838"/>
                <a:gridCol w="1685925"/>
                <a:gridCol w="2159000"/>
                <a:gridCol w="2160587"/>
              </a:tblGrid>
              <a:tr h="7010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Communication/</a:t>
                      </a:r>
                      <a:br>
                        <a:rPr kumimoji="0" lang="en-US" sz="2000" b="1" i="0" u="none" strike="noStrike" cap="none" normalizeH="0" baseline="0">
                          <a:ln>
                            <a:noFill/>
                          </a:ln>
                          <a:solidFill>
                            <a:schemeClr val="tx1"/>
                          </a:solidFill>
                          <a:effectLst/>
                          <a:latin typeface="Arial" charset="0"/>
                          <a:ea typeface="ＭＳ Ｐゴシック" charset="0"/>
                        </a:rPr>
                      </a:br>
                      <a:r>
                        <a:rPr kumimoji="0" lang="en-US" sz="2000" b="1" i="0" u="none" strike="noStrike" cap="none" normalizeH="0" baseline="0">
                          <a:ln>
                            <a:noFill/>
                          </a:ln>
                          <a:solidFill>
                            <a:schemeClr val="tx1"/>
                          </a:solidFill>
                          <a:effectLst/>
                          <a:latin typeface="Arial" charset="0"/>
                          <a:ea typeface="ＭＳ Ｐゴシック" charset="0"/>
                        </a:rPr>
                        <a:t>local computations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Shared memory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Message passing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Synchronous     |   Asynchronous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7010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Undefined components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              Plain text, use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                      |    (Message) sequence charts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7010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Communicating finite state machines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StateCharts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3300"/>
                          </a:solidFill>
                          <a:effectLst/>
                          <a:latin typeface="Arial" charset="0"/>
                          <a:ea typeface="ＭＳ Ｐゴシック" charset="0"/>
                        </a:rPr>
                        <a:t>SDL</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Data flow</a:t>
                      </a:r>
                      <a:endParaRPr kumimoji="0" lang="en-US" sz="2000" b="0" i="0" u="none" strike="noStrike" cap="none" normalizeH="0" baseline="0">
                        <a:ln>
                          <a:noFill/>
                        </a:ln>
                        <a:solidFill>
                          <a:schemeClr val="tx1"/>
                        </a:solidFill>
                        <a:effectLst/>
                        <a:latin typeface="Arial" charset="0"/>
                        <a:ea typeface="ＭＳ Ｐゴシック" charset="0"/>
                        <a:sym typeface="Symbol" charset="0"/>
                      </a:endParaRPr>
                    </a:p>
                  </a:txBody>
                  <a:tcPr marL="90000" marR="90000" marT="18001" marB="18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90000" marR="90000" marT="18001" marB="180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endParaRPr>
                    </a:p>
                  </a:txBody>
                  <a:tcPr marL="90000" marR="90000" marT="18001" marB="180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Kahn networks, SDF</a:t>
                      </a:r>
                    </a:p>
                  </a:txBody>
                  <a:tcPr marL="90000" marR="90000" marT="18001" marB="18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sym typeface="Symbol" charset="0"/>
                        </a:rPr>
                        <a:t>Petri nets</a:t>
                      </a:r>
                    </a:p>
                  </a:txBody>
                  <a:tcPr marL="90000" marR="90000" marT="18001" marB="18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endParaRPr>
                    </a:p>
                  </a:txBody>
                  <a:tcPr marL="90000" marR="90000" marT="18001" marB="180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 C/E nets, P/T nets, …</a:t>
                      </a:r>
                    </a:p>
                  </a:txBody>
                  <a:tcPr marL="90000" marR="90000" marT="18001" marB="18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9449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Discrete event (DE) model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VHDL*, Verilog*, SystemC*,</a:t>
                      </a:r>
                      <a:r>
                        <a:rPr kumimoji="0" lang="en-US" sz="2000" b="0" i="0" u="none" strike="noStrike" cap="none" normalizeH="0" baseline="0">
                          <a:ln>
                            <a:noFill/>
                          </a:ln>
                          <a:solidFill>
                            <a:schemeClr val="tx1"/>
                          </a:solidFill>
                          <a:effectLst/>
                          <a:latin typeface="Arial" charset="0"/>
                          <a:ea typeface="ＭＳ Ｐゴシック"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Only experimental systems, e.g. distributed DE in Ptolemy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7010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Von Neumann model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C, C++, Java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rPr>
                        <a:t>C, C++, Java with libraries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rPr>
                        <a:t>CSP, ADA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bl>
          </a:graphicData>
        </a:graphic>
      </p:graphicFrame>
      <p:sp>
        <p:nvSpPr>
          <p:cNvPr id="161836" name="Text Box 44"/>
          <p:cNvSpPr txBox="1">
            <a:spLocks noChangeArrowheads="1"/>
          </p:cNvSpPr>
          <p:nvPr/>
        </p:nvSpPr>
        <p:spPr bwMode="auto">
          <a:xfrm>
            <a:off x="6011863" y="6492875"/>
            <a:ext cx="2520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defRPr/>
            </a:pPr>
            <a:r>
              <a:rPr lang="de-DE" sz="900">
                <a:cs typeface="Arial" charset="0"/>
              </a:rPr>
              <a:t>* Based on implementation of VHDL, Verilog..</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smtClean="0">
                <a:cs typeface="+mj-cs"/>
              </a:rPr>
              <a:t>Key beauty of KPNs</a:t>
            </a:r>
          </a:p>
        </p:txBody>
      </p:sp>
      <p:sp>
        <p:nvSpPr>
          <p:cNvPr id="159747" name="Rectangle 3"/>
          <p:cNvSpPr>
            <a:spLocks noGrp="1" noChangeArrowheads="1"/>
          </p:cNvSpPr>
          <p:nvPr>
            <p:ph type="body" idx="1"/>
          </p:nvPr>
        </p:nvSpPr>
        <p:spPr>
          <a:xfrm>
            <a:off x="250825" y="1412875"/>
            <a:ext cx="7273925" cy="4524315"/>
          </a:xfrm>
        </p:spPr>
        <p:txBody>
          <a:bodyPr/>
          <a:lstStyle/>
          <a:p>
            <a:pPr marL="625475" lvl="1" indent="-446088" eaLnBrk="1" hangingPunct="1">
              <a:spcBef>
                <a:spcPct val="100000"/>
              </a:spcBef>
              <a:buFont typeface="Wingdings" charset="0"/>
              <a:buChar char="F"/>
              <a:defRPr/>
            </a:pPr>
            <a:r>
              <a:rPr lang="en-US" dirty="0" smtClean="0"/>
              <a:t>Therefore, the order of reads does not depend on the arrival time (but may depend on data).</a:t>
            </a:r>
          </a:p>
          <a:p>
            <a:pPr marL="625475" lvl="1" indent="-446088" eaLnBrk="1" hangingPunct="1">
              <a:spcBef>
                <a:spcPct val="100000"/>
              </a:spcBef>
              <a:buFont typeface="Wingdings" charset="0"/>
              <a:buChar char="F"/>
              <a:defRPr/>
            </a:pPr>
            <a:r>
              <a:rPr lang="en-US" dirty="0" smtClean="0"/>
              <a:t>Therefore, Kahn process networks are </a:t>
            </a:r>
            <a:r>
              <a:rPr lang="en-US" dirty="0" smtClean="0">
                <a:solidFill>
                  <a:srgbClr val="FF3300"/>
                </a:solidFill>
              </a:rPr>
              <a:t>determinate </a:t>
            </a:r>
            <a:r>
              <a:rPr lang="en-US" dirty="0" smtClean="0"/>
              <a:t>(!);  for a given input, the result will be always the same, regardless of the speed of the nodes.</a:t>
            </a:r>
          </a:p>
          <a:p>
            <a:pPr marL="625475" lvl="1" indent="-446088" eaLnBrk="1" hangingPunct="1">
              <a:spcBef>
                <a:spcPct val="100000"/>
              </a:spcBef>
              <a:buFont typeface="Wingdings" charset="0"/>
              <a:buChar char="F"/>
              <a:defRPr/>
            </a:pPr>
            <a:r>
              <a:rPr lang="en-US" dirty="0" smtClean="0"/>
              <a:t>Many applications in embedded system design:</a:t>
            </a:r>
            <a:br>
              <a:rPr lang="en-US" dirty="0" smtClean="0"/>
            </a:br>
            <a:r>
              <a:rPr lang="en-US" dirty="0" smtClean="0"/>
              <a:t>Any combination of fast and slow simulation &amp; hardware prototypes always gives the same result.</a:t>
            </a:r>
          </a:p>
        </p:txBody>
      </p:sp>
      <p:grpSp>
        <p:nvGrpSpPr>
          <p:cNvPr id="46083" name="Group 4"/>
          <p:cNvGrpSpPr>
            <a:grpSpLocks/>
          </p:cNvGrpSpPr>
          <p:nvPr/>
        </p:nvGrpSpPr>
        <p:grpSpPr bwMode="auto">
          <a:xfrm>
            <a:off x="7740650" y="3429000"/>
            <a:ext cx="1150938" cy="1154113"/>
            <a:chOff x="3424" y="1253"/>
            <a:chExt cx="725" cy="727"/>
          </a:xfrm>
        </p:grpSpPr>
        <p:grpSp>
          <p:nvGrpSpPr>
            <p:cNvPr id="46084" name="Group 5"/>
            <p:cNvGrpSpPr>
              <a:grpSpLocks/>
            </p:cNvGrpSpPr>
            <p:nvPr/>
          </p:nvGrpSpPr>
          <p:grpSpPr bwMode="auto">
            <a:xfrm>
              <a:off x="3424" y="1253"/>
              <a:ext cx="725" cy="727"/>
              <a:chOff x="1837" y="1706"/>
              <a:chExt cx="725" cy="727"/>
            </a:xfrm>
          </p:grpSpPr>
          <p:sp>
            <p:nvSpPr>
              <p:cNvPr id="159750" name="Oval 6"/>
              <p:cNvSpPr>
                <a:spLocks noChangeArrowheads="1"/>
              </p:cNvSpPr>
              <p:nvPr/>
            </p:nvSpPr>
            <p:spPr bwMode="auto">
              <a:xfrm>
                <a:off x="1837" y="1706"/>
                <a:ext cx="272" cy="273"/>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9751" name="Oval 7"/>
              <p:cNvSpPr>
                <a:spLocks noChangeArrowheads="1"/>
              </p:cNvSpPr>
              <p:nvPr/>
            </p:nvSpPr>
            <p:spPr bwMode="auto">
              <a:xfrm>
                <a:off x="2290" y="1706"/>
                <a:ext cx="272" cy="273"/>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9752" name="Oval 8"/>
              <p:cNvSpPr>
                <a:spLocks noChangeArrowheads="1"/>
              </p:cNvSpPr>
              <p:nvPr/>
            </p:nvSpPr>
            <p:spPr bwMode="auto">
              <a:xfrm>
                <a:off x="2064" y="2160"/>
                <a:ext cx="272" cy="273"/>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9753" name="Line 9"/>
              <p:cNvSpPr>
                <a:spLocks noChangeShapeType="1"/>
              </p:cNvSpPr>
              <p:nvPr/>
            </p:nvSpPr>
            <p:spPr bwMode="auto">
              <a:xfrm flipH="1">
                <a:off x="2200" y="1979"/>
                <a:ext cx="226"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59754" name="Line 10"/>
              <p:cNvSpPr>
                <a:spLocks noChangeShapeType="1"/>
              </p:cNvSpPr>
              <p:nvPr/>
            </p:nvSpPr>
            <p:spPr bwMode="auto">
              <a:xfrm>
                <a:off x="1973" y="1979"/>
                <a:ext cx="227"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grpSp>
        <p:sp>
          <p:nvSpPr>
            <p:cNvPr id="159755" name="Text Box 11"/>
            <p:cNvSpPr txBox="1">
              <a:spLocks noChangeArrowheads="1"/>
            </p:cNvSpPr>
            <p:nvPr/>
          </p:nvSpPr>
          <p:spPr bwMode="auto">
            <a:xfrm>
              <a:off x="3470" y="1570"/>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400">
                  <a:cs typeface="Arial" charset="0"/>
                </a:rPr>
                <a:t>p1</a:t>
              </a:r>
            </a:p>
          </p:txBody>
        </p:sp>
        <p:sp>
          <p:nvSpPr>
            <p:cNvPr id="159756" name="Text Box 12"/>
            <p:cNvSpPr txBox="1">
              <a:spLocks noChangeArrowheads="1"/>
            </p:cNvSpPr>
            <p:nvPr/>
          </p:nvSpPr>
          <p:spPr bwMode="auto">
            <a:xfrm>
              <a:off x="3833" y="1570"/>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400">
                  <a:cs typeface="Arial" charset="0"/>
                </a:rPr>
                <a:t>p2</a:t>
              </a:r>
            </a:p>
          </p:txBody>
        </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50825" y="71438"/>
            <a:ext cx="8642350" cy="1019175"/>
          </a:xfrm>
        </p:spPr>
        <p:txBody>
          <a:bodyPr/>
          <a:lstStyle/>
          <a:p>
            <a:pPr eaLnBrk="1" hangingPunct="1">
              <a:defRPr/>
            </a:pPr>
            <a:r>
              <a:rPr lang="de-DE" smtClean="0">
                <a:cs typeface="+mj-cs"/>
              </a:rPr>
              <a:t>Computational power and analyzability</a:t>
            </a:r>
          </a:p>
        </p:txBody>
      </p:sp>
      <p:sp>
        <p:nvSpPr>
          <p:cNvPr id="132099" name="Rectangle 3"/>
          <p:cNvSpPr>
            <a:spLocks noGrp="1" noChangeArrowheads="1"/>
          </p:cNvSpPr>
          <p:nvPr>
            <p:ph type="body" idx="1"/>
          </p:nvPr>
        </p:nvSpPr>
        <p:spPr>
          <a:xfrm>
            <a:off x="250825" y="1628775"/>
            <a:ext cx="8642350" cy="3834896"/>
          </a:xfrm>
        </p:spPr>
        <p:txBody>
          <a:bodyPr/>
          <a:lstStyle/>
          <a:p>
            <a:pPr marL="536575" lvl="1" indent="-357188" eaLnBrk="1" hangingPunct="1">
              <a:spcBef>
                <a:spcPct val="55000"/>
              </a:spcBef>
              <a:defRPr/>
            </a:pPr>
            <a:r>
              <a:rPr lang="en-US" sz="2000" dirty="0" smtClean="0">
                <a:sym typeface="Wingdings" charset="0"/>
              </a:rPr>
              <a:t>KPNs are Turing-complete </a:t>
            </a:r>
          </a:p>
          <a:p>
            <a:pPr marL="984250" lvl="2" indent="-357188" eaLnBrk="1" hangingPunct="1">
              <a:spcBef>
                <a:spcPct val="55000"/>
              </a:spcBef>
              <a:defRPr/>
            </a:pPr>
            <a:r>
              <a:rPr lang="en-US" sz="2000" dirty="0" smtClean="0"/>
              <a:t>We can implement a Turing machine as a KPN</a:t>
            </a:r>
          </a:p>
          <a:p>
            <a:pPr marL="984250" lvl="2" indent="-357188" eaLnBrk="1" hangingPunct="1">
              <a:spcBef>
                <a:spcPct val="55000"/>
              </a:spcBef>
              <a:defRPr/>
            </a:pPr>
            <a:r>
              <a:rPr lang="en-US" sz="2000" dirty="0" smtClean="0"/>
              <a:t>However, the difficulty of Turing machines is also inherited</a:t>
            </a:r>
          </a:p>
          <a:p>
            <a:pPr marL="984250" lvl="2" indent="-357188" eaLnBrk="1" hangingPunct="1">
              <a:spcBef>
                <a:spcPct val="55000"/>
              </a:spcBef>
              <a:defRPr/>
            </a:pPr>
            <a:r>
              <a:rPr lang="en-US" sz="2000" dirty="0" smtClean="0"/>
              <a:t>Analyzing the maximum FIFO size is “</a:t>
            </a:r>
            <a:r>
              <a:rPr lang="en-US" sz="2000" dirty="0" err="1" smtClean="0"/>
              <a:t>undecidable</a:t>
            </a:r>
            <a:r>
              <a:rPr lang="en-US" sz="2000" dirty="0" smtClean="0"/>
              <a:t>”</a:t>
            </a:r>
          </a:p>
          <a:p>
            <a:pPr marL="984250" lvl="2" indent="-357188" eaLnBrk="1" hangingPunct="1">
              <a:spcBef>
                <a:spcPct val="55000"/>
              </a:spcBef>
              <a:defRPr/>
            </a:pPr>
            <a:r>
              <a:rPr lang="en-US" sz="2000" dirty="0" smtClean="0"/>
              <a:t>Analyzing whether it terminates is </a:t>
            </a:r>
            <a:r>
              <a:rPr lang="en-US" sz="2000" dirty="0"/>
              <a:t>“</a:t>
            </a:r>
            <a:r>
              <a:rPr lang="en-US" sz="2000" dirty="0" err="1"/>
              <a:t>undecidable</a:t>
            </a:r>
            <a:r>
              <a:rPr lang="en-US" sz="2000" dirty="0" smtClean="0"/>
              <a:t>”</a:t>
            </a:r>
          </a:p>
          <a:p>
            <a:pPr marL="984250" lvl="2" indent="-357188" eaLnBrk="1" hangingPunct="1">
              <a:spcBef>
                <a:spcPct val="55000"/>
              </a:spcBef>
              <a:defRPr/>
            </a:pPr>
            <a:r>
              <a:rPr lang="en-US" sz="2000" dirty="0" smtClean="0"/>
              <a:t>Deadlock may be possible</a:t>
            </a:r>
          </a:p>
          <a:p>
            <a:pPr marL="536575" lvl="1" indent="-357188" eaLnBrk="1" hangingPunct="1">
              <a:spcBef>
                <a:spcPct val="55000"/>
              </a:spcBef>
              <a:defRPr/>
            </a:pPr>
            <a:r>
              <a:rPr lang="en-US" sz="2000" dirty="0">
                <a:sym typeface="Wingdings" charset="0"/>
              </a:rPr>
              <a:t>Timing is not </a:t>
            </a:r>
            <a:r>
              <a:rPr lang="en-US" sz="2000" dirty="0" smtClean="0">
                <a:sym typeface="Wingdings" charset="0"/>
              </a:rPr>
              <a:t>specified</a:t>
            </a:r>
            <a:endParaRPr lang="en-US" sz="2000" dirty="0" smtClean="0"/>
          </a:p>
          <a:p>
            <a:pPr marL="536575" lvl="1" indent="-357188" eaLnBrk="1" hangingPunct="1">
              <a:spcBef>
                <a:spcPct val="55000"/>
              </a:spcBef>
              <a:defRPr/>
            </a:pPr>
            <a:r>
              <a:rPr lang="en-US" sz="2000" dirty="0" smtClean="0"/>
              <a:t>Number of processes is static (cannot change)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50825" y="71438"/>
            <a:ext cx="8642350" cy="1019175"/>
          </a:xfrm>
        </p:spPr>
        <p:txBody>
          <a:bodyPr/>
          <a:lstStyle/>
          <a:p>
            <a:pPr eaLnBrk="1" hangingPunct="1">
              <a:defRPr/>
            </a:pPr>
            <a:r>
              <a:rPr lang="de-DE" smtClean="0">
                <a:cs typeface="+mj-cs"/>
              </a:rPr>
              <a:t>More information about KPNs</a:t>
            </a:r>
          </a:p>
        </p:txBody>
      </p:sp>
      <p:sp>
        <p:nvSpPr>
          <p:cNvPr id="128003" name="Rectangle 3"/>
          <p:cNvSpPr>
            <a:spLocks noGrp="1" noChangeArrowheads="1"/>
          </p:cNvSpPr>
          <p:nvPr>
            <p:ph type="body" idx="1"/>
          </p:nvPr>
        </p:nvSpPr>
        <p:spPr>
          <a:xfrm>
            <a:off x="250825" y="2420938"/>
            <a:ext cx="8642350" cy="1655838"/>
          </a:xfrm>
        </p:spPr>
        <p:txBody>
          <a:bodyPr/>
          <a:lstStyle/>
          <a:p>
            <a:pPr lvl="1" eaLnBrk="1" hangingPunct="1">
              <a:spcBef>
                <a:spcPct val="20000"/>
              </a:spcBef>
              <a:defRPr/>
            </a:pPr>
            <a:r>
              <a:rPr lang="en-US" dirty="0" smtClean="0">
                <a:sym typeface="Wingdings" charset="0"/>
              </a:rPr>
              <a:t>http://ls12-www.cs.tu-dortmund.de/teaching/download/ </a:t>
            </a:r>
            <a:r>
              <a:rPr lang="en-US" dirty="0" err="1" smtClean="0">
                <a:sym typeface="Wingdings" charset="0"/>
              </a:rPr>
              <a:t>levi</a:t>
            </a:r>
            <a:r>
              <a:rPr lang="en-US" dirty="0" smtClean="0">
                <a:sym typeface="Wingdings" charset="0"/>
              </a:rPr>
              <a:t>/</a:t>
            </a:r>
            <a:r>
              <a:rPr lang="en-US" dirty="0" err="1" smtClean="0">
                <a:sym typeface="Wingdings" charset="0"/>
              </a:rPr>
              <a:t>index.html</a:t>
            </a:r>
            <a:r>
              <a:rPr lang="en-US" dirty="0" smtClean="0">
                <a:sym typeface="Wingdings" charset="0"/>
              </a:rPr>
              <a:t>: Animation</a:t>
            </a:r>
            <a:endParaRPr lang="de-DE" dirty="0" smtClean="0">
              <a:sym typeface="Wingdings" charset="0"/>
            </a:endParaRPr>
          </a:p>
          <a:p>
            <a:pPr lvl="1" eaLnBrk="1" hangingPunct="1">
              <a:spcBef>
                <a:spcPct val="40000"/>
              </a:spcBef>
              <a:defRPr/>
            </a:pPr>
            <a:r>
              <a:rPr lang="en-US" dirty="0" smtClean="0"/>
              <a:t>See also S. Edwards: </a:t>
            </a:r>
            <a:r>
              <a:rPr lang="en-US" sz="2000" dirty="0" smtClean="0"/>
              <a:t>http://</a:t>
            </a:r>
            <a:r>
              <a:rPr lang="en-US" sz="2000" dirty="0" err="1" smtClean="0"/>
              <a:t>www.cs.columbia.edu</a:t>
            </a:r>
            <a:r>
              <a:rPr lang="en-US" sz="2000" dirty="0" smtClean="0"/>
              <a:t>/</a:t>
            </a:r>
            <a:br>
              <a:rPr lang="en-US" sz="2000" dirty="0" smtClean="0"/>
            </a:br>
            <a:r>
              <a:rPr lang="en-US" sz="2000" dirty="0" smtClean="0"/>
              <a:t>~</a:t>
            </a:r>
            <a:r>
              <a:rPr lang="en-US" sz="2000" dirty="0" err="1" smtClean="0"/>
              <a:t>sedwards</a:t>
            </a:r>
            <a:r>
              <a:rPr lang="en-US" sz="2000" dirty="0" smtClean="0"/>
              <a:t>/classes/2001/w4995-02/presentations/</a:t>
            </a:r>
            <a:r>
              <a:rPr lang="en-US" sz="2000" dirty="0" err="1" smtClean="0"/>
              <a:t>dataflow.ppt</a:t>
            </a: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50825" y="71438"/>
            <a:ext cx="8642350" cy="1019175"/>
          </a:xfrm>
        </p:spPr>
        <p:txBody>
          <a:bodyPr/>
          <a:lstStyle/>
          <a:p>
            <a:pPr eaLnBrk="1" hangingPunct="1">
              <a:defRPr/>
            </a:pPr>
            <a:r>
              <a:rPr lang="de-DE" smtClean="0">
                <a:cs typeface="+mj-cs"/>
              </a:rPr>
              <a:t>SDF</a:t>
            </a:r>
          </a:p>
        </p:txBody>
      </p:sp>
      <p:sp>
        <p:nvSpPr>
          <p:cNvPr id="129027" name="Rectangle 3"/>
          <p:cNvSpPr>
            <a:spLocks noGrp="1" noChangeArrowheads="1"/>
          </p:cNvSpPr>
          <p:nvPr>
            <p:ph type="body" idx="1"/>
          </p:nvPr>
        </p:nvSpPr>
        <p:spPr>
          <a:xfrm>
            <a:off x="250825" y="1989138"/>
            <a:ext cx="8642350" cy="4154983"/>
          </a:xfrm>
        </p:spPr>
        <p:txBody>
          <a:bodyPr/>
          <a:lstStyle/>
          <a:p>
            <a:pPr marL="0" indent="0" eaLnBrk="1" hangingPunct="1">
              <a:defRPr/>
            </a:pPr>
            <a:r>
              <a:rPr lang="de-DE" dirty="0" err="1" smtClean="0">
                <a:cs typeface="+mn-cs"/>
              </a:rPr>
              <a:t>Less</a:t>
            </a:r>
            <a:r>
              <a:rPr lang="de-DE" dirty="0" smtClean="0">
                <a:cs typeface="+mn-cs"/>
              </a:rPr>
              <a:t> </a:t>
            </a:r>
            <a:r>
              <a:rPr lang="de-DE" dirty="0" err="1" smtClean="0">
                <a:cs typeface="+mn-cs"/>
              </a:rPr>
              <a:t>computationally</a:t>
            </a:r>
            <a:r>
              <a:rPr lang="de-DE" dirty="0" smtClean="0">
                <a:cs typeface="+mn-cs"/>
              </a:rPr>
              <a:t> powerful, but </a:t>
            </a:r>
            <a:r>
              <a:rPr lang="de-DE" dirty="0" err="1" smtClean="0">
                <a:cs typeface="+mn-cs"/>
              </a:rPr>
              <a:t>easier</a:t>
            </a:r>
            <a:r>
              <a:rPr lang="de-DE" dirty="0" smtClean="0">
                <a:cs typeface="+mn-cs"/>
              </a:rPr>
              <a:t> </a:t>
            </a:r>
            <a:r>
              <a:rPr lang="de-DE" dirty="0" err="1" smtClean="0">
                <a:cs typeface="+mn-cs"/>
              </a:rPr>
              <a:t>to</a:t>
            </a:r>
            <a:r>
              <a:rPr lang="de-DE" dirty="0" smtClean="0">
                <a:cs typeface="+mn-cs"/>
              </a:rPr>
              <a:t> </a:t>
            </a:r>
            <a:r>
              <a:rPr lang="de-DE" dirty="0" err="1" smtClean="0">
                <a:cs typeface="+mn-cs"/>
              </a:rPr>
              <a:t>analyze</a:t>
            </a:r>
            <a:r>
              <a:rPr lang="de-DE" dirty="0" smtClean="0">
                <a:cs typeface="+mn-cs"/>
              </a:rPr>
              <a:t>:</a:t>
            </a:r>
          </a:p>
          <a:p>
            <a:pPr marL="0" indent="0" eaLnBrk="1" hangingPunct="1">
              <a:defRPr/>
            </a:pPr>
            <a:endParaRPr lang="de-DE" dirty="0" smtClean="0">
              <a:cs typeface="+mn-cs"/>
            </a:endParaRPr>
          </a:p>
          <a:p>
            <a:pPr marL="0" indent="0" algn="ctr" eaLnBrk="1" hangingPunct="1">
              <a:defRPr/>
            </a:pPr>
            <a:r>
              <a:rPr lang="en-US" b="1" dirty="0" smtClean="0">
                <a:cs typeface="+mn-cs"/>
              </a:rPr>
              <a:t>Synchronous data flow (SDF).</a:t>
            </a:r>
          </a:p>
          <a:p>
            <a:pPr marL="0" indent="0" algn="ctr" eaLnBrk="1" hangingPunct="1">
              <a:defRPr/>
            </a:pPr>
            <a:endParaRPr lang="en-US" b="1" dirty="0" smtClean="0">
              <a:cs typeface="+mn-cs"/>
            </a:endParaRPr>
          </a:p>
          <a:p>
            <a:pPr lvl="1" eaLnBrk="1" hangingPunct="1">
              <a:defRPr/>
            </a:pPr>
            <a:r>
              <a:rPr lang="en-US" b="1" dirty="0" smtClean="0"/>
              <a:t>Synchronous</a:t>
            </a:r>
          </a:p>
          <a:p>
            <a:pPr lvl="2" eaLnBrk="1" hangingPunct="1">
              <a:defRPr/>
            </a:pPr>
            <a:r>
              <a:rPr lang="en-US" dirty="0" smtClean="0"/>
              <a:t>all </a:t>
            </a:r>
            <a:r>
              <a:rPr lang="en-US" dirty="0"/>
              <a:t>the tokens are consumed synchronously</a:t>
            </a:r>
          </a:p>
          <a:p>
            <a:pPr lvl="2" eaLnBrk="1" hangingPunct="1">
              <a:defRPr/>
            </a:pPr>
            <a:r>
              <a:rPr lang="en-US" dirty="0"/>
              <a:t>one way to implement is to have a global clock controlling </a:t>
            </a:r>
            <a:r>
              <a:rPr lang="ja-JP" altLang="en-US" dirty="0"/>
              <a:t>“</a:t>
            </a:r>
            <a:r>
              <a:rPr lang="en-US" dirty="0"/>
              <a:t>firing</a:t>
            </a:r>
            <a:r>
              <a:rPr lang="ja-JP" altLang="en-US" dirty="0"/>
              <a:t>”</a:t>
            </a:r>
            <a:r>
              <a:rPr lang="en-US" dirty="0"/>
              <a:t> of </a:t>
            </a:r>
            <a:r>
              <a:rPr lang="en-US" dirty="0" smtClean="0"/>
              <a:t>nodes</a:t>
            </a:r>
          </a:p>
          <a:p>
            <a:pPr marL="623887" lvl="2" indent="0" eaLnBrk="1" hangingPunct="1">
              <a:buNone/>
              <a:defRPr/>
            </a:pPr>
            <a:endParaRPr lang="en-US" dirty="0" smtClean="0"/>
          </a:p>
          <a:p>
            <a:pPr lvl="1" eaLnBrk="1" hangingPunct="1">
              <a:defRPr/>
            </a:pPr>
            <a:r>
              <a:rPr lang="en-US" dirty="0" smtClean="0"/>
              <a:t>Again using </a:t>
            </a:r>
            <a:r>
              <a:rPr lang="en-US" b="1" i="1" dirty="0" smtClean="0"/>
              <a:t>a</a:t>
            </a:r>
            <a:r>
              <a:rPr lang="en-US" dirty="0" smtClean="0"/>
              <a:t>synchronous message passing</a:t>
            </a:r>
            <a:br>
              <a:rPr lang="en-US" dirty="0" smtClean="0"/>
            </a:br>
            <a:r>
              <a:rPr lang="en-US" dirty="0" smtClean="0"/>
              <a:t> = tasks do not have to wait until output is accepted.</a:t>
            </a:r>
            <a:endParaRPr lang="de-DE"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l="4134" t="7013" r="54648" b="68291"/>
          <a:stretch>
            <a:fillRect/>
          </a:stretch>
        </p:blipFill>
        <p:spPr bwMode="gray">
          <a:xfrm>
            <a:off x="2627313" y="2997200"/>
            <a:ext cx="3830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1638" name="Text Box 22"/>
          <p:cNvSpPr txBox="1">
            <a:spLocks noChangeArrowheads="1"/>
          </p:cNvSpPr>
          <p:nvPr/>
        </p:nvSpPr>
        <p:spPr bwMode="gray">
          <a:xfrm>
            <a:off x="4284663" y="3357563"/>
            <a:ext cx="3587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de-DE">
              <a:cs typeface="Arial" charset="0"/>
            </a:endParaRPr>
          </a:p>
        </p:txBody>
      </p:sp>
      <p:sp>
        <p:nvSpPr>
          <p:cNvPr id="111618" name="Rectangle 2"/>
          <p:cNvSpPr>
            <a:spLocks noGrp="1" noChangeArrowheads="1"/>
          </p:cNvSpPr>
          <p:nvPr>
            <p:ph type="title"/>
          </p:nvPr>
        </p:nvSpPr>
        <p:spPr/>
        <p:txBody>
          <a:bodyPr/>
          <a:lstStyle/>
          <a:p>
            <a:pPr eaLnBrk="1" hangingPunct="1">
              <a:defRPr/>
            </a:pPr>
            <a:r>
              <a:rPr lang="en-US" smtClean="0">
                <a:cs typeface="+mj-cs"/>
              </a:rPr>
              <a:t>(Homogeneous-)</a:t>
            </a:r>
            <a:br>
              <a:rPr lang="en-US" smtClean="0">
                <a:cs typeface="+mj-cs"/>
              </a:rPr>
            </a:br>
            <a:r>
              <a:rPr lang="en-US" smtClean="0">
                <a:cs typeface="+mj-cs"/>
              </a:rPr>
              <a:t>Synchronous data flow (SDF)</a:t>
            </a:r>
          </a:p>
        </p:txBody>
      </p:sp>
      <p:sp>
        <p:nvSpPr>
          <p:cNvPr id="111619" name="Rectangle 3"/>
          <p:cNvSpPr>
            <a:spLocks noGrp="1" noChangeArrowheads="1"/>
          </p:cNvSpPr>
          <p:nvPr>
            <p:ph type="body" idx="1"/>
          </p:nvPr>
        </p:nvSpPr>
        <p:spPr>
          <a:xfrm>
            <a:off x="250825" y="1196975"/>
            <a:ext cx="8686800" cy="1552575"/>
          </a:xfrm>
        </p:spPr>
        <p:txBody>
          <a:bodyPr/>
          <a:lstStyle/>
          <a:p>
            <a:pPr marL="450850" lvl="1" indent="-271463" eaLnBrk="1" hangingPunct="1">
              <a:defRPr/>
            </a:pPr>
            <a:r>
              <a:rPr lang="en-US" smtClean="0"/>
              <a:t>Nodes are called </a:t>
            </a:r>
            <a:r>
              <a:rPr lang="en-US" b="1" i="1" smtClean="0"/>
              <a:t>actors.</a:t>
            </a:r>
          </a:p>
          <a:p>
            <a:pPr marL="450850" lvl="1" indent="-271463" eaLnBrk="1" hangingPunct="1">
              <a:defRPr/>
            </a:pPr>
            <a:r>
              <a:rPr lang="en-US" smtClean="0"/>
              <a:t>Actors are </a:t>
            </a:r>
            <a:r>
              <a:rPr lang="en-US" b="1" i="1" smtClean="0"/>
              <a:t>ready</a:t>
            </a:r>
            <a:r>
              <a:rPr lang="en-US" smtClean="0"/>
              <a:t>, if the necessary number of input tokens exists and if enough buffer space at the output exists</a:t>
            </a:r>
          </a:p>
          <a:p>
            <a:pPr marL="450850" lvl="1" indent="-271463" eaLnBrk="1" hangingPunct="1">
              <a:defRPr/>
            </a:pPr>
            <a:r>
              <a:rPr lang="en-US" smtClean="0"/>
              <a:t>Ready actors </a:t>
            </a:r>
            <a:r>
              <a:rPr lang="en-US" b="1" i="1" smtClean="0"/>
              <a:t>can</a:t>
            </a:r>
            <a:r>
              <a:rPr lang="en-US" smtClean="0"/>
              <a:t> </a:t>
            </a:r>
            <a:r>
              <a:rPr lang="en-US" b="1" i="1" smtClean="0"/>
              <a:t>fire</a:t>
            </a:r>
            <a:r>
              <a:rPr lang="en-US" smtClean="0"/>
              <a:t> (be executed).</a:t>
            </a:r>
          </a:p>
        </p:txBody>
      </p:sp>
      <p:sp>
        <p:nvSpPr>
          <p:cNvPr id="111622" name="Oval 6"/>
          <p:cNvSpPr>
            <a:spLocks noChangeArrowheads="1"/>
          </p:cNvSpPr>
          <p:nvPr/>
        </p:nvSpPr>
        <p:spPr bwMode="auto">
          <a:xfrm>
            <a:off x="2714625" y="315753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23" name="Oval 7"/>
          <p:cNvSpPr>
            <a:spLocks noChangeArrowheads="1"/>
          </p:cNvSpPr>
          <p:nvPr/>
        </p:nvSpPr>
        <p:spPr bwMode="auto">
          <a:xfrm>
            <a:off x="2714625" y="43100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24" name="Oval 8"/>
          <p:cNvSpPr>
            <a:spLocks noChangeArrowheads="1"/>
          </p:cNvSpPr>
          <p:nvPr/>
        </p:nvSpPr>
        <p:spPr bwMode="auto">
          <a:xfrm>
            <a:off x="3722688" y="37338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25" name="Oval 9"/>
          <p:cNvSpPr>
            <a:spLocks noChangeArrowheads="1"/>
          </p:cNvSpPr>
          <p:nvPr/>
        </p:nvSpPr>
        <p:spPr bwMode="auto">
          <a:xfrm>
            <a:off x="2425700" y="301466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26" name="Oval 10"/>
          <p:cNvSpPr>
            <a:spLocks noChangeArrowheads="1"/>
          </p:cNvSpPr>
          <p:nvPr/>
        </p:nvSpPr>
        <p:spPr bwMode="auto">
          <a:xfrm>
            <a:off x="2570163" y="30861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27" name="Oval 11"/>
          <p:cNvSpPr>
            <a:spLocks noChangeArrowheads="1"/>
          </p:cNvSpPr>
          <p:nvPr/>
        </p:nvSpPr>
        <p:spPr bwMode="auto">
          <a:xfrm>
            <a:off x="2570163" y="43815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pic>
        <p:nvPicPr>
          <p:cNvPr id="111628" name="Picture 12" descr="j028400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357563"/>
            <a:ext cx="11207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9" name="Oval 13"/>
          <p:cNvSpPr>
            <a:spLocks noChangeArrowheads="1"/>
          </p:cNvSpPr>
          <p:nvPr/>
        </p:nvSpPr>
        <p:spPr bwMode="auto">
          <a:xfrm>
            <a:off x="2425700" y="44545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30" name="Oval 14"/>
          <p:cNvSpPr>
            <a:spLocks noChangeArrowheads="1"/>
          </p:cNvSpPr>
          <p:nvPr/>
        </p:nvSpPr>
        <p:spPr bwMode="auto">
          <a:xfrm>
            <a:off x="2641600" y="4670425"/>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31" name="Oval 15"/>
          <p:cNvSpPr>
            <a:spLocks noChangeArrowheads="1"/>
          </p:cNvSpPr>
          <p:nvPr/>
        </p:nvSpPr>
        <p:spPr bwMode="auto">
          <a:xfrm>
            <a:off x="2497138" y="47418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32" name="Oval 16"/>
          <p:cNvSpPr>
            <a:spLocks noChangeArrowheads="1"/>
          </p:cNvSpPr>
          <p:nvPr/>
        </p:nvSpPr>
        <p:spPr bwMode="auto">
          <a:xfrm>
            <a:off x="2354263" y="4814888"/>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33" name="Oval 17"/>
          <p:cNvSpPr>
            <a:spLocks noChangeArrowheads="1"/>
          </p:cNvSpPr>
          <p:nvPr/>
        </p:nvSpPr>
        <p:spPr bwMode="auto">
          <a:xfrm>
            <a:off x="2246313" y="48863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34" name="Oval 18"/>
          <p:cNvSpPr>
            <a:spLocks noChangeArrowheads="1"/>
          </p:cNvSpPr>
          <p:nvPr/>
        </p:nvSpPr>
        <p:spPr bwMode="auto">
          <a:xfrm>
            <a:off x="5378450" y="3733800"/>
            <a:ext cx="152400" cy="1524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1635" name="Text Box 19"/>
          <p:cNvSpPr txBox="1">
            <a:spLocks noChangeArrowheads="1"/>
          </p:cNvSpPr>
          <p:nvPr/>
        </p:nvSpPr>
        <p:spPr bwMode="auto">
          <a:xfrm>
            <a:off x="250825" y="5157788"/>
            <a:ext cx="8642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sz="2400">
                <a:solidFill>
                  <a:schemeClr val="tx1"/>
                </a:solidFill>
                <a:latin typeface="Times New Roman" charset="0"/>
                <a:ea typeface="ＭＳ Ｐゴシック" charset="0"/>
              </a:defRPr>
            </a:lvl1pPr>
            <a:lvl2pPr marL="538163" indent="-357188">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lvl="1">
              <a:buClr>
                <a:srgbClr val="99CC00"/>
              </a:buClr>
              <a:buFont typeface="Wingdings" charset="0"/>
              <a:buChar char="§"/>
              <a:defRPr/>
            </a:pPr>
            <a:r>
              <a:rPr lang="en-US" smtClean="0">
                <a:latin typeface="Arial" charset="0"/>
                <a:cs typeface="Arial" charset="0"/>
              </a:rPr>
              <a:t>Execution takes a </a:t>
            </a:r>
            <a:r>
              <a:rPr lang="en-US" b="1" i="1" smtClean="0">
                <a:latin typeface="Arial" charset="0"/>
                <a:cs typeface="Arial" charset="0"/>
              </a:rPr>
              <a:t>fixed, known time</a:t>
            </a:r>
            <a:r>
              <a:rPr lang="en-US" smtClean="0">
                <a:latin typeface="Arial" charset="0"/>
                <a:cs typeface="Arial" charset="0"/>
              </a:rPr>
              <a:t>.</a:t>
            </a:r>
          </a:p>
          <a:p>
            <a:pPr>
              <a:defRPr/>
            </a:pPr>
            <a:r>
              <a:rPr lang="en-US" smtClean="0">
                <a:latin typeface="Arial" charset="0"/>
                <a:cs typeface="Arial" charset="0"/>
              </a:rPr>
              <a:t>Actually, this is a case of </a:t>
            </a:r>
            <a:r>
              <a:rPr lang="en-US" b="1" i="1" smtClean="0">
                <a:latin typeface="Arial" charset="0"/>
                <a:cs typeface="Arial" charset="0"/>
              </a:rPr>
              <a:t>homogeneous</a:t>
            </a:r>
            <a:r>
              <a:rPr lang="en-US" smtClean="0">
                <a:latin typeface="Arial" charset="0"/>
                <a:cs typeface="Arial" charset="0"/>
              </a:rPr>
              <a:t> synchronous data flow models (HSDF): # of tokens per firing the same. </a:t>
            </a:r>
            <a:r>
              <a:rPr lang="en-US" smtClean="0">
                <a:latin typeface="Arial" charset="0"/>
                <a:cs typeface="Arial" charset="0"/>
                <a:sym typeface="Wingdings" charset="0"/>
              </a:rPr>
              <a:t></a:t>
            </a:r>
          </a:p>
        </p:txBody>
      </p:sp>
      <p:sp>
        <p:nvSpPr>
          <p:cNvPr id="111636" name="Text Box 20"/>
          <p:cNvSpPr txBox="1">
            <a:spLocks noChangeArrowheads="1"/>
          </p:cNvSpPr>
          <p:nvPr/>
        </p:nvSpPr>
        <p:spPr bwMode="auto">
          <a:xfrm>
            <a:off x="3779838" y="3789363"/>
            <a:ext cx="287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cs typeface="Arial" charset="0"/>
              </a:rPr>
              <a:t>1</a:t>
            </a:r>
          </a:p>
        </p:txBody>
      </p:sp>
      <p:sp>
        <p:nvSpPr>
          <p:cNvPr id="111637" name="Text Box 21"/>
          <p:cNvSpPr txBox="1">
            <a:spLocks noChangeArrowheads="1"/>
          </p:cNvSpPr>
          <p:nvPr/>
        </p:nvSpPr>
        <p:spPr bwMode="auto">
          <a:xfrm>
            <a:off x="4787900" y="3429000"/>
            <a:ext cx="287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cs typeface="Arial" charset="0"/>
              </a:rPr>
              <a:t>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8"/>
                                        </p:tgtEl>
                                        <p:attrNameLst>
                                          <p:attrName>style.visibility</p:attrName>
                                        </p:attrNameLst>
                                      </p:cBhvr>
                                      <p:to>
                                        <p:strVal val="visible"/>
                                      </p:to>
                                    </p:set>
                                  </p:childTnLst>
                                  <p:subTnLst>
                                    <p:set>
                                      <p:cBhvr override="childStyle">
                                        <p:cTn dur="1" fill="hold" display="0" masterRel="nextClick" afterEffect="1"/>
                                        <p:tgtEl>
                                          <p:spTgt spid="11162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0052 -0.00047 L 0.09392 0.08356 " pathEditMode="relative" ptsTypes="AA">
                                      <p:cBhvr>
                                        <p:cTn id="10" dur="2000" fill="hold"/>
                                        <p:tgtEl>
                                          <p:spTgt spid="11162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052 -0.00069 L 0.09392 -0.08449 " pathEditMode="relative" ptsTypes="AA">
                                      <p:cBhvr>
                                        <p:cTn id="12" dur="2000" fill="hold"/>
                                        <p:tgtEl>
                                          <p:spTgt spid="111623"/>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2.22222E-6 -1.11111E-6 L 0.18108 -1.11111E-6 " pathEditMode="relative" rAng="0" ptsTypes="AA">
                                      <p:cBhvr>
                                        <p:cTn id="14" dur="2000" fill="hold"/>
                                        <p:tgtEl>
                                          <p:spTgt spid="111624"/>
                                        </p:tgtEl>
                                        <p:attrNameLst>
                                          <p:attrName>ppt_x</p:attrName>
                                          <p:attrName>ppt_y</p:attrName>
                                        </p:attrNameLst>
                                      </p:cBhvr>
                                      <p:rCtr x="9045" y="0"/>
                                    </p:animMotion>
                                  </p:childTnLst>
                                </p:cTn>
                              </p:par>
                              <p:par>
                                <p:cTn id="15" presetID="0" presetClass="path" presetSubtype="0" accel="50000" decel="50000" fill="hold" grpId="0" nodeType="withEffect">
                                  <p:stCondLst>
                                    <p:cond delay="0"/>
                                  </p:stCondLst>
                                  <p:childTnLst>
                                    <p:animMotion origin="layout" path="M -0.00034 -0.0007 L 0.29879 -0.13704 " pathEditMode="relative" rAng="0" ptsTypes="AA">
                                      <p:cBhvr>
                                        <p:cTn id="16" dur="2000" fill="hold"/>
                                        <p:tgtEl>
                                          <p:spTgt spid="111630"/>
                                        </p:tgtEl>
                                        <p:attrNameLst>
                                          <p:attrName>ppt_x</p:attrName>
                                          <p:attrName>ppt_y</p:attrName>
                                        </p:attrNameLst>
                                      </p:cBhvr>
                                      <p:rCtr x="14948" y="-6829"/>
                                    </p:animMotion>
                                  </p:childTnLst>
                                </p:cTn>
                              </p:par>
                              <p:par>
                                <p:cTn id="17" presetID="0" presetClass="path" presetSubtype="0" accel="50000" decel="50000" fill="hold" grpId="0" nodeType="withEffect">
                                  <p:stCondLst>
                                    <p:cond delay="0"/>
                                  </p:stCondLst>
                                  <p:childTnLst>
                                    <p:animMotion origin="layout" path="M 8.33333E-7 2.96296E-6 L 0.09444 2.96296E-6 " pathEditMode="relative" ptsTypes="AA">
                                      <p:cBhvr>
                                        <p:cTn id="18" dur="2000" fill="hold"/>
                                        <p:tgtEl>
                                          <p:spTgt spid="111634"/>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11634"/>
                                        </p:tgtEl>
                                      </p:cBhvr>
                                    </p:animEffect>
                                    <p:set>
                                      <p:cBhvr>
                                        <p:cTn id="23" dur="1" fill="hold">
                                          <p:stCondLst>
                                            <p:cond delay="499"/>
                                          </p:stCondLst>
                                        </p:cTn>
                                        <p:tgtEl>
                                          <p:spTgt spid="111634"/>
                                        </p:tgtEl>
                                        <p:attrNameLst>
                                          <p:attrName>style.visibility</p:attrName>
                                        </p:attrNameLst>
                                      </p:cBhvr>
                                      <p:to>
                                        <p:strVal val="hidden"/>
                                      </p:to>
                                    </p:set>
                                  </p:childTnLst>
                                </p:cTn>
                              </p:par>
                              <p:par>
                                <p:cTn id="24" presetID="0" presetClass="path" presetSubtype="0" accel="50000" decel="50000" fill="hold" grpId="1" nodeType="withEffect">
                                  <p:stCondLst>
                                    <p:cond delay="0"/>
                                  </p:stCondLst>
                                  <p:childTnLst>
                                    <p:animMotion origin="layout" path="M 0.18108 2.96296E-6 L 0.27552 2.96296E-6 " pathEditMode="relative" ptsTypes="AA">
                                      <p:cBhvr>
                                        <p:cTn id="25" dur="2000" fill="hold"/>
                                        <p:tgtEl>
                                          <p:spTgt spid="111624"/>
                                        </p:tgtEl>
                                        <p:attrNameLst>
                                          <p:attrName>ppt_x</p:attrName>
                                          <p:attrName>ppt_y</p:attrName>
                                        </p:attrNameLst>
                                      </p:cBhvr>
                                    </p:animMotion>
                                  </p:childTnLst>
                                </p:cTn>
                              </p:par>
                              <p:par>
                                <p:cTn id="26" presetID="3" presetClass="exit" presetSubtype="10" fill="hold" grpId="1" nodeType="withEffect">
                                  <p:stCondLst>
                                    <p:cond delay="0"/>
                                  </p:stCondLst>
                                  <p:childTnLst>
                                    <p:animEffect transition="out" filter="blinds(horizontal)">
                                      <p:cBhvr>
                                        <p:cTn id="27" dur="500"/>
                                        <p:tgtEl>
                                          <p:spTgt spid="111630"/>
                                        </p:tgtEl>
                                      </p:cBhvr>
                                    </p:animEffect>
                                    <p:set>
                                      <p:cBhvr>
                                        <p:cTn id="28" dur="1" fill="hold">
                                          <p:stCondLst>
                                            <p:cond delay="499"/>
                                          </p:stCondLst>
                                        </p:cTn>
                                        <p:tgtEl>
                                          <p:spTgt spid="111630"/>
                                        </p:tgtEl>
                                        <p:attrNameLst>
                                          <p:attrName>style.visibility</p:attrName>
                                        </p:attrNameLst>
                                      </p:cBhvr>
                                      <p:to>
                                        <p:strVal val="hidden"/>
                                      </p:to>
                                    </p:set>
                                  </p:childTnLst>
                                </p:cTn>
                              </p:par>
                              <p:par>
                                <p:cTn id="29" presetID="0" presetClass="path" presetSubtype="0" accel="50000" decel="50000" fill="hold" grpId="1" nodeType="withEffect">
                                  <p:stCondLst>
                                    <p:cond delay="0"/>
                                  </p:stCondLst>
                                  <p:childTnLst>
                                    <p:animMotion origin="layout" path="M 0.09392 0.08356 L 0.275 0.08356 " pathEditMode="relative" ptsTypes="AA">
                                      <p:cBhvr>
                                        <p:cTn id="30" dur="2000" fill="hold"/>
                                        <p:tgtEl>
                                          <p:spTgt spid="111622"/>
                                        </p:tgtEl>
                                        <p:attrNameLst>
                                          <p:attrName>ppt_x</p:attrName>
                                          <p:attrName>ppt_y</p:attrName>
                                        </p:attrNameLst>
                                      </p:cBhvr>
                                    </p:animMotion>
                                  </p:childTnLst>
                                </p:cTn>
                              </p:par>
                              <p:par>
                                <p:cTn id="31" presetID="3" presetClass="exit" presetSubtype="10" fill="hold" grpId="2" nodeType="withEffect">
                                  <p:stCondLst>
                                    <p:cond delay="0"/>
                                  </p:stCondLst>
                                  <p:childTnLst>
                                    <p:animEffect transition="out" filter="blinds(horizontal)">
                                      <p:cBhvr>
                                        <p:cTn id="32" dur="500"/>
                                        <p:tgtEl>
                                          <p:spTgt spid="111630"/>
                                        </p:tgtEl>
                                      </p:cBhvr>
                                    </p:animEffect>
                                    <p:set>
                                      <p:cBhvr>
                                        <p:cTn id="33" dur="1" fill="hold">
                                          <p:stCondLst>
                                            <p:cond delay="499"/>
                                          </p:stCondLst>
                                        </p:cTn>
                                        <p:tgtEl>
                                          <p:spTgt spid="111630"/>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111623"/>
                                        </p:tgtEl>
                                      </p:cBhvr>
                                    </p:animEffect>
                                    <p:set>
                                      <p:cBhvr>
                                        <p:cTn id="36" dur="1" fill="hold">
                                          <p:stCondLst>
                                            <p:cond delay="499"/>
                                          </p:stCondLst>
                                        </p:cTn>
                                        <p:tgtEl>
                                          <p:spTgt spid="111623"/>
                                        </p:tgtEl>
                                        <p:attrNameLst>
                                          <p:attrName>style.visibility</p:attrName>
                                        </p:attrNameLst>
                                      </p:cBhvr>
                                      <p:to>
                                        <p:strVal val="hidden"/>
                                      </p:to>
                                    </p:set>
                                  </p:childTnLst>
                                </p:cTn>
                              </p:par>
                              <p:par>
                                <p:cTn id="37" presetID="0" presetClass="path" presetSubtype="0" accel="50000" decel="50000" fill="hold" grpId="0" nodeType="withEffect">
                                  <p:stCondLst>
                                    <p:cond delay="0"/>
                                  </p:stCondLst>
                                  <p:childTnLst>
                                    <p:animMotion origin="layout" path="M 4.72222E-6 2.96296E-6 L 0.30712 -0.14699 " pathEditMode="relative" ptsTypes="AA">
                                      <p:cBhvr>
                                        <p:cTn id="38" dur="2000" fill="hold"/>
                                        <p:tgtEl>
                                          <p:spTgt spid="111631"/>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00781 -0.00023 L 0.12604 0.09444 " pathEditMode="relative" ptsTypes="AA">
                                      <p:cBhvr>
                                        <p:cTn id="40" dur="2000" fill="hold"/>
                                        <p:tgtEl>
                                          <p:spTgt spid="111626"/>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00781 2.96296E-6 L 0.12604 -0.09445 " pathEditMode="relative" ptsTypes="AA">
                                      <p:cBhvr>
                                        <p:cTn id="42" dur="2000" fill="hold"/>
                                        <p:tgtEl>
                                          <p:spTgt spid="111627"/>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0" nodeType="clickEffect">
                                  <p:stCondLst>
                                    <p:cond delay="0"/>
                                  </p:stCondLst>
                                  <p:childTnLst>
                                    <p:animMotion origin="layout" path="M 8.33333E-7 -0.00023 L 0.33073 -0.15764 " pathEditMode="relative" ptsTypes="AA">
                                      <p:cBhvr>
                                        <p:cTn id="46" dur="2000" fill="hold"/>
                                        <p:tgtEl>
                                          <p:spTgt spid="111632"/>
                                        </p:tgtEl>
                                        <p:attrNameLst>
                                          <p:attrName>ppt_x</p:attrName>
                                          <p:attrName>ppt_y</p:attrName>
                                        </p:attrNameLst>
                                      </p:cBhvr>
                                    </p:animMotion>
                                  </p:childTnLst>
                                </p:cTn>
                              </p:par>
                              <p:par>
                                <p:cTn id="47" presetID="3" presetClass="exit" presetSubtype="10" fill="hold" grpId="1" nodeType="withEffect">
                                  <p:stCondLst>
                                    <p:cond delay="0"/>
                                  </p:stCondLst>
                                  <p:childTnLst>
                                    <p:animEffect transition="out" filter="blinds(horizontal)">
                                      <p:cBhvr>
                                        <p:cTn id="48" dur="500"/>
                                        <p:tgtEl>
                                          <p:spTgt spid="111627"/>
                                        </p:tgtEl>
                                      </p:cBhvr>
                                    </p:animEffect>
                                    <p:set>
                                      <p:cBhvr>
                                        <p:cTn id="49" dur="1" fill="hold">
                                          <p:stCondLst>
                                            <p:cond delay="499"/>
                                          </p:stCondLst>
                                        </p:cTn>
                                        <p:tgtEl>
                                          <p:spTgt spid="111627"/>
                                        </p:tgtEl>
                                        <p:attrNameLst>
                                          <p:attrName>style.visibility</p:attrName>
                                        </p:attrNameLst>
                                      </p:cBhvr>
                                      <p:to>
                                        <p:strVal val="hidden"/>
                                      </p:to>
                                    </p:set>
                                  </p:childTnLst>
                                </p:cTn>
                              </p:par>
                              <p:par>
                                <p:cTn id="50" presetID="0" presetClass="path" presetSubtype="0" accel="50000" decel="50000" fill="hold" grpId="2" nodeType="withEffect">
                                  <p:stCondLst>
                                    <p:cond delay="0"/>
                                  </p:stCondLst>
                                  <p:childTnLst>
                                    <p:animMotion origin="layout" path="M 0.29132 0.08402 L 0.38576 0.08402 " pathEditMode="relative" ptsTypes="AA">
                                      <p:cBhvr>
                                        <p:cTn id="51" dur="2000" fill="hold"/>
                                        <p:tgtEl>
                                          <p:spTgt spid="111622"/>
                                        </p:tgtEl>
                                        <p:attrNameLst>
                                          <p:attrName>ppt_x</p:attrName>
                                          <p:attrName>ppt_y</p:attrName>
                                        </p:attrNameLst>
                                      </p:cBhvr>
                                    </p:animMotion>
                                  </p:childTnLst>
                                </p:cTn>
                              </p:par>
                              <p:par>
                                <p:cTn id="52" presetID="0" presetClass="path" presetSubtype="0" accel="50000" decel="50000" fill="hold" grpId="1" nodeType="withEffect">
                                  <p:stCondLst>
                                    <p:cond delay="0"/>
                                  </p:stCondLst>
                                  <p:childTnLst>
                                    <p:animMotion origin="layout" path="M 0.10972 0.09398 L 0.29878 0.09398 " pathEditMode="relative" ptsTypes="AA">
                                      <p:cBhvr>
                                        <p:cTn id="53" dur="2000" fill="hold"/>
                                        <p:tgtEl>
                                          <p:spTgt spid="111626"/>
                                        </p:tgtEl>
                                        <p:attrNameLst>
                                          <p:attrName>ppt_x</p:attrName>
                                          <p:attrName>ppt_y</p:attrName>
                                        </p:attrNameLst>
                                      </p:cBhvr>
                                    </p:animMotion>
                                  </p:childTnLst>
                                </p:cTn>
                              </p:par>
                              <p:par>
                                <p:cTn id="54" presetID="3" presetClass="exit" presetSubtype="10" fill="hold" grpId="2" nodeType="withEffect">
                                  <p:stCondLst>
                                    <p:cond delay="0"/>
                                  </p:stCondLst>
                                  <p:childTnLst>
                                    <p:animEffect transition="out" filter="blinds(horizontal)">
                                      <p:cBhvr>
                                        <p:cTn id="55" dur="500"/>
                                        <p:tgtEl>
                                          <p:spTgt spid="111624"/>
                                        </p:tgtEl>
                                      </p:cBhvr>
                                    </p:animEffect>
                                    <p:set>
                                      <p:cBhvr>
                                        <p:cTn id="56" dur="1" fill="hold">
                                          <p:stCondLst>
                                            <p:cond delay="499"/>
                                          </p:stCondLst>
                                        </p:cTn>
                                        <p:tgtEl>
                                          <p:spTgt spid="111624"/>
                                        </p:tgtEl>
                                        <p:attrNameLst>
                                          <p:attrName>style.visibility</p:attrName>
                                        </p:attrNameLst>
                                      </p:cBhvr>
                                      <p:to>
                                        <p:strVal val="hidden"/>
                                      </p:to>
                                    </p:set>
                                  </p:childTnLst>
                                </p:cTn>
                              </p:par>
                              <p:par>
                                <p:cTn id="57" presetID="0" presetClass="path" presetSubtype="0" accel="50000" decel="50000" fill="hold" grpId="0" nodeType="withEffect">
                                  <p:stCondLst>
                                    <p:cond delay="0"/>
                                  </p:stCondLst>
                                  <p:childTnLst>
                                    <p:animMotion origin="layout" path="M 8.33333E-7 -0.00023 L 0.14184 0.10486 " pathEditMode="relative" ptsTypes="AA">
                                      <p:cBhvr>
                                        <p:cTn id="58" dur="2000" fill="hold"/>
                                        <p:tgtEl>
                                          <p:spTgt spid="111625"/>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8.33333E-7 -0.00024 L 0.14184 -0.1051 " pathEditMode="relative" ptsTypes="AA">
                                      <p:cBhvr>
                                        <p:cTn id="60" dur="2000" fill="hold"/>
                                        <p:tgtEl>
                                          <p:spTgt spid="111629"/>
                                        </p:tgtEl>
                                        <p:attrNameLst>
                                          <p:attrName>ppt_x</p:attrName>
                                          <p:attrName>ppt_y</p:attrName>
                                        </p:attrNameLst>
                                      </p:cBhvr>
                                    </p:animMotion>
                                  </p:childTnLst>
                                </p:cTn>
                              </p:par>
                              <p:par>
                                <p:cTn id="61" presetID="3" presetClass="exit" presetSubtype="10" fill="hold" grpId="1" nodeType="withEffect">
                                  <p:stCondLst>
                                    <p:cond delay="0"/>
                                  </p:stCondLst>
                                  <p:childTnLst>
                                    <p:animEffect transition="out" filter="blinds(horizontal)">
                                      <p:cBhvr>
                                        <p:cTn id="62" dur="500"/>
                                        <p:tgtEl>
                                          <p:spTgt spid="111631"/>
                                        </p:tgtEl>
                                      </p:cBhvr>
                                    </p:animEffect>
                                    <p:set>
                                      <p:cBhvr>
                                        <p:cTn id="63" dur="1" fill="hold">
                                          <p:stCondLst>
                                            <p:cond delay="499"/>
                                          </p:stCondLst>
                                        </p:cTn>
                                        <p:tgtEl>
                                          <p:spTgt spid="111631"/>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3" nodeType="clickEffect">
                                  <p:stCondLst>
                                    <p:cond delay="0"/>
                                  </p:stCondLst>
                                  <p:childTnLst>
                                    <p:animEffect transition="out" filter="blinds(horizontal)">
                                      <p:cBhvr>
                                        <p:cTn id="67" dur="500"/>
                                        <p:tgtEl>
                                          <p:spTgt spid="111622"/>
                                        </p:tgtEl>
                                      </p:cBhvr>
                                    </p:animEffect>
                                    <p:set>
                                      <p:cBhvr>
                                        <p:cTn id="68" dur="1" fill="hold">
                                          <p:stCondLst>
                                            <p:cond delay="499"/>
                                          </p:stCondLst>
                                        </p:cTn>
                                        <p:tgtEl>
                                          <p:spTgt spid="111622"/>
                                        </p:tgtEl>
                                        <p:attrNameLst>
                                          <p:attrName>style.visibility</p:attrName>
                                        </p:attrNameLst>
                                      </p:cBhvr>
                                      <p:to>
                                        <p:strVal val="hidden"/>
                                      </p:to>
                                    </p:set>
                                  </p:childTnLst>
                                </p:cTn>
                              </p:par>
                              <p:par>
                                <p:cTn id="69" presetID="0" presetClass="path" presetSubtype="0" accel="50000" decel="50000" fill="hold" grpId="1" nodeType="withEffect">
                                  <p:stCondLst>
                                    <p:cond delay="0"/>
                                  </p:stCondLst>
                                  <p:childTnLst>
                                    <p:animMotion origin="layout" path="M 0.12552 0.1044 L 0.31441 0.1044 " pathEditMode="relative" ptsTypes="AA">
                                      <p:cBhvr>
                                        <p:cTn id="70" dur="2000" fill="hold"/>
                                        <p:tgtEl>
                                          <p:spTgt spid="111625"/>
                                        </p:tgtEl>
                                        <p:attrNameLst>
                                          <p:attrName>ppt_x</p:attrName>
                                          <p:attrName>ppt_y</p:attrName>
                                        </p:attrNameLst>
                                      </p:cBhvr>
                                    </p:animMotion>
                                  </p:childTnLst>
                                </p:cTn>
                              </p:par>
                              <p:par>
                                <p:cTn id="71" presetID="3" presetClass="exit" presetSubtype="10" fill="hold" grpId="1" nodeType="withEffect">
                                  <p:stCondLst>
                                    <p:cond delay="0"/>
                                  </p:stCondLst>
                                  <p:childTnLst>
                                    <p:animEffect transition="out" filter="blinds(horizontal)">
                                      <p:cBhvr>
                                        <p:cTn id="72" dur="500"/>
                                        <p:tgtEl>
                                          <p:spTgt spid="111629"/>
                                        </p:tgtEl>
                                      </p:cBhvr>
                                    </p:animEffect>
                                    <p:set>
                                      <p:cBhvr>
                                        <p:cTn id="73" dur="1" fill="hold">
                                          <p:stCondLst>
                                            <p:cond delay="499"/>
                                          </p:stCondLst>
                                        </p:cTn>
                                        <p:tgtEl>
                                          <p:spTgt spid="111629"/>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111632"/>
                                        </p:tgtEl>
                                      </p:cBhvr>
                                    </p:animEffect>
                                    <p:set>
                                      <p:cBhvr>
                                        <p:cTn id="76" dur="1" fill="hold">
                                          <p:stCondLst>
                                            <p:cond delay="499"/>
                                          </p:stCondLst>
                                        </p:cTn>
                                        <p:tgtEl>
                                          <p:spTgt spid="111632"/>
                                        </p:tgtEl>
                                        <p:attrNameLst>
                                          <p:attrName>style.visibility</p:attrName>
                                        </p:attrNameLst>
                                      </p:cBhvr>
                                      <p:to>
                                        <p:strVal val="hidden"/>
                                      </p:to>
                                    </p:set>
                                  </p:childTnLst>
                                </p:cTn>
                              </p:par>
                              <p:par>
                                <p:cTn id="77" presetID="0" presetClass="path" presetSubtype="0" accel="50000" decel="50000" fill="hold" grpId="0" nodeType="withEffect">
                                  <p:stCondLst>
                                    <p:cond delay="0"/>
                                  </p:stCondLst>
                                  <p:childTnLst>
                                    <p:animMotion origin="layout" path="M 0.00885 0.00092 L 0.34253 -0.16806 " pathEditMode="relative" rAng="0" ptsTypes="AA">
                                      <p:cBhvr>
                                        <p:cTn id="78" dur="2000" fill="hold"/>
                                        <p:tgtEl>
                                          <p:spTgt spid="111633"/>
                                        </p:tgtEl>
                                        <p:attrNameLst>
                                          <p:attrName>ppt_x</p:attrName>
                                          <p:attrName>ppt_y</p:attrName>
                                        </p:attrNameLst>
                                      </p:cBhvr>
                                      <p:rCtr x="16684" y="-8449"/>
                                    </p:animMotion>
                                  </p:childTnLst>
                                </p:cTn>
                              </p:par>
                              <p:par>
                                <p:cTn id="79" presetID="0" presetClass="path" presetSubtype="0" accel="50000" decel="50000" fill="hold" grpId="2" nodeType="withEffect">
                                  <p:stCondLst>
                                    <p:cond delay="0"/>
                                  </p:stCondLst>
                                  <p:childTnLst>
                                    <p:animMotion origin="layout" path="M 0.30712 0.09444 L 0.40156 0.09444 " pathEditMode="relative" ptsTypes="AA">
                                      <p:cBhvr>
                                        <p:cTn id="80" dur="2000" fill="hold"/>
                                        <p:tgtEl>
                                          <p:spTgt spid="1116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animBg="1"/>
      <p:bldP spid="111622" grpId="1" animBg="1"/>
      <p:bldP spid="111622" grpId="2" animBg="1"/>
      <p:bldP spid="111622" grpId="3" animBg="1"/>
      <p:bldP spid="111623" grpId="0" animBg="1"/>
      <p:bldP spid="111623" grpId="1" animBg="1"/>
      <p:bldP spid="111624" grpId="0" animBg="1"/>
      <p:bldP spid="111624" grpId="1" animBg="1"/>
      <p:bldP spid="111624" grpId="2" animBg="1"/>
      <p:bldP spid="111625" grpId="0" animBg="1"/>
      <p:bldP spid="111625" grpId="1" animBg="1"/>
      <p:bldP spid="111626" grpId="0" animBg="1"/>
      <p:bldP spid="111626" grpId="1" animBg="1"/>
      <p:bldP spid="111626" grpId="2" animBg="1"/>
      <p:bldP spid="111627" grpId="0" animBg="1"/>
      <p:bldP spid="111627" grpId="1" animBg="1"/>
      <p:bldP spid="111629" grpId="0" animBg="1"/>
      <p:bldP spid="111629" grpId="1" animBg="1"/>
      <p:bldP spid="111630" grpId="0" animBg="1"/>
      <p:bldP spid="111630" grpId="1" animBg="1"/>
      <p:bldP spid="111630" grpId="2" animBg="1"/>
      <p:bldP spid="111631" grpId="0" animBg="1"/>
      <p:bldP spid="111631" grpId="1" animBg="1"/>
      <p:bldP spid="111632" grpId="0" animBg="1"/>
      <p:bldP spid="111632" grpId="1" animBg="1"/>
      <p:bldP spid="111633" grpId="0" animBg="1"/>
      <p:bldP spid="111634" grpId="0" animBg="1"/>
      <p:bldP spid="11163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smtClean="0">
                <a:cs typeface="+mj-cs"/>
              </a:rPr>
              <a:t>(Non-homogeneous-)</a:t>
            </a:r>
            <a:br>
              <a:rPr lang="en-US" smtClean="0">
                <a:cs typeface="+mj-cs"/>
              </a:rPr>
            </a:br>
            <a:r>
              <a:rPr lang="en-US" smtClean="0">
                <a:cs typeface="+mj-cs"/>
              </a:rPr>
              <a:t>Synchronous data flow (SDF) (1)</a:t>
            </a:r>
          </a:p>
        </p:txBody>
      </p:sp>
      <p:pic>
        <p:nvPicPr>
          <p:cNvPr id="134148" name="Picture 4"/>
          <p:cNvPicPr>
            <a:picLocks noChangeAspect="1" noChangeArrowheads="1"/>
          </p:cNvPicPr>
          <p:nvPr/>
        </p:nvPicPr>
        <p:blipFill>
          <a:blip r:embed="rId3">
            <a:extLst>
              <a:ext uri="{28A0092B-C50C-407E-A947-70E740481C1C}">
                <a14:useLocalDpi xmlns:a14="http://schemas.microsoft.com/office/drawing/2010/main" val="0"/>
              </a:ext>
            </a:extLst>
          </a:blip>
          <a:srcRect l="4134" t="7013" r="54648" b="68291"/>
          <a:stretch>
            <a:fillRect/>
          </a:stretch>
        </p:blipFill>
        <p:spPr bwMode="auto">
          <a:xfrm>
            <a:off x="2627313" y="2997200"/>
            <a:ext cx="3830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149" name="Oval 5"/>
          <p:cNvSpPr>
            <a:spLocks noChangeArrowheads="1"/>
          </p:cNvSpPr>
          <p:nvPr/>
        </p:nvSpPr>
        <p:spPr bwMode="auto">
          <a:xfrm>
            <a:off x="2714625" y="315753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50" name="Oval 6"/>
          <p:cNvSpPr>
            <a:spLocks noChangeArrowheads="1"/>
          </p:cNvSpPr>
          <p:nvPr/>
        </p:nvSpPr>
        <p:spPr bwMode="auto">
          <a:xfrm>
            <a:off x="2714625" y="43100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52" name="Oval 8"/>
          <p:cNvSpPr>
            <a:spLocks noChangeArrowheads="1"/>
          </p:cNvSpPr>
          <p:nvPr/>
        </p:nvSpPr>
        <p:spPr bwMode="auto">
          <a:xfrm>
            <a:off x="2425700" y="301466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53" name="Oval 9"/>
          <p:cNvSpPr>
            <a:spLocks noChangeArrowheads="1"/>
          </p:cNvSpPr>
          <p:nvPr/>
        </p:nvSpPr>
        <p:spPr bwMode="auto">
          <a:xfrm>
            <a:off x="2570163" y="30861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54" name="Oval 10"/>
          <p:cNvSpPr>
            <a:spLocks noChangeArrowheads="1"/>
          </p:cNvSpPr>
          <p:nvPr/>
        </p:nvSpPr>
        <p:spPr bwMode="auto">
          <a:xfrm>
            <a:off x="2570163" y="43815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56" name="Oval 12"/>
          <p:cNvSpPr>
            <a:spLocks noChangeArrowheads="1"/>
          </p:cNvSpPr>
          <p:nvPr/>
        </p:nvSpPr>
        <p:spPr bwMode="auto">
          <a:xfrm>
            <a:off x="2425700" y="44545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57" name="Oval 13"/>
          <p:cNvSpPr>
            <a:spLocks noChangeArrowheads="1"/>
          </p:cNvSpPr>
          <p:nvPr/>
        </p:nvSpPr>
        <p:spPr bwMode="auto">
          <a:xfrm>
            <a:off x="2641600" y="4670425"/>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58" name="Oval 14"/>
          <p:cNvSpPr>
            <a:spLocks noChangeArrowheads="1"/>
          </p:cNvSpPr>
          <p:nvPr/>
        </p:nvSpPr>
        <p:spPr bwMode="auto">
          <a:xfrm>
            <a:off x="2497138" y="47418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59" name="Oval 15"/>
          <p:cNvSpPr>
            <a:spLocks noChangeArrowheads="1"/>
          </p:cNvSpPr>
          <p:nvPr/>
        </p:nvSpPr>
        <p:spPr bwMode="auto">
          <a:xfrm>
            <a:off x="2354263" y="4814888"/>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60" name="Oval 16"/>
          <p:cNvSpPr>
            <a:spLocks noChangeArrowheads="1"/>
          </p:cNvSpPr>
          <p:nvPr/>
        </p:nvSpPr>
        <p:spPr bwMode="auto">
          <a:xfrm>
            <a:off x="2246313" y="48863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63" name="Rectangle 19"/>
          <p:cNvSpPr>
            <a:spLocks noGrp="1" noChangeArrowheads="1"/>
          </p:cNvSpPr>
          <p:nvPr>
            <p:ph type="body" idx="1"/>
          </p:nvPr>
        </p:nvSpPr>
        <p:spPr>
          <a:xfrm>
            <a:off x="250825" y="1268413"/>
            <a:ext cx="7416800" cy="822325"/>
          </a:xfrm>
        </p:spPr>
        <p:txBody>
          <a:bodyPr/>
          <a:lstStyle/>
          <a:p>
            <a:pPr marL="0" indent="0" eaLnBrk="1" hangingPunct="1">
              <a:defRPr/>
            </a:pPr>
            <a:r>
              <a:rPr lang="en-US" smtClean="0">
                <a:cs typeface="+mn-cs"/>
              </a:rPr>
              <a:t>In the general case, a number of tokens can be produced/ consumed per firing</a:t>
            </a:r>
          </a:p>
        </p:txBody>
      </p:sp>
      <p:sp>
        <p:nvSpPr>
          <p:cNvPr id="134165" name="Text Box 21"/>
          <p:cNvSpPr txBox="1">
            <a:spLocks noChangeArrowheads="1"/>
          </p:cNvSpPr>
          <p:nvPr/>
        </p:nvSpPr>
        <p:spPr bwMode="auto">
          <a:xfrm>
            <a:off x="4716463" y="335756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2</a:t>
            </a:r>
          </a:p>
        </p:txBody>
      </p:sp>
      <p:sp>
        <p:nvSpPr>
          <p:cNvPr id="134169" name="Oval 25"/>
          <p:cNvSpPr>
            <a:spLocks noChangeArrowheads="1"/>
          </p:cNvSpPr>
          <p:nvPr/>
        </p:nvSpPr>
        <p:spPr bwMode="auto">
          <a:xfrm>
            <a:off x="2843213" y="32131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70" name="Oval 26"/>
          <p:cNvSpPr>
            <a:spLocks noChangeArrowheads="1"/>
          </p:cNvSpPr>
          <p:nvPr/>
        </p:nvSpPr>
        <p:spPr bwMode="auto">
          <a:xfrm>
            <a:off x="2843213" y="4221163"/>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grpSp>
        <p:nvGrpSpPr>
          <p:cNvPr id="53265" name="Group 28"/>
          <p:cNvGrpSpPr>
            <a:grpSpLocks/>
          </p:cNvGrpSpPr>
          <p:nvPr/>
        </p:nvGrpSpPr>
        <p:grpSpPr bwMode="auto">
          <a:xfrm>
            <a:off x="4067175" y="3573463"/>
            <a:ext cx="720725" cy="503237"/>
            <a:chOff x="2562" y="2251"/>
            <a:chExt cx="454" cy="317"/>
          </a:xfrm>
        </p:grpSpPr>
        <p:sp>
          <p:nvSpPr>
            <p:cNvPr id="134166" name="Rectangle 22"/>
            <p:cNvSpPr>
              <a:spLocks noChangeArrowheads="1"/>
            </p:cNvSpPr>
            <p:nvPr/>
          </p:nvSpPr>
          <p:spPr bwMode="auto">
            <a:xfrm>
              <a:off x="2562" y="2251"/>
              <a:ext cx="454" cy="31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4167" name="Line 23"/>
            <p:cNvSpPr>
              <a:spLocks noChangeShapeType="1"/>
            </p:cNvSpPr>
            <p:nvPr/>
          </p:nvSpPr>
          <p:spPr bwMode="auto">
            <a:xfrm>
              <a:off x="2675"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34168" name="Line 24"/>
            <p:cNvSpPr>
              <a:spLocks noChangeShapeType="1"/>
            </p:cNvSpPr>
            <p:nvPr/>
          </p:nvSpPr>
          <p:spPr bwMode="auto">
            <a:xfrm>
              <a:off x="2789"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34171" name="Line 27"/>
            <p:cNvSpPr>
              <a:spLocks noChangeShapeType="1"/>
            </p:cNvSpPr>
            <p:nvPr/>
          </p:nvSpPr>
          <p:spPr bwMode="auto">
            <a:xfrm>
              <a:off x="2901"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grpSp>
      <p:sp>
        <p:nvSpPr>
          <p:cNvPr id="134173" name="Text Box 29"/>
          <p:cNvSpPr txBox="1">
            <a:spLocks noChangeArrowheads="1"/>
          </p:cNvSpPr>
          <p:nvPr/>
        </p:nvSpPr>
        <p:spPr bwMode="auto">
          <a:xfrm>
            <a:off x="3635375" y="5178425"/>
            <a:ext cx="5027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A ready, </a:t>
            </a:r>
            <a:r>
              <a:rPr lang="en-US" sz="2800">
                <a:solidFill>
                  <a:srgbClr val="FF3300"/>
                </a:solidFill>
                <a:cs typeface="Arial" charset="0"/>
              </a:rPr>
              <a:t>can</a:t>
            </a:r>
            <a:r>
              <a:rPr lang="en-US">
                <a:cs typeface="Arial" charset="0"/>
              </a:rPr>
              <a:t> fire (does not have to)</a:t>
            </a:r>
          </a:p>
        </p:txBody>
      </p:sp>
      <p:sp>
        <p:nvSpPr>
          <p:cNvPr id="134174" name="Text Box 30"/>
          <p:cNvSpPr txBox="1">
            <a:spLocks noChangeArrowheads="1"/>
          </p:cNvSpPr>
          <p:nvPr/>
        </p:nvSpPr>
        <p:spPr bwMode="auto">
          <a:xfrm>
            <a:off x="3779838" y="378936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3</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smtClean="0">
                <a:cs typeface="+mj-cs"/>
              </a:rPr>
              <a:t>(Non-homogeneous-)</a:t>
            </a:r>
            <a:br>
              <a:rPr lang="en-US" smtClean="0">
                <a:cs typeface="+mj-cs"/>
              </a:rPr>
            </a:br>
            <a:r>
              <a:rPr lang="en-US" smtClean="0">
                <a:cs typeface="+mj-cs"/>
              </a:rPr>
              <a:t>Synchronous data flow (SDF) (2)</a:t>
            </a:r>
          </a:p>
        </p:txBody>
      </p:sp>
      <p:pic>
        <p:nvPicPr>
          <p:cNvPr id="138243" name="Picture 3"/>
          <p:cNvPicPr>
            <a:picLocks noChangeAspect="1" noChangeArrowheads="1"/>
          </p:cNvPicPr>
          <p:nvPr/>
        </p:nvPicPr>
        <p:blipFill>
          <a:blip r:embed="rId3">
            <a:extLst>
              <a:ext uri="{28A0092B-C50C-407E-A947-70E740481C1C}">
                <a14:useLocalDpi xmlns:a14="http://schemas.microsoft.com/office/drawing/2010/main" val="0"/>
              </a:ext>
            </a:extLst>
          </a:blip>
          <a:srcRect l="4134" t="7013" r="54648" b="68291"/>
          <a:stretch>
            <a:fillRect/>
          </a:stretch>
        </p:blipFill>
        <p:spPr bwMode="auto">
          <a:xfrm>
            <a:off x="2627313" y="2997200"/>
            <a:ext cx="3830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8244" name="Oval 4"/>
          <p:cNvSpPr>
            <a:spLocks noChangeArrowheads="1"/>
          </p:cNvSpPr>
          <p:nvPr/>
        </p:nvSpPr>
        <p:spPr bwMode="auto">
          <a:xfrm>
            <a:off x="2425700" y="301466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45" name="Oval 5"/>
          <p:cNvSpPr>
            <a:spLocks noChangeArrowheads="1"/>
          </p:cNvSpPr>
          <p:nvPr/>
        </p:nvSpPr>
        <p:spPr bwMode="auto">
          <a:xfrm>
            <a:off x="2570163" y="30861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46" name="Oval 6"/>
          <p:cNvSpPr>
            <a:spLocks noChangeArrowheads="1"/>
          </p:cNvSpPr>
          <p:nvPr/>
        </p:nvSpPr>
        <p:spPr bwMode="auto">
          <a:xfrm>
            <a:off x="2570163" y="43815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48" name="Oval 8"/>
          <p:cNvSpPr>
            <a:spLocks noChangeArrowheads="1"/>
          </p:cNvSpPr>
          <p:nvPr/>
        </p:nvSpPr>
        <p:spPr bwMode="auto">
          <a:xfrm>
            <a:off x="2425700" y="44545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49" name="Oval 9"/>
          <p:cNvSpPr>
            <a:spLocks noChangeArrowheads="1"/>
          </p:cNvSpPr>
          <p:nvPr/>
        </p:nvSpPr>
        <p:spPr bwMode="auto">
          <a:xfrm>
            <a:off x="2497138" y="47418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50" name="Oval 10"/>
          <p:cNvSpPr>
            <a:spLocks noChangeArrowheads="1"/>
          </p:cNvSpPr>
          <p:nvPr/>
        </p:nvSpPr>
        <p:spPr bwMode="auto">
          <a:xfrm>
            <a:off x="2354263" y="4814888"/>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51" name="Oval 11"/>
          <p:cNvSpPr>
            <a:spLocks noChangeArrowheads="1"/>
          </p:cNvSpPr>
          <p:nvPr/>
        </p:nvSpPr>
        <p:spPr bwMode="auto">
          <a:xfrm>
            <a:off x="2246313" y="48863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52" name="Rectangle 12"/>
          <p:cNvSpPr>
            <a:spLocks noGrp="1" noChangeArrowheads="1"/>
          </p:cNvSpPr>
          <p:nvPr>
            <p:ph type="body" idx="1"/>
          </p:nvPr>
        </p:nvSpPr>
        <p:spPr>
          <a:xfrm>
            <a:off x="250825" y="1268413"/>
            <a:ext cx="7416800" cy="822325"/>
          </a:xfrm>
        </p:spPr>
        <p:txBody>
          <a:bodyPr/>
          <a:lstStyle/>
          <a:p>
            <a:pPr marL="0" indent="0" eaLnBrk="1" hangingPunct="1">
              <a:defRPr/>
            </a:pPr>
            <a:r>
              <a:rPr lang="en-US" smtClean="0">
                <a:cs typeface="+mn-cs"/>
              </a:rPr>
              <a:t>In the general case, a number of tokens can be produced/ consumed per firing</a:t>
            </a:r>
          </a:p>
        </p:txBody>
      </p:sp>
      <p:sp>
        <p:nvSpPr>
          <p:cNvPr id="138255" name="Text Box 15"/>
          <p:cNvSpPr txBox="1">
            <a:spLocks noChangeArrowheads="1"/>
          </p:cNvSpPr>
          <p:nvPr/>
        </p:nvSpPr>
        <p:spPr bwMode="auto">
          <a:xfrm>
            <a:off x="4787900" y="3429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2</a:t>
            </a:r>
          </a:p>
        </p:txBody>
      </p:sp>
      <p:grpSp>
        <p:nvGrpSpPr>
          <p:cNvPr id="55308" name="Group 22"/>
          <p:cNvGrpSpPr>
            <a:grpSpLocks/>
          </p:cNvGrpSpPr>
          <p:nvPr/>
        </p:nvGrpSpPr>
        <p:grpSpPr bwMode="auto">
          <a:xfrm>
            <a:off x="4067175" y="3573463"/>
            <a:ext cx="720725" cy="503237"/>
            <a:chOff x="2562" y="2251"/>
            <a:chExt cx="454" cy="317"/>
          </a:xfrm>
        </p:grpSpPr>
        <p:sp>
          <p:nvSpPr>
            <p:cNvPr id="138263" name="Rectangle 23"/>
            <p:cNvSpPr>
              <a:spLocks noChangeArrowheads="1"/>
            </p:cNvSpPr>
            <p:nvPr/>
          </p:nvSpPr>
          <p:spPr bwMode="auto">
            <a:xfrm>
              <a:off x="2562" y="2251"/>
              <a:ext cx="454" cy="31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64" name="Line 24"/>
            <p:cNvSpPr>
              <a:spLocks noChangeShapeType="1"/>
            </p:cNvSpPr>
            <p:nvPr/>
          </p:nvSpPr>
          <p:spPr bwMode="auto">
            <a:xfrm>
              <a:off x="2675"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38265" name="Line 25"/>
            <p:cNvSpPr>
              <a:spLocks noChangeShapeType="1"/>
            </p:cNvSpPr>
            <p:nvPr/>
          </p:nvSpPr>
          <p:spPr bwMode="auto">
            <a:xfrm>
              <a:off x="2789"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38266" name="Line 26"/>
            <p:cNvSpPr>
              <a:spLocks noChangeShapeType="1"/>
            </p:cNvSpPr>
            <p:nvPr/>
          </p:nvSpPr>
          <p:spPr bwMode="auto">
            <a:xfrm>
              <a:off x="2901"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grpSp>
      <p:sp>
        <p:nvSpPr>
          <p:cNvPr id="138261" name="Oval 21"/>
          <p:cNvSpPr>
            <a:spLocks noChangeArrowheads="1"/>
          </p:cNvSpPr>
          <p:nvPr/>
        </p:nvSpPr>
        <p:spPr bwMode="auto">
          <a:xfrm>
            <a:off x="2627313" y="4652963"/>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58" name="Oval 18"/>
          <p:cNvSpPr>
            <a:spLocks noChangeArrowheads="1"/>
          </p:cNvSpPr>
          <p:nvPr/>
        </p:nvSpPr>
        <p:spPr bwMode="auto">
          <a:xfrm>
            <a:off x="4284663" y="3789363"/>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59" name="Oval 19"/>
          <p:cNvSpPr>
            <a:spLocks noChangeArrowheads="1"/>
          </p:cNvSpPr>
          <p:nvPr/>
        </p:nvSpPr>
        <p:spPr bwMode="auto">
          <a:xfrm>
            <a:off x="4462463" y="3789363"/>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60" name="Oval 20"/>
          <p:cNvSpPr>
            <a:spLocks noChangeArrowheads="1"/>
          </p:cNvSpPr>
          <p:nvPr/>
        </p:nvSpPr>
        <p:spPr bwMode="auto">
          <a:xfrm>
            <a:off x="4605338" y="3789363"/>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38267" name="Text Box 27"/>
          <p:cNvSpPr txBox="1">
            <a:spLocks noChangeArrowheads="1"/>
          </p:cNvSpPr>
          <p:nvPr/>
        </p:nvSpPr>
        <p:spPr bwMode="auto">
          <a:xfrm>
            <a:off x="3563938" y="5229225"/>
            <a:ext cx="240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B ready, can fire</a:t>
            </a:r>
          </a:p>
        </p:txBody>
      </p:sp>
      <p:sp>
        <p:nvSpPr>
          <p:cNvPr id="138268" name="Text Box 28"/>
          <p:cNvSpPr txBox="1">
            <a:spLocks noChangeArrowheads="1"/>
          </p:cNvSpPr>
          <p:nvPr/>
        </p:nvSpPr>
        <p:spPr bwMode="auto">
          <a:xfrm>
            <a:off x="3779838" y="378936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3</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smtClean="0">
                <a:cs typeface="+mj-cs"/>
              </a:rPr>
              <a:t>(Non-homogeneous-)</a:t>
            </a:r>
            <a:br>
              <a:rPr lang="en-US" smtClean="0">
                <a:cs typeface="+mj-cs"/>
              </a:rPr>
            </a:br>
            <a:r>
              <a:rPr lang="en-US" smtClean="0">
                <a:cs typeface="+mj-cs"/>
              </a:rPr>
              <a:t>Synchronous data flow (SDF) (3)</a:t>
            </a:r>
          </a:p>
        </p:txBody>
      </p:sp>
      <p:pic>
        <p:nvPicPr>
          <p:cNvPr id="146435" name="Picture 3"/>
          <p:cNvPicPr>
            <a:picLocks noChangeAspect="1" noChangeArrowheads="1"/>
          </p:cNvPicPr>
          <p:nvPr/>
        </p:nvPicPr>
        <p:blipFill>
          <a:blip r:embed="rId3">
            <a:extLst>
              <a:ext uri="{28A0092B-C50C-407E-A947-70E740481C1C}">
                <a14:useLocalDpi xmlns:a14="http://schemas.microsoft.com/office/drawing/2010/main" val="0"/>
              </a:ext>
            </a:extLst>
          </a:blip>
          <a:srcRect l="4134" t="7013" r="54648" b="68291"/>
          <a:stretch>
            <a:fillRect/>
          </a:stretch>
        </p:blipFill>
        <p:spPr bwMode="auto">
          <a:xfrm>
            <a:off x="2627313" y="2997200"/>
            <a:ext cx="3830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6436" name="Oval 4"/>
          <p:cNvSpPr>
            <a:spLocks noChangeArrowheads="1"/>
          </p:cNvSpPr>
          <p:nvPr/>
        </p:nvSpPr>
        <p:spPr bwMode="auto">
          <a:xfrm>
            <a:off x="2425700" y="301466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37" name="Oval 5"/>
          <p:cNvSpPr>
            <a:spLocks noChangeArrowheads="1"/>
          </p:cNvSpPr>
          <p:nvPr/>
        </p:nvSpPr>
        <p:spPr bwMode="auto">
          <a:xfrm>
            <a:off x="2570163" y="30861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38" name="Oval 6"/>
          <p:cNvSpPr>
            <a:spLocks noChangeArrowheads="1"/>
          </p:cNvSpPr>
          <p:nvPr/>
        </p:nvSpPr>
        <p:spPr bwMode="auto">
          <a:xfrm>
            <a:off x="2570163" y="43815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40" name="Oval 8"/>
          <p:cNvSpPr>
            <a:spLocks noChangeArrowheads="1"/>
          </p:cNvSpPr>
          <p:nvPr/>
        </p:nvSpPr>
        <p:spPr bwMode="auto">
          <a:xfrm>
            <a:off x="2425700" y="44545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41" name="Oval 9"/>
          <p:cNvSpPr>
            <a:spLocks noChangeArrowheads="1"/>
          </p:cNvSpPr>
          <p:nvPr/>
        </p:nvSpPr>
        <p:spPr bwMode="auto">
          <a:xfrm>
            <a:off x="2497138" y="47418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42" name="Oval 10"/>
          <p:cNvSpPr>
            <a:spLocks noChangeArrowheads="1"/>
          </p:cNvSpPr>
          <p:nvPr/>
        </p:nvSpPr>
        <p:spPr bwMode="auto">
          <a:xfrm>
            <a:off x="2354263" y="4814888"/>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43" name="Oval 11"/>
          <p:cNvSpPr>
            <a:spLocks noChangeArrowheads="1"/>
          </p:cNvSpPr>
          <p:nvPr/>
        </p:nvSpPr>
        <p:spPr bwMode="auto">
          <a:xfrm>
            <a:off x="2246313" y="48863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44" name="Rectangle 12"/>
          <p:cNvSpPr>
            <a:spLocks noGrp="1" noChangeArrowheads="1"/>
          </p:cNvSpPr>
          <p:nvPr>
            <p:ph type="body" idx="1"/>
          </p:nvPr>
        </p:nvSpPr>
        <p:spPr>
          <a:xfrm>
            <a:off x="250825" y="1268413"/>
            <a:ext cx="7416800" cy="822325"/>
          </a:xfrm>
        </p:spPr>
        <p:txBody>
          <a:bodyPr/>
          <a:lstStyle/>
          <a:p>
            <a:pPr marL="0" indent="0" eaLnBrk="1" hangingPunct="1">
              <a:defRPr/>
            </a:pPr>
            <a:r>
              <a:rPr lang="en-US" smtClean="0">
                <a:cs typeface="+mn-cs"/>
              </a:rPr>
              <a:t>In the general case, a number of tokens can be produced/ consumed per firing</a:t>
            </a:r>
          </a:p>
        </p:txBody>
      </p:sp>
      <p:sp>
        <p:nvSpPr>
          <p:cNvPr id="146446" name="Text Box 14"/>
          <p:cNvSpPr txBox="1">
            <a:spLocks noChangeArrowheads="1"/>
          </p:cNvSpPr>
          <p:nvPr/>
        </p:nvSpPr>
        <p:spPr bwMode="auto">
          <a:xfrm>
            <a:off x="4787900" y="3429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2</a:t>
            </a:r>
          </a:p>
        </p:txBody>
      </p:sp>
      <p:grpSp>
        <p:nvGrpSpPr>
          <p:cNvPr id="57356" name="Group 15"/>
          <p:cNvGrpSpPr>
            <a:grpSpLocks/>
          </p:cNvGrpSpPr>
          <p:nvPr/>
        </p:nvGrpSpPr>
        <p:grpSpPr bwMode="auto">
          <a:xfrm>
            <a:off x="4067175" y="3573463"/>
            <a:ext cx="720725" cy="503237"/>
            <a:chOff x="2562" y="2251"/>
            <a:chExt cx="454" cy="317"/>
          </a:xfrm>
        </p:grpSpPr>
        <p:sp>
          <p:nvSpPr>
            <p:cNvPr id="146448" name="Rectangle 16"/>
            <p:cNvSpPr>
              <a:spLocks noChangeArrowheads="1"/>
            </p:cNvSpPr>
            <p:nvPr/>
          </p:nvSpPr>
          <p:spPr bwMode="auto">
            <a:xfrm>
              <a:off x="2562" y="2251"/>
              <a:ext cx="454" cy="31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49" name="Line 17"/>
            <p:cNvSpPr>
              <a:spLocks noChangeShapeType="1"/>
            </p:cNvSpPr>
            <p:nvPr/>
          </p:nvSpPr>
          <p:spPr bwMode="auto">
            <a:xfrm>
              <a:off x="2675"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46450" name="Line 18"/>
            <p:cNvSpPr>
              <a:spLocks noChangeShapeType="1"/>
            </p:cNvSpPr>
            <p:nvPr/>
          </p:nvSpPr>
          <p:spPr bwMode="auto">
            <a:xfrm>
              <a:off x="2789"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46451" name="Line 19"/>
            <p:cNvSpPr>
              <a:spLocks noChangeShapeType="1"/>
            </p:cNvSpPr>
            <p:nvPr/>
          </p:nvSpPr>
          <p:spPr bwMode="auto">
            <a:xfrm>
              <a:off x="2901"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grpSp>
      <p:sp>
        <p:nvSpPr>
          <p:cNvPr id="146453" name="Oval 21"/>
          <p:cNvSpPr>
            <a:spLocks noChangeArrowheads="1"/>
          </p:cNvSpPr>
          <p:nvPr/>
        </p:nvSpPr>
        <p:spPr bwMode="auto">
          <a:xfrm>
            <a:off x="4643438" y="3789363"/>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55" name="Oval 23"/>
          <p:cNvSpPr>
            <a:spLocks noChangeArrowheads="1"/>
          </p:cNvSpPr>
          <p:nvPr/>
        </p:nvSpPr>
        <p:spPr bwMode="auto">
          <a:xfrm>
            <a:off x="6372225" y="3716338"/>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6456" name="Text Box 24"/>
          <p:cNvSpPr txBox="1">
            <a:spLocks noChangeArrowheads="1"/>
          </p:cNvSpPr>
          <p:nvPr/>
        </p:nvSpPr>
        <p:spPr bwMode="auto">
          <a:xfrm>
            <a:off x="3563938" y="5229225"/>
            <a:ext cx="240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A ready, can fire</a:t>
            </a:r>
          </a:p>
        </p:txBody>
      </p:sp>
      <p:sp>
        <p:nvSpPr>
          <p:cNvPr id="146457" name="Text Box 25"/>
          <p:cNvSpPr txBox="1">
            <a:spLocks noChangeArrowheads="1"/>
          </p:cNvSpPr>
          <p:nvPr/>
        </p:nvSpPr>
        <p:spPr bwMode="auto">
          <a:xfrm>
            <a:off x="3779838" y="378936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3</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smtClean="0">
                <a:cs typeface="+mj-cs"/>
              </a:rPr>
              <a:t>(Non-homogeneous-)</a:t>
            </a:r>
            <a:br>
              <a:rPr lang="en-US" smtClean="0">
                <a:cs typeface="+mj-cs"/>
              </a:rPr>
            </a:br>
            <a:r>
              <a:rPr lang="en-US" smtClean="0">
                <a:cs typeface="+mj-cs"/>
              </a:rPr>
              <a:t>Synchronous data flow (SDF) (4)</a:t>
            </a:r>
          </a:p>
        </p:txBody>
      </p:sp>
      <p:pic>
        <p:nvPicPr>
          <p:cNvPr id="148483" name="Picture 3"/>
          <p:cNvPicPr>
            <a:picLocks noChangeAspect="1" noChangeArrowheads="1"/>
          </p:cNvPicPr>
          <p:nvPr/>
        </p:nvPicPr>
        <p:blipFill>
          <a:blip r:embed="rId3">
            <a:extLst>
              <a:ext uri="{28A0092B-C50C-407E-A947-70E740481C1C}">
                <a14:useLocalDpi xmlns:a14="http://schemas.microsoft.com/office/drawing/2010/main" val="0"/>
              </a:ext>
            </a:extLst>
          </a:blip>
          <a:srcRect l="4134" t="7013" r="54648" b="68291"/>
          <a:stretch>
            <a:fillRect/>
          </a:stretch>
        </p:blipFill>
        <p:spPr bwMode="auto">
          <a:xfrm>
            <a:off x="2627313" y="2997200"/>
            <a:ext cx="3830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8484" name="Oval 4"/>
          <p:cNvSpPr>
            <a:spLocks noChangeArrowheads="1"/>
          </p:cNvSpPr>
          <p:nvPr/>
        </p:nvSpPr>
        <p:spPr bwMode="auto">
          <a:xfrm>
            <a:off x="2425700" y="301466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488" name="Oval 8"/>
          <p:cNvSpPr>
            <a:spLocks noChangeArrowheads="1"/>
          </p:cNvSpPr>
          <p:nvPr/>
        </p:nvSpPr>
        <p:spPr bwMode="auto">
          <a:xfrm>
            <a:off x="2425700" y="44545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489" name="Oval 9"/>
          <p:cNvSpPr>
            <a:spLocks noChangeArrowheads="1"/>
          </p:cNvSpPr>
          <p:nvPr/>
        </p:nvSpPr>
        <p:spPr bwMode="auto">
          <a:xfrm>
            <a:off x="2497138" y="47418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490" name="Oval 10"/>
          <p:cNvSpPr>
            <a:spLocks noChangeArrowheads="1"/>
          </p:cNvSpPr>
          <p:nvPr/>
        </p:nvSpPr>
        <p:spPr bwMode="auto">
          <a:xfrm>
            <a:off x="2354263" y="4814888"/>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491" name="Oval 11"/>
          <p:cNvSpPr>
            <a:spLocks noChangeArrowheads="1"/>
          </p:cNvSpPr>
          <p:nvPr/>
        </p:nvSpPr>
        <p:spPr bwMode="auto">
          <a:xfrm>
            <a:off x="2246313" y="48863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492" name="Rectangle 12"/>
          <p:cNvSpPr>
            <a:spLocks noGrp="1" noChangeArrowheads="1"/>
          </p:cNvSpPr>
          <p:nvPr>
            <p:ph type="body" idx="1"/>
          </p:nvPr>
        </p:nvSpPr>
        <p:spPr>
          <a:xfrm>
            <a:off x="250825" y="1268413"/>
            <a:ext cx="7416800" cy="822325"/>
          </a:xfrm>
        </p:spPr>
        <p:txBody>
          <a:bodyPr/>
          <a:lstStyle/>
          <a:p>
            <a:pPr marL="0" indent="0" eaLnBrk="1" hangingPunct="1">
              <a:defRPr/>
            </a:pPr>
            <a:r>
              <a:rPr lang="en-US" smtClean="0">
                <a:cs typeface="+mn-cs"/>
              </a:rPr>
              <a:t>In the general case, a number of tokens can be produced/ consumed per firing</a:t>
            </a:r>
          </a:p>
        </p:txBody>
      </p:sp>
      <p:sp>
        <p:nvSpPr>
          <p:cNvPr id="148494" name="Text Box 14"/>
          <p:cNvSpPr txBox="1">
            <a:spLocks noChangeArrowheads="1"/>
          </p:cNvSpPr>
          <p:nvPr/>
        </p:nvSpPr>
        <p:spPr bwMode="auto">
          <a:xfrm>
            <a:off x="4787900" y="3429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2</a:t>
            </a:r>
          </a:p>
        </p:txBody>
      </p:sp>
      <p:grpSp>
        <p:nvGrpSpPr>
          <p:cNvPr id="59402" name="Group 15"/>
          <p:cNvGrpSpPr>
            <a:grpSpLocks/>
          </p:cNvGrpSpPr>
          <p:nvPr/>
        </p:nvGrpSpPr>
        <p:grpSpPr bwMode="auto">
          <a:xfrm>
            <a:off x="4067175" y="3573463"/>
            <a:ext cx="720725" cy="503237"/>
            <a:chOff x="2562" y="2251"/>
            <a:chExt cx="454" cy="317"/>
          </a:xfrm>
        </p:grpSpPr>
        <p:sp>
          <p:nvSpPr>
            <p:cNvPr id="148496" name="Rectangle 16"/>
            <p:cNvSpPr>
              <a:spLocks noChangeArrowheads="1"/>
            </p:cNvSpPr>
            <p:nvPr/>
          </p:nvSpPr>
          <p:spPr bwMode="auto">
            <a:xfrm>
              <a:off x="2562" y="2251"/>
              <a:ext cx="454" cy="31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497" name="Line 17"/>
            <p:cNvSpPr>
              <a:spLocks noChangeShapeType="1"/>
            </p:cNvSpPr>
            <p:nvPr/>
          </p:nvSpPr>
          <p:spPr bwMode="auto">
            <a:xfrm>
              <a:off x="2675"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48498" name="Line 18"/>
            <p:cNvSpPr>
              <a:spLocks noChangeShapeType="1"/>
            </p:cNvSpPr>
            <p:nvPr/>
          </p:nvSpPr>
          <p:spPr bwMode="auto">
            <a:xfrm>
              <a:off x="2789"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48499" name="Line 19"/>
            <p:cNvSpPr>
              <a:spLocks noChangeShapeType="1"/>
            </p:cNvSpPr>
            <p:nvPr/>
          </p:nvSpPr>
          <p:spPr bwMode="auto">
            <a:xfrm>
              <a:off x="2901"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grpSp>
      <p:sp>
        <p:nvSpPr>
          <p:cNvPr id="148500" name="Oval 20"/>
          <p:cNvSpPr>
            <a:spLocks noChangeArrowheads="1"/>
          </p:cNvSpPr>
          <p:nvPr/>
        </p:nvSpPr>
        <p:spPr bwMode="auto">
          <a:xfrm>
            <a:off x="4643438" y="3789363"/>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486" name="Oval 6"/>
          <p:cNvSpPr>
            <a:spLocks noChangeArrowheads="1"/>
          </p:cNvSpPr>
          <p:nvPr/>
        </p:nvSpPr>
        <p:spPr bwMode="auto">
          <a:xfrm>
            <a:off x="4284663" y="3789363"/>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485" name="Oval 5"/>
          <p:cNvSpPr>
            <a:spLocks noChangeArrowheads="1"/>
          </p:cNvSpPr>
          <p:nvPr/>
        </p:nvSpPr>
        <p:spPr bwMode="auto">
          <a:xfrm>
            <a:off x="4427538" y="3789363"/>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502" name="Oval 22"/>
          <p:cNvSpPr>
            <a:spLocks noChangeArrowheads="1"/>
          </p:cNvSpPr>
          <p:nvPr/>
        </p:nvSpPr>
        <p:spPr bwMode="auto">
          <a:xfrm>
            <a:off x="4067175" y="3789363"/>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48503" name="Text Box 23"/>
          <p:cNvSpPr txBox="1">
            <a:spLocks noChangeArrowheads="1"/>
          </p:cNvSpPr>
          <p:nvPr/>
        </p:nvSpPr>
        <p:spPr bwMode="auto">
          <a:xfrm>
            <a:off x="3635375" y="5229225"/>
            <a:ext cx="240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B ready, can fire</a:t>
            </a:r>
          </a:p>
        </p:txBody>
      </p:sp>
      <p:sp>
        <p:nvSpPr>
          <p:cNvPr id="148504" name="Text Box 24"/>
          <p:cNvSpPr txBox="1">
            <a:spLocks noChangeArrowheads="1"/>
          </p:cNvSpPr>
          <p:nvPr/>
        </p:nvSpPr>
        <p:spPr bwMode="auto">
          <a:xfrm>
            <a:off x="3779838" y="378936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3</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smtClean="0">
                <a:cs typeface="+mj-cs"/>
              </a:rPr>
              <a:t>(Non-homogeneous-)</a:t>
            </a:r>
            <a:br>
              <a:rPr lang="en-US" smtClean="0">
                <a:cs typeface="+mj-cs"/>
              </a:rPr>
            </a:br>
            <a:r>
              <a:rPr lang="en-US" smtClean="0">
                <a:cs typeface="+mj-cs"/>
              </a:rPr>
              <a:t>Synchronous data flow (SDF) (5)</a:t>
            </a:r>
          </a:p>
        </p:txBody>
      </p:sp>
      <p:pic>
        <p:nvPicPr>
          <p:cNvPr id="150531" name="Picture 3"/>
          <p:cNvPicPr>
            <a:picLocks noChangeAspect="1" noChangeArrowheads="1"/>
          </p:cNvPicPr>
          <p:nvPr/>
        </p:nvPicPr>
        <p:blipFill>
          <a:blip r:embed="rId3">
            <a:extLst>
              <a:ext uri="{28A0092B-C50C-407E-A947-70E740481C1C}">
                <a14:useLocalDpi xmlns:a14="http://schemas.microsoft.com/office/drawing/2010/main" val="0"/>
              </a:ext>
            </a:extLst>
          </a:blip>
          <a:srcRect l="4134" t="7013" r="54648" b="68291"/>
          <a:stretch>
            <a:fillRect/>
          </a:stretch>
        </p:blipFill>
        <p:spPr bwMode="auto">
          <a:xfrm>
            <a:off x="2627313" y="2997200"/>
            <a:ext cx="3830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0532" name="Oval 4"/>
          <p:cNvSpPr>
            <a:spLocks noChangeArrowheads="1"/>
          </p:cNvSpPr>
          <p:nvPr/>
        </p:nvSpPr>
        <p:spPr bwMode="auto">
          <a:xfrm>
            <a:off x="2425700" y="301466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0534" name="Oval 6"/>
          <p:cNvSpPr>
            <a:spLocks noChangeArrowheads="1"/>
          </p:cNvSpPr>
          <p:nvPr/>
        </p:nvSpPr>
        <p:spPr bwMode="auto">
          <a:xfrm>
            <a:off x="2425700" y="44545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0536" name="Oval 8"/>
          <p:cNvSpPr>
            <a:spLocks noChangeArrowheads="1"/>
          </p:cNvSpPr>
          <p:nvPr/>
        </p:nvSpPr>
        <p:spPr bwMode="auto">
          <a:xfrm>
            <a:off x="2354263" y="4814888"/>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0537" name="Oval 9"/>
          <p:cNvSpPr>
            <a:spLocks noChangeArrowheads="1"/>
          </p:cNvSpPr>
          <p:nvPr/>
        </p:nvSpPr>
        <p:spPr bwMode="auto">
          <a:xfrm>
            <a:off x="2246313" y="48863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0538" name="Rectangle 10"/>
          <p:cNvSpPr>
            <a:spLocks noGrp="1" noChangeArrowheads="1"/>
          </p:cNvSpPr>
          <p:nvPr>
            <p:ph type="body" idx="1"/>
          </p:nvPr>
        </p:nvSpPr>
        <p:spPr>
          <a:xfrm>
            <a:off x="250825" y="1268413"/>
            <a:ext cx="7416800" cy="822325"/>
          </a:xfrm>
        </p:spPr>
        <p:txBody>
          <a:bodyPr/>
          <a:lstStyle/>
          <a:p>
            <a:pPr marL="0" indent="0" eaLnBrk="1" hangingPunct="1">
              <a:defRPr/>
            </a:pPr>
            <a:r>
              <a:rPr lang="en-US" smtClean="0">
                <a:cs typeface="+mn-cs"/>
              </a:rPr>
              <a:t>In the general case, a number of tokens can be produced/ consumed per firing</a:t>
            </a:r>
          </a:p>
        </p:txBody>
      </p:sp>
      <p:sp>
        <p:nvSpPr>
          <p:cNvPr id="150540" name="Text Box 12"/>
          <p:cNvSpPr txBox="1">
            <a:spLocks noChangeArrowheads="1"/>
          </p:cNvSpPr>
          <p:nvPr/>
        </p:nvSpPr>
        <p:spPr bwMode="auto">
          <a:xfrm>
            <a:off x="4787900" y="3429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2</a:t>
            </a:r>
          </a:p>
        </p:txBody>
      </p:sp>
      <p:grpSp>
        <p:nvGrpSpPr>
          <p:cNvPr id="61449" name="Group 13"/>
          <p:cNvGrpSpPr>
            <a:grpSpLocks/>
          </p:cNvGrpSpPr>
          <p:nvPr/>
        </p:nvGrpSpPr>
        <p:grpSpPr bwMode="auto">
          <a:xfrm>
            <a:off x="4067175" y="3573463"/>
            <a:ext cx="720725" cy="503237"/>
            <a:chOff x="2562" y="2251"/>
            <a:chExt cx="454" cy="317"/>
          </a:xfrm>
        </p:grpSpPr>
        <p:sp>
          <p:nvSpPr>
            <p:cNvPr id="150542" name="Rectangle 14"/>
            <p:cNvSpPr>
              <a:spLocks noChangeArrowheads="1"/>
            </p:cNvSpPr>
            <p:nvPr/>
          </p:nvSpPr>
          <p:spPr bwMode="auto">
            <a:xfrm>
              <a:off x="2562" y="2251"/>
              <a:ext cx="454" cy="31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0543" name="Line 15"/>
            <p:cNvSpPr>
              <a:spLocks noChangeShapeType="1"/>
            </p:cNvSpPr>
            <p:nvPr/>
          </p:nvSpPr>
          <p:spPr bwMode="auto">
            <a:xfrm>
              <a:off x="2675"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50544" name="Line 16"/>
            <p:cNvSpPr>
              <a:spLocks noChangeShapeType="1"/>
            </p:cNvSpPr>
            <p:nvPr/>
          </p:nvSpPr>
          <p:spPr bwMode="auto">
            <a:xfrm>
              <a:off x="2789"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50545" name="Line 17"/>
            <p:cNvSpPr>
              <a:spLocks noChangeShapeType="1"/>
            </p:cNvSpPr>
            <p:nvPr/>
          </p:nvSpPr>
          <p:spPr bwMode="auto">
            <a:xfrm>
              <a:off x="2901"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grpSp>
      <p:sp>
        <p:nvSpPr>
          <p:cNvPr id="150547" name="Oval 19"/>
          <p:cNvSpPr>
            <a:spLocks noChangeArrowheads="1"/>
          </p:cNvSpPr>
          <p:nvPr/>
        </p:nvSpPr>
        <p:spPr bwMode="auto">
          <a:xfrm>
            <a:off x="6372225" y="3716338"/>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0548" name="Oval 20"/>
          <p:cNvSpPr>
            <a:spLocks noChangeArrowheads="1"/>
          </p:cNvSpPr>
          <p:nvPr/>
        </p:nvSpPr>
        <p:spPr bwMode="auto">
          <a:xfrm>
            <a:off x="4643438" y="3789363"/>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0550" name="Oval 22"/>
          <p:cNvSpPr>
            <a:spLocks noChangeArrowheads="1"/>
          </p:cNvSpPr>
          <p:nvPr/>
        </p:nvSpPr>
        <p:spPr bwMode="auto">
          <a:xfrm>
            <a:off x="4427538" y="3789363"/>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0551" name="Text Box 23"/>
          <p:cNvSpPr txBox="1">
            <a:spLocks noChangeArrowheads="1"/>
          </p:cNvSpPr>
          <p:nvPr/>
        </p:nvSpPr>
        <p:spPr bwMode="auto">
          <a:xfrm>
            <a:off x="3635375" y="5229225"/>
            <a:ext cx="240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B ready, can fire</a:t>
            </a:r>
          </a:p>
        </p:txBody>
      </p:sp>
      <p:sp>
        <p:nvSpPr>
          <p:cNvPr id="150552" name="Text Box 24"/>
          <p:cNvSpPr txBox="1">
            <a:spLocks noChangeArrowheads="1"/>
          </p:cNvSpPr>
          <p:nvPr/>
        </p:nvSpPr>
        <p:spPr bwMode="auto">
          <a:xfrm>
            <a:off x="3779838" y="378936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3</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SDL</a:t>
            </a:r>
          </a:p>
        </p:txBody>
      </p:sp>
      <p:sp>
        <p:nvSpPr>
          <p:cNvPr id="24579" name="Rectangle 3"/>
          <p:cNvSpPr>
            <a:spLocks noGrp="1" noChangeArrowheads="1"/>
          </p:cNvSpPr>
          <p:nvPr>
            <p:ph type="body" idx="1"/>
          </p:nvPr>
        </p:nvSpPr>
        <p:spPr>
          <a:xfrm>
            <a:off x="250825" y="1557338"/>
            <a:ext cx="8610600" cy="2806700"/>
          </a:xfrm>
          <a:extLst>
            <a:ext uri="{909E8E84-426E-40dd-AFC4-6F175D3DCCD1}">
              <a14:hiddenFill xmlns:a14="http://schemas.microsoft.com/office/drawing/2010/main">
                <a:solidFill>
                  <a:srgbClr val="E1E1FF"/>
                </a:solidFill>
              </a14:hiddenFill>
            </a:ext>
          </a:extLst>
        </p:spPr>
        <p:txBody>
          <a:bodyPr/>
          <a:lstStyle/>
          <a:p>
            <a:pPr marL="631825" lvl="1" indent="-360363" eaLnBrk="1" hangingPunct="1">
              <a:spcBef>
                <a:spcPct val="35000"/>
              </a:spcBef>
              <a:defRPr/>
            </a:pPr>
            <a:r>
              <a:rPr lang="en-US" dirty="0" smtClean="0"/>
              <a:t>SDL used here as a (prominent) example of a model of computation based on </a:t>
            </a:r>
            <a:r>
              <a:rPr lang="en-US" b="1" dirty="0" smtClean="0"/>
              <a:t>asynchronous</a:t>
            </a:r>
            <a:r>
              <a:rPr lang="en-US" dirty="0" smtClean="0"/>
              <a:t> </a:t>
            </a:r>
            <a:r>
              <a:rPr lang="en-US" b="1" dirty="0" smtClean="0"/>
              <a:t>message passing communication</a:t>
            </a:r>
            <a:r>
              <a:rPr lang="en-US" dirty="0" smtClean="0"/>
              <a:t>.</a:t>
            </a:r>
          </a:p>
          <a:p>
            <a:pPr marL="631825" lvl="1" indent="-360363" eaLnBrk="1" hangingPunct="1">
              <a:spcBef>
                <a:spcPct val="35000"/>
              </a:spcBef>
              <a:buFont typeface="Wingdings" charset="0"/>
              <a:buChar char="F"/>
              <a:defRPr/>
            </a:pPr>
            <a:r>
              <a:rPr lang="en-US" dirty="0" smtClean="0">
                <a:sym typeface="Wingdings" charset="0"/>
              </a:rPr>
              <a:t>SDL is appropriate also for distributed systems.</a:t>
            </a:r>
            <a:endParaRPr lang="en-US" dirty="0" smtClean="0"/>
          </a:p>
          <a:p>
            <a:pPr marL="631825" lvl="1" indent="-360363" eaLnBrk="1" hangingPunct="1">
              <a:spcBef>
                <a:spcPct val="100000"/>
              </a:spcBef>
              <a:defRPr/>
            </a:pPr>
            <a:r>
              <a:rPr lang="en-US" dirty="0" smtClean="0"/>
              <a:t>Just like </a:t>
            </a:r>
            <a:r>
              <a:rPr lang="en-US" dirty="0" err="1" smtClean="0"/>
              <a:t>StateCharts</a:t>
            </a:r>
            <a:r>
              <a:rPr lang="en-US" dirty="0" smtClean="0"/>
              <a:t>, it is based on the CFSM model of computation; each FSM is called a </a:t>
            </a:r>
            <a:r>
              <a:rPr lang="en-US" b="1" dirty="0" smtClean="0"/>
              <a:t>process</a:t>
            </a:r>
            <a:r>
              <a:rPr 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smtClean="0">
                <a:cs typeface="+mj-cs"/>
              </a:rPr>
              <a:t>(Non-homogeneous-)</a:t>
            </a:r>
            <a:br>
              <a:rPr lang="en-US" smtClean="0">
                <a:cs typeface="+mj-cs"/>
              </a:rPr>
            </a:br>
            <a:r>
              <a:rPr lang="en-US" smtClean="0">
                <a:cs typeface="+mj-cs"/>
              </a:rPr>
              <a:t>Synchronous data flow (SDF) (6)</a:t>
            </a:r>
          </a:p>
        </p:txBody>
      </p:sp>
      <p:pic>
        <p:nvPicPr>
          <p:cNvPr id="152579" name="Picture 3"/>
          <p:cNvPicPr>
            <a:picLocks noChangeAspect="1" noChangeArrowheads="1"/>
          </p:cNvPicPr>
          <p:nvPr/>
        </p:nvPicPr>
        <p:blipFill>
          <a:blip r:embed="rId3">
            <a:extLst>
              <a:ext uri="{28A0092B-C50C-407E-A947-70E740481C1C}">
                <a14:useLocalDpi xmlns:a14="http://schemas.microsoft.com/office/drawing/2010/main" val="0"/>
              </a:ext>
            </a:extLst>
          </a:blip>
          <a:srcRect l="4134" t="7013" r="54648" b="68291"/>
          <a:stretch>
            <a:fillRect/>
          </a:stretch>
        </p:blipFill>
        <p:spPr bwMode="auto">
          <a:xfrm>
            <a:off x="2627313" y="2997200"/>
            <a:ext cx="3830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2580" name="Oval 4"/>
          <p:cNvSpPr>
            <a:spLocks noChangeArrowheads="1"/>
          </p:cNvSpPr>
          <p:nvPr/>
        </p:nvSpPr>
        <p:spPr bwMode="auto">
          <a:xfrm>
            <a:off x="2425700" y="301466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2582" name="Oval 6"/>
          <p:cNvSpPr>
            <a:spLocks noChangeArrowheads="1"/>
          </p:cNvSpPr>
          <p:nvPr/>
        </p:nvSpPr>
        <p:spPr bwMode="auto">
          <a:xfrm>
            <a:off x="2425700" y="44545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2584" name="Oval 8"/>
          <p:cNvSpPr>
            <a:spLocks noChangeArrowheads="1"/>
          </p:cNvSpPr>
          <p:nvPr/>
        </p:nvSpPr>
        <p:spPr bwMode="auto">
          <a:xfrm>
            <a:off x="2246313" y="48863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2585" name="Rectangle 9"/>
          <p:cNvSpPr>
            <a:spLocks noGrp="1" noChangeArrowheads="1"/>
          </p:cNvSpPr>
          <p:nvPr>
            <p:ph type="body" idx="1"/>
          </p:nvPr>
        </p:nvSpPr>
        <p:spPr>
          <a:xfrm>
            <a:off x="250825" y="1268413"/>
            <a:ext cx="7416800" cy="822325"/>
          </a:xfrm>
        </p:spPr>
        <p:txBody>
          <a:bodyPr/>
          <a:lstStyle/>
          <a:p>
            <a:pPr marL="0" indent="0" eaLnBrk="1" hangingPunct="1">
              <a:defRPr/>
            </a:pPr>
            <a:r>
              <a:rPr lang="en-US" smtClean="0">
                <a:cs typeface="+mn-cs"/>
              </a:rPr>
              <a:t>In the general case, a number of tokens can be produced/ consumed per firing</a:t>
            </a:r>
          </a:p>
        </p:txBody>
      </p:sp>
      <p:sp>
        <p:nvSpPr>
          <p:cNvPr id="152587" name="Text Box 11"/>
          <p:cNvSpPr txBox="1">
            <a:spLocks noChangeArrowheads="1"/>
          </p:cNvSpPr>
          <p:nvPr/>
        </p:nvSpPr>
        <p:spPr bwMode="auto">
          <a:xfrm>
            <a:off x="4787900" y="3429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2</a:t>
            </a:r>
          </a:p>
        </p:txBody>
      </p:sp>
      <p:grpSp>
        <p:nvGrpSpPr>
          <p:cNvPr id="63496" name="Group 12"/>
          <p:cNvGrpSpPr>
            <a:grpSpLocks/>
          </p:cNvGrpSpPr>
          <p:nvPr/>
        </p:nvGrpSpPr>
        <p:grpSpPr bwMode="auto">
          <a:xfrm>
            <a:off x="4067175" y="3573463"/>
            <a:ext cx="720725" cy="503237"/>
            <a:chOff x="2562" y="2251"/>
            <a:chExt cx="454" cy="317"/>
          </a:xfrm>
        </p:grpSpPr>
        <p:sp>
          <p:nvSpPr>
            <p:cNvPr id="152589" name="Rectangle 13"/>
            <p:cNvSpPr>
              <a:spLocks noChangeArrowheads="1"/>
            </p:cNvSpPr>
            <p:nvPr/>
          </p:nvSpPr>
          <p:spPr bwMode="auto">
            <a:xfrm>
              <a:off x="2562" y="2251"/>
              <a:ext cx="454" cy="31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2590" name="Line 14"/>
            <p:cNvSpPr>
              <a:spLocks noChangeShapeType="1"/>
            </p:cNvSpPr>
            <p:nvPr/>
          </p:nvSpPr>
          <p:spPr bwMode="auto">
            <a:xfrm>
              <a:off x="2675"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52591" name="Line 15"/>
            <p:cNvSpPr>
              <a:spLocks noChangeShapeType="1"/>
            </p:cNvSpPr>
            <p:nvPr/>
          </p:nvSpPr>
          <p:spPr bwMode="auto">
            <a:xfrm>
              <a:off x="2789"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52592" name="Line 16"/>
            <p:cNvSpPr>
              <a:spLocks noChangeShapeType="1"/>
            </p:cNvSpPr>
            <p:nvPr/>
          </p:nvSpPr>
          <p:spPr bwMode="auto">
            <a:xfrm>
              <a:off x="2901" y="225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grpSp>
      <p:sp>
        <p:nvSpPr>
          <p:cNvPr id="152594" name="Oval 18"/>
          <p:cNvSpPr>
            <a:spLocks noChangeArrowheads="1"/>
          </p:cNvSpPr>
          <p:nvPr/>
        </p:nvSpPr>
        <p:spPr bwMode="auto">
          <a:xfrm>
            <a:off x="6227763" y="3789363"/>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2596" name="Text Box 20"/>
          <p:cNvSpPr txBox="1">
            <a:spLocks noChangeArrowheads="1"/>
          </p:cNvSpPr>
          <p:nvPr/>
        </p:nvSpPr>
        <p:spPr bwMode="auto">
          <a:xfrm>
            <a:off x="5436096" y="5013176"/>
            <a:ext cx="2398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dirty="0" smtClean="0">
                <a:cs typeface="Arial" charset="0"/>
              </a:rPr>
              <a:t>A </a:t>
            </a:r>
            <a:r>
              <a:rPr lang="en-US" dirty="0">
                <a:cs typeface="Arial" charset="0"/>
              </a:rPr>
              <a:t>ready, can fire</a:t>
            </a:r>
          </a:p>
        </p:txBody>
      </p:sp>
      <p:sp>
        <p:nvSpPr>
          <p:cNvPr id="152597" name="Text Box 21"/>
          <p:cNvSpPr txBox="1">
            <a:spLocks noChangeArrowheads="1"/>
          </p:cNvSpPr>
          <p:nvPr/>
        </p:nvSpPr>
        <p:spPr bwMode="auto">
          <a:xfrm>
            <a:off x="6156325" y="6524625"/>
            <a:ext cx="2085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200">
                <a:cs typeface="Arial" charset="0"/>
              </a:rPr>
              <a:t>Replace FIFO by back-edge</a:t>
            </a:r>
          </a:p>
        </p:txBody>
      </p:sp>
      <p:sp>
        <p:nvSpPr>
          <p:cNvPr id="152598" name="Text Box 22"/>
          <p:cNvSpPr txBox="1">
            <a:spLocks noChangeArrowheads="1"/>
          </p:cNvSpPr>
          <p:nvPr/>
        </p:nvSpPr>
        <p:spPr bwMode="auto">
          <a:xfrm>
            <a:off x="3779838" y="378936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3</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smtClean="0">
                <a:cs typeface="+mj-cs"/>
              </a:rPr>
              <a:t>Actual modeling of buffer capacity</a:t>
            </a:r>
          </a:p>
        </p:txBody>
      </p:sp>
      <p:sp>
        <p:nvSpPr>
          <p:cNvPr id="158723" name="Rectangle 3"/>
          <p:cNvSpPr>
            <a:spLocks noGrp="1" noChangeArrowheads="1"/>
          </p:cNvSpPr>
          <p:nvPr>
            <p:ph type="body" idx="1"/>
          </p:nvPr>
        </p:nvSpPr>
        <p:spPr>
          <a:xfrm>
            <a:off x="250825" y="1412875"/>
            <a:ext cx="7416800" cy="1552575"/>
          </a:xfrm>
        </p:spPr>
        <p:txBody>
          <a:bodyPr/>
          <a:lstStyle/>
          <a:p>
            <a:pPr marL="0" indent="0" eaLnBrk="1" hangingPunct="1">
              <a:defRPr/>
            </a:pPr>
            <a:r>
              <a:rPr lang="en-US" smtClean="0">
                <a:cs typeface="+mn-cs"/>
              </a:rPr>
              <a:t>The capacity of buffers can be modeled easier: </a:t>
            </a:r>
            <a:br>
              <a:rPr lang="en-US" smtClean="0">
                <a:cs typeface="+mn-cs"/>
              </a:rPr>
            </a:br>
            <a:r>
              <a:rPr lang="en-US" smtClean="0">
                <a:cs typeface="+mn-cs"/>
              </a:rPr>
              <a:t>as a </a:t>
            </a:r>
            <a:r>
              <a:rPr lang="en-US" b="1" i="1" smtClean="0">
                <a:cs typeface="+mn-cs"/>
              </a:rPr>
              <a:t>backward</a:t>
            </a:r>
            <a:r>
              <a:rPr lang="en-US" smtClean="0">
                <a:cs typeface="+mn-cs"/>
              </a:rPr>
              <a:t> edge where (initial number of tokens = buffer capacity).</a:t>
            </a:r>
          </a:p>
          <a:p>
            <a:pPr marL="0" indent="0" eaLnBrk="1" hangingPunct="1">
              <a:defRPr/>
            </a:pPr>
            <a:endParaRPr lang="en-US" smtClean="0">
              <a:cs typeface="+mn-cs"/>
            </a:endParaRPr>
          </a:p>
        </p:txBody>
      </p:sp>
      <p:pic>
        <p:nvPicPr>
          <p:cNvPr id="158724" name="Picture 4"/>
          <p:cNvPicPr>
            <a:picLocks noChangeAspect="1" noChangeArrowheads="1"/>
          </p:cNvPicPr>
          <p:nvPr/>
        </p:nvPicPr>
        <p:blipFill>
          <a:blip r:embed="rId3">
            <a:extLst>
              <a:ext uri="{28A0092B-C50C-407E-A947-70E740481C1C}">
                <a14:useLocalDpi xmlns:a14="http://schemas.microsoft.com/office/drawing/2010/main" val="0"/>
              </a:ext>
            </a:extLst>
          </a:blip>
          <a:srcRect l="4134" t="7013" r="54648" b="68291"/>
          <a:stretch>
            <a:fillRect/>
          </a:stretch>
        </p:blipFill>
        <p:spPr bwMode="auto">
          <a:xfrm>
            <a:off x="2627313" y="2997200"/>
            <a:ext cx="383063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8725" name="Oval 5"/>
          <p:cNvSpPr>
            <a:spLocks noChangeArrowheads="1"/>
          </p:cNvSpPr>
          <p:nvPr/>
        </p:nvSpPr>
        <p:spPr bwMode="auto">
          <a:xfrm>
            <a:off x="2425700" y="3014663"/>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8726" name="Oval 6"/>
          <p:cNvSpPr>
            <a:spLocks noChangeArrowheads="1"/>
          </p:cNvSpPr>
          <p:nvPr/>
        </p:nvSpPr>
        <p:spPr bwMode="auto">
          <a:xfrm>
            <a:off x="2425700" y="44545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8727" name="Oval 7"/>
          <p:cNvSpPr>
            <a:spLocks noChangeArrowheads="1"/>
          </p:cNvSpPr>
          <p:nvPr/>
        </p:nvSpPr>
        <p:spPr bwMode="auto">
          <a:xfrm>
            <a:off x="2246313" y="4886325"/>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8728" name="Text Box 8"/>
          <p:cNvSpPr txBox="1">
            <a:spLocks noChangeArrowheads="1"/>
          </p:cNvSpPr>
          <p:nvPr/>
        </p:nvSpPr>
        <p:spPr bwMode="auto">
          <a:xfrm>
            <a:off x="3779838" y="378936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3</a:t>
            </a:r>
          </a:p>
        </p:txBody>
      </p:sp>
      <p:sp>
        <p:nvSpPr>
          <p:cNvPr id="158729" name="Text Box 9"/>
          <p:cNvSpPr txBox="1">
            <a:spLocks noChangeArrowheads="1"/>
          </p:cNvSpPr>
          <p:nvPr/>
        </p:nvSpPr>
        <p:spPr bwMode="auto">
          <a:xfrm>
            <a:off x="4787900" y="3429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2</a:t>
            </a:r>
          </a:p>
        </p:txBody>
      </p:sp>
      <p:sp>
        <p:nvSpPr>
          <p:cNvPr id="158735" name="Oval 15"/>
          <p:cNvSpPr>
            <a:spLocks noChangeArrowheads="1"/>
          </p:cNvSpPr>
          <p:nvPr/>
        </p:nvSpPr>
        <p:spPr bwMode="auto">
          <a:xfrm>
            <a:off x="6227763" y="3789363"/>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8736" name="Rectangle 16"/>
          <p:cNvSpPr>
            <a:spLocks noChangeArrowheads="1"/>
          </p:cNvSpPr>
          <p:nvPr/>
        </p:nvSpPr>
        <p:spPr bwMode="gray">
          <a:xfrm>
            <a:off x="4284663" y="3500438"/>
            <a:ext cx="358775" cy="288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8737" name="Freeform 17"/>
          <p:cNvSpPr>
            <a:spLocks/>
          </p:cNvSpPr>
          <p:nvPr/>
        </p:nvSpPr>
        <p:spPr bwMode="auto">
          <a:xfrm>
            <a:off x="3706813" y="3201988"/>
            <a:ext cx="1512887" cy="514350"/>
          </a:xfrm>
          <a:custGeom>
            <a:avLst/>
            <a:gdLst>
              <a:gd name="T0" fmla="*/ 953 w 953"/>
              <a:gd name="T1" fmla="*/ 324 h 324"/>
              <a:gd name="T2" fmla="*/ 545 w 953"/>
              <a:gd name="T3" fmla="*/ 7 h 324"/>
              <a:gd name="T4" fmla="*/ 0 w 953"/>
              <a:gd name="T5" fmla="*/ 279 h 324"/>
            </a:gdLst>
            <a:ahLst/>
            <a:cxnLst>
              <a:cxn ang="0">
                <a:pos x="T0" y="T1"/>
              </a:cxn>
              <a:cxn ang="0">
                <a:pos x="T2" y="T3"/>
              </a:cxn>
              <a:cxn ang="0">
                <a:pos x="T4" y="T5"/>
              </a:cxn>
            </a:cxnLst>
            <a:rect l="0" t="0" r="r" b="b"/>
            <a:pathLst>
              <a:path w="953" h="324">
                <a:moveTo>
                  <a:pt x="953" y="324"/>
                </a:moveTo>
                <a:cubicBezTo>
                  <a:pt x="828" y="169"/>
                  <a:pt x="704" y="14"/>
                  <a:pt x="545" y="7"/>
                </a:cubicBezTo>
                <a:cubicBezTo>
                  <a:pt x="386" y="0"/>
                  <a:pt x="193" y="139"/>
                  <a:pt x="0" y="279"/>
                </a:cubicBez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defRPr/>
            </a:pPr>
            <a:endParaRPr lang="de-DE">
              <a:cs typeface="Arial" charset="0"/>
            </a:endParaRPr>
          </a:p>
        </p:txBody>
      </p:sp>
      <p:sp>
        <p:nvSpPr>
          <p:cNvPr id="158738" name="Oval 18"/>
          <p:cNvSpPr>
            <a:spLocks noChangeArrowheads="1"/>
          </p:cNvSpPr>
          <p:nvPr/>
        </p:nvSpPr>
        <p:spPr bwMode="auto">
          <a:xfrm>
            <a:off x="4283075" y="3213100"/>
            <a:ext cx="107950" cy="107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8739" name="Oval 19"/>
          <p:cNvSpPr>
            <a:spLocks noChangeArrowheads="1"/>
          </p:cNvSpPr>
          <p:nvPr/>
        </p:nvSpPr>
        <p:spPr bwMode="auto">
          <a:xfrm>
            <a:off x="4451350" y="3168650"/>
            <a:ext cx="107950" cy="107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8740" name="Oval 20"/>
          <p:cNvSpPr>
            <a:spLocks noChangeArrowheads="1"/>
          </p:cNvSpPr>
          <p:nvPr/>
        </p:nvSpPr>
        <p:spPr bwMode="auto">
          <a:xfrm>
            <a:off x="4616450" y="3179763"/>
            <a:ext cx="107950" cy="107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8741" name="Oval 21"/>
          <p:cNvSpPr>
            <a:spLocks noChangeArrowheads="1"/>
          </p:cNvSpPr>
          <p:nvPr/>
        </p:nvSpPr>
        <p:spPr bwMode="auto">
          <a:xfrm>
            <a:off x="4772025" y="3249613"/>
            <a:ext cx="107950" cy="107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58744" name="Text Box 24"/>
          <p:cNvSpPr txBox="1">
            <a:spLocks noChangeArrowheads="1"/>
          </p:cNvSpPr>
          <p:nvPr/>
        </p:nvSpPr>
        <p:spPr bwMode="auto">
          <a:xfrm>
            <a:off x="3851275" y="33575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3</a:t>
            </a:r>
          </a:p>
        </p:txBody>
      </p:sp>
      <p:sp>
        <p:nvSpPr>
          <p:cNvPr id="158745" name="Rectangle 25"/>
          <p:cNvSpPr>
            <a:spLocks noChangeArrowheads="1"/>
          </p:cNvSpPr>
          <p:nvPr/>
        </p:nvSpPr>
        <p:spPr bwMode="gray">
          <a:xfrm>
            <a:off x="323850" y="5661025"/>
            <a:ext cx="52006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Firing rate depends on # of tokens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Multi-rate models &amp; balance equations</a:t>
            </a:r>
            <a:br>
              <a:rPr lang="en-US" smtClean="0">
                <a:cs typeface="+mj-cs"/>
              </a:rPr>
            </a:br>
            <a:r>
              <a:rPr lang="en-US" smtClean="0">
                <a:cs typeface="+mj-cs"/>
              </a:rPr>
              <a:t>(one for each channel)</a:t>
            </a:r>
          </a:p>
        </p:txBody>
      </p:sp>
      <p:grpSp>
        <p:nvGrpSpPr>
          <p:cNvPr id="66562" name="Group 29"/>
          <p:cNvGrpSpPr>
            <a:grpSpLocks/>
          </p:cNvGrpSpPr>
          <p:nvPr/>
        </p:nvGrpSpPr>
        <p:grpSpPr bwMode="auto">
          <a:xfrm>
            <a:off x="250825" y="3284538"/>
            <a:ext cx="8753475" cy="1316037"/>
            <a:chOff x="158" y="845"/>
            <a:chExt cx="5514" cy="829"/>
          </a:xfrm>
        </p:grpSpPr>
        <p:graphicFrame>
          <p:nvGraphicFramePr>
            <p:cNvPr id="66583" name="Object 12"/>
            <p:cNvGraphicFramePr>
              <a:graphicFrameLocks noChangeAspect="1"/>
            </p:cNvGraphicFramePr>
            <p:nvPr/>
          </p:nvGraphicFramePr>
          <p:xfrm>
            <a:off x="2290" y="845"/>
            <a:ext cx="1104" cy="307"/>
          </p:xfrm>
          <a:graphic>
            <a:graphicData uri="http://schemas.openxmlformats.org/presentationml/2006/ole">
              <mc:AlternateContent xmlns:mc="http://schemas.openxmlformats.org/markup-compatibility/2006">
                <mc:Choice xmlns:v="urn:schemas-microsoft-com:vml" Requires="v">
                  <p:oleObj spid="_x0000_s66606" name="Equation" r:id="rId4" imgW="774364" imgH="215806" progId="Equation.3">
                    <p:embed/>
                  </p:oleObj>
                </mc:Choice>
                <mc:Fallback>
                  <p:oleObj name="Equation" r:id="rId4" imgW="774364" imgH="215806"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 y="845"/>
                          <a:ext cx="1104" cy="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3677" name="AutoShape 13"/>
            <p:cNvSpPr>
              <a:spLocks/>
            </p:cNvSpPr>
            <p:nvPr/>
          </p:nvSpPr>
          <p:spPr bwMode="auto">
            <a:xfrm>
              <a:off x="3560" y="1071"/>
              <a:ext cx="2112" cy="240"/>
            </a:xfrm>
            <a:prstGeom prst="accentBorderCallout1">
              <a:avLst>
                <a:gd name="adj1" fmla="val 30000"/>
                <a:gd name="adj2" fmla="val -2273"/>
                <a:gd name="adj3" fmla="val -22083"/>
                <a:gd name="adj4" fmla="val -1075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0"/>
                </a:spcBef>
                <a:defRPr/>
              </a:pPr>
              <a:r>
                <a:rPr lang="en-US" sz="1800">
                  <a:cs typeface="Arial" charset="0"/>
                </a:rPr>
                <a:t>number of tokens consumed</a:t>
              </a:r>
            </a:p>
          </p:txBody>
        </p:sp>
        <p:sp>
          <p:nvSpPr>
            <p:cNvPr id="113678" name="AutoShape 14"/>
            <p:cNvSpPr>
              <a:spLocks/>
            </p:cNvSpPr>
            <p:nvPr/>
          </p:nvSpPr>
          <p:spPr bwMode="auto">
            <a:xfrm>
              <a:off x="3243" y="1434"/>
              <a:ext cx="2352" cy="240"/>
            </a:xfrm>
            <a:prstGeom prst="accentBorderCallout1">
              <a:avLst>
                <a:gd name="adj1" fmla="val 30000"/>
                <a:gd name="adj2" fmla="val -2042"/>
                <a:gd name="adj3" fmla="val -122083"/>
                <a:gd name="adj4" fmla="val -1105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0"/>
                </a:spcBef>
                <a:defRPr/>
              </a:pPr>
              <a:r>
                <a:rPr lang="en-US" sz="1800">
                  <a:cs typeface="Arial" charset="0"/>
                </a:rPr>
                <a:t>number of firings per </a:t>
              </a:r>
              <a:r>
                <a:rPr lang="ja-JP" altLang="en-US" sz="1800">
                  <a:latin typeface="Arial"/>
                  <a:cs typeface="Arial" charset="0"/>
                </a:rPr>
                <a:t>“</a:t>
              </a:r>
              <a:r>
                <a:rPr lang="en-US" sz="1800">
                  <a:cs typeface="Arial" charset="0"/>
                </a:rPr>
                <a:t>iteration</a:t>
              </a:r>
              <a:r>
                <a:rPr lang="ja-JP" altLang="en-US" sz="1800">
                  <a:latin typeface="Arial"/>
                  <a:cs typeface="Arial" charset="0"/>
                </a:rPr>
                <a:t>”</a:t>
              </a:r>
              <a:endParaRPr lang="en-US" sz="1800">
                <a:cs typeface="Arial" charset="0"/>
              </a:endParaRPr>
            </a:p>
          </p:txBody>
        </p:sp>
        <p:sp>
          <p:nvSpPr>
            <p:cNvPr id="113679" name="AutoShape 15"/>
            <p:cNvSpPr>
              <a:spLocks/>
            </p:cNvSpPr>
            <p:nvPr/>
          </p:nvSpPr>
          <p:spPr bwMode="auto">
            <a:xfrm>
              <a:off x="158" y="1434"/>
              <a:ext cx="2352" cy="240"/>
            </a:xfrm>
            <a:prstGeom prst="accentBorderCallout1">
              <a:avLst>
                <a:gd name="adj1" fmla="val 30000"/>
                <a:gd name="adj2" fmla="val 102042"/>
                <a:gd name="adj3" fmla="val -144583"/>
                <a:gd name="adj4" fmla="val 104551"/>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0"/>
                </a:spcBef>
                <a:defRPr/>
              </a:pPr>
              <a:r>
                <a:rPr lang="en-US" sz="1800">
                  <a:cs typeface="Arial" charset="0"/>
                </a:rPr>
                <a:t>number of tokens produced</a:t>
              </a:r>
            </a:p>
          </p:txBody>
        </p:sp>
      </p:grpSp>
      <p:sp>
        <p:nvSpPr>
          <p:cNvPr id="113680" name="Text Box 16"/>
          <p:cNvSpPr txBox="1">
            <a:spLocks noChangeArrowheads="1"/>
          </p:cNvSpPr>
          <p:nvPr/>
        </p:nvSpPr>
        <p:spPr bwMode="auto">
          <a:xfrm>
            <a:off x="4427538" y="6092825"/>
            <a:ext cx="4518025" cy="2444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spcBef>
                <a:spcPct val="0"/>
              </a:spcBef>
              <a:defRPr/>
            </a:pPr>
            <a:r>
              <a:rPr lang="en-US" sz="1000">
                <a:cs typeface="Arial" charset="0"/>
              </a:rPr>
              <a:t>Adopted from: ptolemy.eecs.berkeley.edu/presentations/03/streamingEAL.ppt</a:t>
            </a:r>
          </a:p>
        </p:txBody>
      </p:sp>
      <p:sp>
        <p:nvSpPr>
          <p:cNvPr id="113681" name="Text Box 17"/>
          <p:cNvSpPr txBox="1">
            <a:spLocks noChangeArrowheads="1"/>
          </p:cNvSpPr>
          <p:nvPr/>
        </p:nvSpPr>
        <p:spPr bwMode="blackWhite">
          <a:xfrm>
            <a:off x="250825" y="4724400"/>
            <a:ext cx="6697663" cy="1631216"/>
          </a:xfrm>
          <a:prstGeom prst="rect">
            <a:avLst/>
          </a:prstGeom>
          <a:noFill/>
          <a:ln>
            <a:noFill/>
          </a:ln>
          <a:effectLst/>
          <a:extLst>
            <a:ext uri="{909E8E84-426E-40dd-AFC4-6F175D3DCCD1}">
              <a14:hiddenFill xmlns:a14="http://schemas.microsoft.com/office/drawing/2010/main">
                <a:solidFill>
                  <a:srgbClr val="E1E5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spAutoFit/>
          </a:bodyPr>
          <a:lstStyle>
            <a:lvl1pPr>
              <a:spcBef>
                <a:spcPct val="0"/>
              </a:spcBef>
              <a:defRPr sz="2400">
                <a:solidFill>
                  <a:schemeClr val="tx1"/>
                </a:solidFill>
                <a:latin typeface="Times New Roman" charset="0"/>
                <a:ea typeface="ＭＳ Ｐゴシック" charset="0"/>
              </a:defRPr>
            </a:lvl1pPr>
            <a:lvl2pPr indent="-188913">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buClr>
                <a:schemeClr val="tx1"/>
              </a:buClr>
              <a:buSzPct val="75000"/>
              <a:buFont typeface="Wingdings" charset="0"/>
              <a:buNone/>
              <a:defRPr/>
            </a:pPr>
            <a:r>
              <a:rPr lang="en-US" sz="2000" dirty="0" smtClean="0">
                <a:latin typeface="Arial" charset="0"/>
                <a:cs typeface="Arial" charset="0"/>
              </a:rPr>
              <a:t>Determinate</a:t>
            </a:r>
          </a:p>
          <a:p>
            <a:pPr>
              <a:buClr>
                <a:schemeClr val="tx1"/>
              </a:buClr>
              <a:buSzPct val="75000"/>
              <a:buFont typeface="Wingdings" charset="0"/>
              <a:buNone/>
              <a:defRPr/>
            </a:pPr>
            <a:r>
              <a:rPr lang="en-US" sz="2000" dirty="0" smtClean="0">
                <a:latin typeface="Arial" charset="0"/>
                <a:cs typeface="Arial" charset="0"/>
              </a:rPr>
              <a:t>Decidable:</a:t>
            </a:r>
          </a:p>
          <a:p>
            <a:pPr lvl="1">
              <a:buClr>
                <a:srgbClr val="99CC00"/>
              </a:buClr>
              <a:buSzPct val="75000"/>
              <a:buFont typeface="Wingdings" charset="0"/>
              <a:buChar char="§"/>
              <a:defRPr/>
            </a:pPr>
            <a:r>
              <a:rPr lang="en-US" sz="2000" dirty="0" smtClean="0">
                <a:latin typeface="Arial" charset="0"/>
                <a:cs typeface="Arial" charset="0"/>
              </a:rPr>
              <a:t>buffer memory requirements</a:t>
            </a:r>
          </a:p>
          <a:p>
            <a:pPr lvl="1">
              <a:buClr>
                <a:srgbClr val="99CC00"/>
              </a:buClr>
              <a:buSzPct val="75000"/>
              <a:buFont typeface="Wingdings" charset="0"/>
              <a:buChar char="§"/>
              <a:defRPr/>
            </a:pPr>
            <a:r>
              <a:rPr lang="en-US" sz="2000" dirty="0" smtClean="0">
                <a:latin typeface="Arial" charset="0"/>
                <a:cs typeface="Arial" charset="0"/>
              </a:rPr>
              <a:t>deadlock</a:t>
            </a:r>
          </a:p>
          <a:p>
            <a:pPr>
              <a:buClr>
                <a:schemeClr val="tx1"/>
              </a:buClr>
              <a:buSzPct val="75000"/>
              <a:buFont typeface="Wingdings" charset="0"/>
              <a:buNone/>
              <a:defRPr/>
            </a:pPr>
            <a:r>
              <a:rPr lang="en-US" sz="2000" dirty="0" smtClean="0">
                <a:latin typeface="Arial" charset="0"/>
                <a:cs typeface="Arial" charset="0"/>
              </a:rPr>
              <a:t>Schedulable statically</a:t>
            </a:r>
          </a:p>
        </p:txBody>
      </p:sp>
      <p:grpSp>
        <p:nvGrpSpPr>
          <p:cNvPr id="66565" name="Group 28"/>
          <p:cNvGrpSpPr>
            <a:grpSpLocks/>
          </p:cNvGrpSpPr>
          <p:nvPr/>
        </p:nvGrpSpPr>
        <p:grpSpPr bwMode="auto">
          <a:xfrm>
            <a:off x="250825" y="1557338"/>
            <a:ext cx="8529638" cy="1976437"/>
            <a:chOff x="204" y="1752"/>
            <a:chExt cx="5373" cy="1245"/>
          </a:xfrm>
        </p:grpSpPr>
        <p:sp>
          <p:nvSpPr>
            <p:cNvPr id="113668" name="Rectangle 4"/>
            <p:cNvSpPr>
              <a:spLocks noChangeArrowheads="1"/>
            </p:cNvSpPr>
            <p:nvPr/>
          </p:nvSpPr>
          <p:spPr bwMode="auto">
            <a:xfrm>
              <a:off x="4377" y="1797"/>
              <a:ext cx="1200" cy="1200"/>
            </a:xfrm>
            <a:prstGeom prst="rect">
              <a:avLst/>
            </a:prstGeom>
            <a:solidFill>
              <a:srgbClr val="CCFFFF"/>
            </a:solidFill>
            <a:ln w="38100">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spcBef>
                  <a:spcPct val="0"/>
                </a:spcBef>
                <a:defRPr/>
              </a:pPr>
              <a:r>
                <a:rPr lang="en-US" sz="2000">
                  <a:cs typeface="Arial" charset="0"/>
                </a:rPr>
                <a:t>fire </a:t>
              </a:r>
              <a:r>
                <a:rPr lang="en-US" sz="2000" i="1">
                  <a:cs typeface="Arial" charset="0"/>
                </a:rPr>
                <a:t>B</a:t>
              </a:r>
              <a:r>
                <a:rPr lang="en-US" sz="2000">
                  <a:cs typeface="Arial" charset="0"/>
                </a:rPr>
                <a:t> {</a:t>
              </a:r>
            </a:p>
            <a:p>
              <a:pPr eaLnBrk="0" hangingPunct="0">
                <a:spcBef>
                  <a:spcPct val="0"/>
                </a:spcBef>
                <a:defRPr/>
              </a:pPr>
              <a:r>
                <a:rPr lang="en-US" sz="2000">
                  <a:cs typeface="Arial" charset="0"/>
                </a:rPr>
                <a:t>   …</a:t>
              </a:r>
            </a:p>
            <a:p>
              <a:pPr eaLnBrk="0" hangingPunct="0">
                <a:spcBef>
                  <a:spcPct val="0"/>
                </a:spcBef>
                <a:defRPr/>
              </a:pPr>
              <a:r>
                <a:rPr lang="en-US" sz="2000">
                  <a:cs typeface="Arial" charset="0"/>
                </a:rPr>
                <a:t>   consume </a:t>
              </a:r>
              <a:r>
                <a:rPr lang="en-US" sz="2000" i="1">
                  <a:cs typeface="Arial" charset="0"/>
                </a:rPr>
                <a:t>M</a:t>
              </a:r>
            </a:p>
            <a:p>
              <a:pPr eaLnBrk="0" hangingPunct="0">
                <a:spcBef>
                  <a:spcPct val="0"/>
                </a:spcBef>
                <a:defRPr/>
              </a:pPr>
              <a:r>
                <a:rPr lang="en-US" sz="2000">
                  <a:cs typeface="Arial" charset="0"/>
                </a:rPr>
                <a:t>   …</a:t>
              </a:r>
            </a:p>
            <a:p>
              <a:pPr eaLnBrk="0" hangingPunct="0">
                <a:spcBef>
                  <a:spcPct val="0"/>
                </a:spcBef>
                <a:defRPr/>
              </a:pPr>
              <a:r>
                <a:rPr lang="en-US" sz="2000">
                  <a:cs typeface="Arial" charset="0"/>
                </a:rPr>
                <a:t>}</a:t>
              </a:r>
            </a:p>
          </p:txBody>
        </p:sp>
        <p:sp>
          <p:nvSpPr>
            <p:cNvPr id="113669" name="Rectangle 5"/>
            <p:cNvSpPr>
              <a:spLocks noChangeArrowheads="1"/>
            </p:cNvSpPr>
            <p:nvPr/>
          </p:nvSpPr>
          <p:spPr bwMode="auto">
            <a:xfrm>
              <a:off x="204" y="1752"/>
              <a:ext cx="1200" cy="1200"/>
            </a:xfrm>
            <a:prstGeom prst="rect">
              <a:avLst/>
            </a:prstGeom>
            <a:solidFill>
              <a:srgbClr val="CCFFFF"/>
            </a:solidFill>
            <a:ln w="38100">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spcBef>
                  <a:spcPct val="0"/>
                </a:spcBef>
                <a:defRPr/>
              </a:pPr>
              <a:r>
                <a:rPr lang="en-US" sz="2000">
                  <a:cs typeface="Arial" charset="0"/>
                </a:rPr>
                <a:t>fire </a:t>
              </a:r>
              <a:r>
                <a:rPr lang="en-US" sz="2000" i="1">
                  <a:cs typeface="Arial" charset="0"/>
                </a:rPr>
                <a:t>A</a:t>
              </a:r>
              <a:r>
                <a:rPr lang="en-US" sz="2000">
                  <a:cs typeface="Arial" charset="0"/>
                </a:rPr>
                <a:t> {</a:t>
              </a:r>
            </a:p>
            <a:p>
              <a:pPr eaLnBrk="0" hangingPunct="0">
                <a:spcBef>
                  <a:spcPct val="0"/>
                </a:spcBef>
                <a:defRPr/>
              </a:pPr>
              <a:r>
                <a:rPr lang="en-US" sz="2000">
                  <a:cs typeface="Arial" charset="0"/>
                </a:rPr>
                <a:t>   …</a:t>
              </a:r>
            </a:p>
            <a:p>
              <a:pPr eaLnBrk="0" hangingPunct="0">
                <a:spcBef>
                  <a:spcPct val="0"/>
                </a:spcBef>
                <a:defRPr/>
              </a:pPr>
              <a:r>
                <a:rPr lang="en-US" sz="2000">
                  <a:cs typeface="Arial" charset="0"/>
                </a:rPr>
                <a:t>   produce </a:t>
              </a:r>
              <a:r>
                <a:rPr lang="en-US" sz="2000" i="1">
                  <a:cs typeface="Arial" charset="0"/>
                </a:rPr>
                <a:t>N</a:t>
              </a:r>
              <a:endParaRPr lang="en-US" sz="2000">
                <a:cs typeface="Arial" charset="0"/>
              </a:endParaRPr>
            </a:p>
            <a:p>
              <a:pPr eaLnBrk="0" hangingPunct="0">
                <a:spcBef>
                  <a:spcPct val="0"/>
                </a:spcBef>
                <a:defRPr/>
              </a:pPr>
              <a:r>
                <a:rPr lang="en-US" sz="2000">
                  <a:cs typeface="Arial" charset="0"/>
                </a:rPr>
                <a:t>   …</a:t>
              </a:r>
            </a:p>
            <a:p>
              <a:pPr eaLnBrk="0" hangingPunct="0">
                <a:spcBef>
                  <a:spcPct val="0"/>
                </a:spcBef>
                <a:defRPr/>
              </a:pPr>
              <a:r>
                <a:rPr lang="en-US" sz="2000">
                  <a:cs typeface="Arial" charset="0"/>
                </a:rPr>
                <a:t>}</a:t>
              </a:r>
            </a:p>
          </p:txBody>
        </p:sp>
        <p:sp>
          <p:nvSpPr>
            <p:cNvPr id="113670" name="Oval 6"/>
            <p:cNvSpPr>
              <a:spLocks noChangeArrowheads="1"/>
            </p:cNvSpPr>
            <p:nvPr/>
          </p:nvSpPr>
          <p:spPr bwMode="auto">
            <a:xfrm>
              <a:off x="1292" y="2251"/>
              <a:ext cx="192" cy="192"/>
            </a:xfrm>
            <a:prstGeom prst="ellipse">
              <a:avLst/>
            </a:prstGeom>
            <a:solidFill>
              <a:schemeClr val="tx2"/>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3671" name="Oval 7"/>
            <p:cNvSpPr>
              <a:spLocks noChangeArrowheads="1"/>
            </p:cNvSpPr>
            <p:nvPr/>
          </p:nvSpPr>
          <p:spPr bwMode="auto">
            <a:xfrm>
              <a:off x="4286" y="2251"/>
              <a:ext cx="192" cy="192"/>
            </a:xfrm>
            <a:prstGeom prst="ellipse">
              <a:avLst/>
            </a:prstGeom>
            <a:solidFill>
              <a:schemeClr val="tx2"/>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3673" name="Text Box 9"/>
            <p:cNvSpPr txBox="1">
              <a:spLocks noChangeArrowheads="1"/>
            </p:cNvSpPr>
            <p:nvPr/>
          </p:nvSpPr>
          <p:spPr bwMode="auto">
            <a:xfrm>
              <a:off x="1655" y="1797"/>
              <a:ext cx="90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defRPr/>
              </a:pPr>
              <a:r>
                <a:rPr lang="en-US" sz="2800">
                  <a:cs typeface="Arial" charset="0"/>
                </a:rPr>
                <a:t>channel</a:t>
              </a:r>
            </a:p>
          </p:txBody>
        </p:sp>
        <p:sp>
          <p:nvSpPr>
            <p:cNvPr id="113674" name="Text Box 10"/>
            <p:cNvSpPr txBox="1">
              <a:spLocks noChangeArrowheads="1"/>
            </p:cNvSpPr>
            <p:nvPr/>
          </p:nvSpPr>
          <p:spPr bwMode="auto">
            <a:xfrm>
              <a:off x="1474" y="2478"/>
              <a:ext cx="3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defRPr/>
              </a:pPr>
              <a:r>
                <a:rPr lang="en-US" i="1">
                  <a:latin typeface="Times New Roman" charset="0"/>
                  <a:cs typeface="Arial" charset="0"/>
                </a:rPr>
                <a:t>N</a:t>
              </a:r>
            </a:p>
          </p:txBody>
        </p:sp>
        <p:sp>
          <p:nvSpPr>
            <p:cNvPr id="113675" name="Text Box 11"/>
            <p:cNvSpPr txBox="1">
              <a:spLocks noChangeArrowheads="1"/>
            </p:cNvSpPr>
            <p:nvPr/>
          </p:nvSpPr>
          <p:spPr bwMode="auto">
            <a:xfrm>
              <a:off x="4014" y="2432"/>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defRPr/>
              </a:pPr>
              <a:r>
                <a:rPr lang="en-US" i="1">
                  <a:latin typeface="Times New Roman" charset="0"/>
                  <a:cs typeface="Arial" charset="0"/>
                </a:rPr>
                <a:t>M</a:t>
              </a:r>
            </a:p>
          </p:txBody>
        </p:sp>
        <p:sp>
          <p:nvSpPr>
            <p:cNvPr id="113682" name="Rectangle 18"/>
            <p:cNvSpPr>
              <a:spLocks noChangeArrowheads="1"/>
            </p:cNvSpPr>
            <p:nvPr/>
          </p:nvSpPr>
          <p:spPr bwMode="auto">
            <a:xfrm>
              <a:off x="2426" y="2205"/>
              <a:ext cx="953" cy="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3683" name="Line 19"/>
            <p:cNvSpPr>
              <a:spLocks noChangeShapeType="1"/>
            </p:cNvSpPr>
            <p:nvPr/>
          </p:nvSpPr>
          <p:spPr bwMode="auto">
            <a:xfrm>
              <a:off x="1474" y="2341"/>
              <a:ext cx="95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13684" name="Line 20"/>
            <p:cNvSpPr>
              <a:spLocks noChangeShapeType="1"/>
            </p:cNvSpPr>
            <p:nvPr/>
          </p:nvSpPr>
          <p:spPr bwMode="auto">
            <a:xfrm>
              <a:off x="3379" y="2341"/>
              <a:ext cx="90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13685" name="Line 21"/>
            <p:cNvSpPr>
              <a:spLocks noChangeShapeType="1"/>
            </p:cNvSpPr>
            <p:nvPr/>
          </p:nvSpPr>
          <p:spPr bwMode="auto">
            <a:xfrm>
              <a:off x="2562" y="220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13686" name="Line 22"/>
            <p:cNvSpPr>
              <a:spLocks noChangeShapeType="1"/>
            </p:cNvSpPr>
            <p:nvPr/>
          </p:nvSpPr>
          <p:spPr bwMode="auto">
            <a:xfrm>
              <a:off x="2699" y="220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13687" name="Line 23"/>
            <p:cNvSpPr>
              <a:spLocks noChangeShapeType="1"/>
            </p:cNvSpPr>
            <p:nvPr/>
          </p:nvSpPr>
          <p:spPr bwMode="auto">
            <a:xfrm>
              <a:off x="2835" y="220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13688" name="Line 24"/>
            <p:cNvSpPr>
              <a:spLocks noChangeShapeType="1"/>
            </p:cNvSpPr>
            <p:nvPr/>
          </p:nvSpPr>
          <p:spPr bwMode="auto">
            <a:xfrm>
              <a:off x="2971" y="220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13689" name="Line 25"/>
            <p:cNvSpPr>
              <a:spLocks noChangeShapeType="1"/>
            </p:cNvSpPr>
            <p:nvPr/>
          </p:nvSpPr>
          <p:spPr bwMode="auto">
            <a:xfrm>
              <a:off x="3107" y="220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13690" name="Line 26"/>
            <p:cNvSpPr>
              <a:spLocks noChangeShapeType="1"/>
            </p:cNvSpPr>
            <p:nvPr/>
          </p:nvSpPr>
          <p:spPr bwMode="auto">
            <a:xfrm>
              <a:off x="3243" y="220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13691" name="Text Box 27"/>
            <p:cNvSpPr txBox="1">
              <a:spLocks noChangeArrowheads="1"/>
            </p:cNvSpPr>
            <p:nvPr/>
          </p:nvSpPr>
          <p:spPr bwMode="auto">
            <a:xfrm>
              <a:off x="2550" y="2489"/>
              <a:ext cx="5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FIFO</a:t>
              </a:r>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On-site </a:t>
            </a:r>
            <a:r>
              <a:rPr lang="de-DE" dirty="0" err="1" smtClean="0"/>
              <a:t>Exercise</a:t>
            </a:r>
            <a:r>
              <a:rPr lang="de-DE" dirty="0" smtClean="0"/>
              <a:t>: Deadlock in SDF</a:t>
            </a:r>
            <a:endParaRPr lang="de-DE" dirty="0"/>
          </a:p>
        </p:txBody>
      </p:sp>
      <p:pic>
        <p:nvPicPr>
          <p:cNvPr id="6" name="Inhaltsplatzhalter 5" descr="Screen Shot 2014-10-09 at 16.53.47.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1985" t="-34434" r="-1" b="21171"/>
          <a:stretch/>
        </p:blipFill>
        <p:spPr>
          <a:xfrm>
            <a:off x="0" y="1844824"/>
            <a:ext cx="7416800" cy="3394359"/>
          </a:xfrm>
        </p:spPr>
      </p:pic>
      <p:sp>
        <p:nvSpPr>
          <p:cNvPr id="7" name="Text Box 17"/>
          <p:cNvSpPr txBox="1">
            <a:spLocks noChangeArrowheads="1"/>
          </p:cNvSpPr>
          <p:nvPr/>
        </p:nvSpPr>
        <p:spPr bwMode="blackWhite">
          <a:xfrm>
            <a:off x="539552" y="1412776"/>
            <a:ext cx="6697663" cy="707886"/>
          </a:xfrm>
          <a:prstGeom prst="rect">
            <a:avLst/>
          </a:prstGeom>
          <a:noFill/>
          <a:ln>
            <a:noFill/>
          </a:ln>
          <a:effectLst/>
          <a:extLst>
            <a:ext uri="{909E8E84-426E-40dd-AFC4-6F175D3DCCD1}">
              <a14:hiddenFill xmlns:a14="http://schemas.microsoft.com/office/drawing/2010/main">
                <a:solidFill>
                  <a:srgbClr val="E1E5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spAutoFit/>
          </a:bodyPr>
          <a:lstStyle>
            <a:lvl1pPr>
              <a:spcBef>
                <a:spcPct val="0"/>
              </a:spcBef>
              <a:defRPr sz="2400">
                <a:solidFill>
                  <a:schemeClr val="tx1"/>
                </a:solidFill>
                <a:latin typeface="Times New Roman" charset="0"/>
                <a:ea typeface="ＭＳ Ｐゴシック" charset="0"/>
              </a:defRPr>
            </a:lvl1pPr>
            <a:lvl2pPr indent="-188913">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buClr>
                <a:schemeClr val="tx1"/>
              </a:buClr>
              <a:buSzPct val="75000"/>
              <a:buFont typeface="Wingdings" charset="0"/>
              <a:buNone/>
              <a:defRPr/>
            </a:pPr>
            <a:r>
              <a:rPr lang="en-US" sz="2000" dirty="0" smtClean="0">
                <a:latin typeface="Arial" charset="0"/>
                <a:cs typeface="Arial" charset="0"/>
              </a:rPr>
              <a:t>Is it possible to have deadlocks (all the actors are waiting to fire?) in SDF? </a:t>
            </a:r>
          </a:p>
        </p:txBody>
      </p:sp>
      <p:sp>
        <p:nvSpPr>
          <p:cNvPr id="8" name="Oval 5"/>
          <p:cNvSpPr>
            <a:spLocks noChangeArrowheads="1"/>
          </p:cNvSpPr>
          <p:nvPr/>
        </p:nvSpPr>
        <p:spPr bwMode="auto">
          <a:xfrm>
            <a:off x="4355976" y="4797152"/>
            <a:ext cx="216024" cy="22440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0" name="Oval 5"/>
          <p:cNvSpPr>
            <a:spLocks noChangeArrowheads="1"/>
          </p:cNvSpPr>
          <p:nvPr/>
        </p:nvSpPr>
        <p:spPr bwMode="auto">
          <a:xfrm>
            <a:off x="4572000" y="4797152"/>
            <a:ext cx="216024" cy="22440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Tree>
    <p:extLst>
      <p:ext uri="{BB962C8B-B14F-4D97-AF65-F5344CB8AC3E}">
        <p14:creationId xmlns:p14="http://schemas.microsoft.com/office/powerpoint/2010/main" val="4199856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Line 2"/>
          <p:cNvSpPr>
            <a:spLocks noChangeShapeType="1"/>
          </p:cNvSpPr>
          <p:nvPr/>
        </p:nvSpPr>
        <p:spPr bwMode="auto">
          <a:xfrm>
            <a:off x="4724400" y="4038600"/>
            <a:ext cx="1143000" cy="914400"/>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15" name="Line 3"/>
          <p:cNvSpPr>
            <a:spLocks noChangeShapeType="1"/>
          </p:cNvSpPr>
          <p:nvPr/>
        </p:nvSpPr>
        <p:spPr bwMode="auto">
          <a:xfrm flipH="1">
            <a:off x="3581400" y="4038600"/>
            <a:ext cx="1143000" cy="914400"/>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16" name="Rectangle 4"/>
          <p:cNvSpPr>
            <a:spLocks noGrp="1" noChangeArrowheads="1"/>
          </p:cNvSpPr>
          <p:nvPr>
            <p:ph type="title"/>
          </p:nvPr>
        </p:nvSpPr>
        <p:spPr>
          <a:xfrm>
            <a:off x="250825" y="71438"/>
            <a:ext cx="8642350" cy="1019175"/>
          </a:xfrm>
        </p:spPr>
        <p:txBody>
          <a:bodyPr/>
          <a:lstStyle/>
          <a:p>
            <a:pPr defTabSz="830263" eaLnBrk="1" hangingPunct="1">
              <a:defRPr/>
            </a:pPr>
            <a:r>
              <a:rPr lang="en-US" smtClean="0">
                <a:cs typeface="+mj-cs"/>
              </a:rPr>
              <a:t>Parallel Scheduling of SDF Models</a:t>
            </a:r>
          </a:p>
        </p:txBody>
      </p:sp>
      <p:sp>
        <p:nvSpPr>
          <p:cNvPr id="115717" name="Rectangle 5"/>
          <p:cNvSpPr>
            <a:spLocks noChangeArrowheads="1"/>
          </p:cNvSpPr>
          <p:nvPr/>
        </p:nvSpPr>
        <p:spPr bwMode="auto">
          <a:xfrm>
            <a:off x="3048000" y="1676400"/>
            <a:ext cx="3581400" cy="236220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68613" name="Freeform 6"/>
          <p:cNvSpPr>
            <a:spLocks/>
          </p:cNvSpPr>
          <p:nvPr/>
        </p:nvSpPr>
        <p:spPr bwMode="auto">
          <a:xfrm>
            <a:off x="3352800" y="3238500"/>
            <a:ext cx="25400" cy="38100"/>
          </a:xfrm>
          <a:custGeom>
            <a:avLst/>
            <a:gdLst>
              <a:gd name="T0" fmla="*/ 2147483647 w 16"/>
              <a:gd name="T1" fmla="*/ 2147483647 h 24"/>
              <a:gd name="T2" fmla="*/ 2147483647 w 16"/>
              <a:gd name="T3" fmla="*/ 2147483647 h 24"/>
              <a:gd name="T4" fmla="*/ 0 w 16"/>
              <a:gd name="T5" fmla="*/ 0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4">
                <a:moveTo>
                  <a:pt x="16" y="24"/>
                </a:moveTo>
                <a:lnTo>
                  <a:pt x="8" y="24"/>
                </a:lnTo>
                <a:lnTo>
                  <a:pt x="0" y="0"/>
                </a:lnTo>
                <a:lnTo>
                  <a:pt x="8" y="0"/>
                </a:lnTo>
                <a:lnTo>
                  <a:pt x="16" y="24"/>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14" name="Freeform 7"/>
          <p:cNvSpPr>
            <a:spLocks/>
          </p:cNvSpPr>
          <p:nvPr/>
        </p:nvSpPr>
        <p:spPr bwMode="auto">
          <a:xfrm>
            <a:off x="3429000" y="1663700"/>
            <a:ext cx="50800" cy="50800"/>
          </a:xfrm>
          <a:custGeom>
            <a:avLst/>
            <a:gdLst>
              <a:gd name="T0" fmla="*/ 2147483647 w 32"/>
              <a:gd name="T1" fmla="*/ 2147483647 h 32"/>
              <a:gd name="T2" fmla="*/ 2147483647 w 32"/>
              <a:gd name="T3" fmla="*/ 0 h 32"/>
              <a:gd name="T4" fmla="*/ 0 w 32"/>
              <a:gd name="T5" fmla="*/ 2147483647 h 32"/>
              <a:gd name="T6" fmla="*/ 2147483647 w 32"/>
              <a:gd name="T7" fmla="*/ 2147483647 h 32"/>
              <a:gd name="T8" fmla="*/ 2147483647 w 32"/>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2" y="8"/>
                </a:moveTo>
                <a:lnTo>
                  <a:pt x="24" y="0"/>
                </a:lnTo>
                <a:lnTo>
                  <a:pt x="0" y="24"/>
                </a:lnTo>
                <a:lnTo>
                  <a:pt x="8" y="32"/>
                </a:lnTo>
                <a:lnTo>
                  <a:pt x="32" y="8"/>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720" name="AutoShape 8"/>
          <p:cNvSpPr>
            <a:spLocks noChangeArrowheads="1"/>
          </p:cNvSpPr>
          <p:nvPr/>
        </p:nvSpPr>
        <p:spPr bwMode="auto">
          <a:xfrm>
            <a:off x="3733800" y="1828800"/>
            <a:ext cx="609600" cy="609600"/>
          </a:xfrm>
          <a:prstGeom prst="bevel">
            <a:avLst>
              <a:gd name="adj" fmla="val 12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defRPr/>
            </a:pPr>
            <a:r>
              <a:rPr lang="en-US" sz="1600" i="1">
                <a:latin typeface="Arial Unicode MS" charset="0"/>
                <a:cs typeface="Arial" charset="0"/>
              </a:rPr>
              <a:t>A</a:t>
            </a:r>
          </a:p>
        </p:txBody>
      </p:sp>
      <p:sp>
        <p:nvSpPr>
          <p:cNvPr id="115721" name="Line 9"/>
          <p:cNvSpPr>
            <a:spLocks noChangeShapeType="1"/>
          </p:cNvSpPr>
          <p:nvPr/>
        </p:nvSpPr>
        <p:spPr bwMode="auto">
          <a:xfrm>
            <a:off x="4343400" y="2133600"/>
            <a:ext cx="914400" cy="3810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22" name="Line 10"/>
          <p:cNvSpPr>
            <a:spLocks noChangeShapeType="1"/>
          </p:cNvSpPr>
          <p:nvPr/>
        </p:nvSpPr>
        <p:spPr bwMode="auto">
          <a:xfrm>
            <a:off x="5867400" y="2667000"/>
            <a:ext cx="304800"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23" name="Line 11"/>
          <p:cNvSpPr>
            <a:spLocks noChangeShapeType="1"/>
          </p:cNvSpPr>
          <p:nvPr/>
        </p:nvSpPr>
        <p:spPr bwMode="auto">
          <a:xfrm>
            <a:off x="5410200" y="3581400"/>
            <a:ext cx="762000" cy="0"/>
          </a:xfrm>
          <a:prstGeom prst="line">
            <a:avLst/>
          </a:prstGeom>
          <a:noFill/>
          <a:ln w="2857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24" name="Bogen 12"/>
          <p:cNvSpPr>
            <a:spLocks/>
          </p:cNvSpPr>
          <p:nvPr/>
        </p:nvSpPr>
        <p:spPr bwMode="auto">
          <a:xfrm>
            <a:off x="6172200" y="2667000"/>
            <a:ext cx="228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25" name="Bogen 13"/>
          <p:cNvSpPr>
            <a:spLocks/>
          </p:cNvSpPr>
          <p:nvPr/>
        </p:nvSpPr>
        <p:spPr bwMode="auto">
          <a:xfrm flipV="1">
            <a:off x="6172200" y="3352800"/>
            <a:ext cx="228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26" name="Line 14"/>
          <p:cNvSpPr>
            <a:spLocks noChangeShapeType="1"/>
          </p:cNvSpPr>
          <p:nvPr/>
        </p:nvSpPr>
        <p:spPr bwMode="auto">
          <a:xfrm>
            <a:off x="6400800" y="2895600"/>
            <a:ext cx="0" cy="457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27" name="Line 15"/>
          <p:cNvSpPr>
            <a:spLocks noChangeShapeType="1"/>
          </p:cNvSpPr>
          <p:nvPr/>
        </p:nvSpPr>
        <p:spPr bwMode="auto">
          <a:xfrm flipH="1">
            <a:off x="3505200" y="2971800"/>
            <a:ext cx="228600" cy="0"/>
          </a:xfrm>
          <a:prstGeom prst="line">
            <a:avLst/>
          </a:prstGeom>
          <a:noFill/>
          <a:ln w="2857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28" name="Line 16"/>
          <p:cNvSpPr>
            <a:spLocks noChangeShapeType="1"/>
          </p:cNvSpPr>
          <p:nvPr/>
        </p:nvSpPr>
        <p:spPr bwMode="auto">
          <a:xfrm flipH="1">
            <a:off x="3505200" y="3581400"/>
            <a:ext cx="1295400"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29" name="Bogen 17"/>
          <p:cNvSpPr>
            <a:spLocks/>
          </p:cNvSpPr>
          <p:nvPr/>
        </p:nvSpPr>
        <p:spPr bwMode="auto">
          <a:xfrm flipH="1">
            <a:off x="3276600" y="2971800"/>
            <a:ext cx="228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30" name="Bogen 18"/>
          <p:cNvSpPr>
            <a:spLocks/>
          </p:cNvSpPr>
          <p:nvPr/>
        </p:nvSpPr>
        <p:spPr bwMode="auto">
          <a:xfrm flipH="1" flipV="1">
            <a:off x="3276600" y="3352800"/>
            <a:ext cx="228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31" name="Line 19"/>
          <p:cNvSpPr>
            <a:spLocks noChangeShapeType="1"/>
          </p:cNvSpPr>
          <p:nvPr/>
        </p:nvSpPr>
        <p:spPr bwMode="auto">
          <a:xfrm flipH="1">
            <a:off x="3276600" y="3200400"/>
            <a:ext cx="0" cy="1524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32" name="AutoShape 20"/>
          <p:cNvSpPr>
            <a:spLocks noChangeArrowheads="1"/>
          </p:cNvSpPr>
          <p:nvPr/>
        </p:nvSpPr>
        <p:spPr bwMode="auto">
          <a:xfrm>
            <a:off x="5257800" y="2362200"/>
            <a:ext cx="609600" cy="609600"/>
          </a:xfrm>
          <a:prstGeom prst="bevel">
            <a:avLst>
              <a:gd name="adj" fmla="val 12500"/>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defRPr/>
            </a:pPr>
            <a:r>
              <a:rPr lang="en-US" sz="1600" i="1">
                <a:latin typeface="Arial Unicode MS" charset="0"/>
                <a:cs typeface="Arial" charset="0"/>
              </a:rPr>
              <a:t>C</a:t>
            </a:r>
          </a:p>
        </p:txBody>
      </p:sp>
      <p:sp>
        <p:nvSpPr>
          <p:cNvPr id="115733" name="AutoShape 21"/>
          <p:cNvSpPr>
            <a:spLocks noChangeArrowheads="1"/>
          </p:cNvSpPr>
          <p:nvPr/>
        </p:nvSpPr>
        <p:spPr bwMode="auto">
          <a:xfrm>
            <a:off x="4800600" y="3276600"/>
            <a:ext cx="609600" cy="609600"/>
          </a:xfrm>
          <a:prstGeom prst="bevel">
            <a:avLst>
              <a:gd name="adj" fmla="val 125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defRPr/>
            </a:pPr>
            <a:r>
              <a:rPr lang="en-US" sz="1600" i="1">
                <a:latin typeface="Arial Unicode MS" charset="0"/>
                <a:cs typeface="Arial" charset="0"/>
              </a:rPr>
              <a:t>D</a:t>
            </a:r>
          </a:p>
        </p:txBody>
      </p:sp>
      <p:sp>
        <p:nvSpPr>
          <p:cNvPr id="115734" name="AutoShape 22"/>
          <p:cNvSpPr>
            <a:spLocks noChangeArrowheads="1"/>
          </p:cNvSpPr>
          <p:nvPr/>
        </p:nvSpPr>
        <p:spPr bwMode="auto">
          <a:xfrm>
            <a:off x="3733800" y="2667000"/>
            <a:ext cx="609600" cy="609600"/>
          </a:xfrm>
          <a:prstGeom prst="bevel">
            <a:avLst>
              <a:gd name="adj" fmla="val 12500"/>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defRPr/>
            </a:pPr>
            <a:r>
              <a:rPr lang="en-US" sz="1600" i="1">
                <a:latin typeface="Arial Unicode MS" charset="0"/>
                <a:cs typeface="Arial" charset="0"/>
              </a:rPr>
              <a:t>B</a:t>
            </a:r>
          </a:p>
        </p:txBody>
      </p:sp>
      <p:sp>
        <p:nvSpPr>
          <p:cNvPr id="115735" name="Line 23"/>
          <p:cNvSpPr>
            <a:spLocks noChangeShapeType="1"/>
          </p:cNvSpPr>
          <p:nvPr/>
        </p:nvSpPr>
        <p:spPr bwMode="auto">
          <a:xfrm flipV="1">
            <a:off x="4343400" y="2819400"/>
            <a:ext cx="914400" cy="1524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36" name="Rectangle 24"/>
          <p:cNvSpPr>
            <a:spLocks noChangeArrowheads="1"/>
          </p:cNvSpPr>
          <p:nvPr/>
        </p:nvSpPr>
        <p:spPr bwMode="auto">
          <a:xfrm>
            <a:off x="1371600" y="5334000"/>
            <a:ext cx="990600" cy="2286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37" name="Rectangle 25"/>
          <p:cNvSpPr>
            <a:spLocks noChangeArrowheads="1"/>
          </p:cNvSpPr>
          <p:nvPr/>
        </p:nvSpPr>
        <p:spPr bwMode="auto">
          <a:xfrm>
            <a:off x="2362200" y="5334000"/>
            <a:ext cx="457200" cy="2286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38" name="Rectangle 26"/>
          <p:cNvSpPr>
            <a:spLocks noChangeArrowheads="1"/>
          </p:cNvSpPr>
          <p:nvPr/>
        </p:nvSpPr>
        <p:spPr bwMode="auto">
          <a:xfrm>
            <a:off x="2819400" y="5334000"/>
            <a:ext cx="838200" cy="2286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39" name="Rectangle 27"/>
          <p:cNvSpPr>
            <a:spLocks noChangeArrowheads="1"/>
          </p:cNvSpPr>
          <p:nvPr/>
        </p:nvSpPr>
        <p:spPr bwMode="auto">
          <a:xfrm>
            <a:off x="3657600" y="5334000"/>
            <a:ext cx="533400" cy="2286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40" name="Oval 28"/>
          <p:cNvSpPr>
            <a:spLocks noChangeArrowheads="1"/>
          </p:cNvSpPr>
          <p:nvPr/>
        </p:nvSpPr>
        <p:spPr bwMode="auto">
          <a:xfrm>
            <a:off x="3962400" y="3505200"/>
            <a:ext cx="152400" cy="1524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41" name="Rectangle 29"/>
          <p:cNvSpPr>
            <a:spLocks noChangeArrowheads="1"/>
          </p:cNvSpPr>
          <p:nvPr/>
        </p:nvSpPr>
        <p:spPr bwMode="auto">
          <a:xfrm>
            <a:off x="5410200" y="5181600"/>
            <a:ext cx="990600" cy="2286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42" name="Rectangle 30"/>
          <p:cNvSpPr>
            <a:spLocks noChangeArrowheads="1"/>
          </p:cNvSpPr>
          <p:nvPr/>
        </p:nvSpPr>
        <p:spPr bwMode="auto">
          <a:xfrm>
            <a:off x="5410200" y="5410200"/>
            <a:ext cx="457200" cy="228600"/>
          </a:xfrm>
          <a:prstGeom prst="rect">
            <a:avLst/>
          </a:prstGeom>
          <a:solidFill>
            <a:srgbClr val="FAFD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43" name="Rectangle 31"/>
          <p:cNvSpPr>
            <a:spLocks noChangeArrowheads="1"/>
          </p:cNvSpPr>
          <p:nvPr/>
        </p:nvSpPr>
        <p:spPr bwMode="auto">
          <a:xfrm>
            <a:off x="6400800" y="5410200"/>
            <a:ext cx="838200" cy="2286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44" name="Rectangle 32"/>
          <p:cNvSpPr>
            <a:spLocks noChangeArrowheads="1"/>
          </p:cNvSpPr>
          <p:nvPr/>
        </p:nvSpPr>
        <p:spPr bwMode="auto">
          <a:xfrm>
            <a:off x="7239000" y="5410200"/>
            <a:ext cx="533400" cy="2286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5745" name="Text Box 33"/>
          <p:cNvSpPr txBox="1">
            <a:spLocks noChangeArrowheads="1"/>
          </p:cNvSpPr>
          <p:nvPr/>
        </p:nvSpPr>
        <p:spPr bwMode="auto">
          <a:xfrm>
            <a:off x="2057400" y="5708650"/>
            <a:ext cx="1627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defRPr/>
            </a:pPr>
            <a:r>
              <a:rPr lang="en-US">
                <a:cs typeface="Arial" charset="0"/>
              </a:rPr>
              <a:t>Sequential</a:t>
            </a:r>
          </a:p>
        </p:txBody>
      </p:sp>
      <p:sp>
        <p:nvSpPr>
          <p:cNvPr id="115746" name="Text Box 34"/>
          <p:cNvSpPr txBox="1">
            <a:spLocks noChangeArrowheads="1"/>
          </p:cNvSpPr>
          <p:nvPr/>
        </p:nvSpPr>
        <p:spPr bwMode="auto">
          <a:xfrm>
            <a:off x="6096000" y="5708650"/>
            <a:ext cx="120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defRPr/>
            </a:pPr>
            <a:r>
              <a:rPr lang="en-US">
                <a:cs typeface="Arial" charset="0"/>
              </a:rPr>
              <a:t>Parallel</a:t>
            </a:r>
          </a:p>
        </p:txBody>
      </p:sp>
      <p:sp>
        <p:nvSpPr>
          <p:cNvPr id="115747" name="Text Box 35"/>
          <p:cNvSpPr txBox="1">
            <a:spLocks noChangeArrowheads="1"/>
          </p:cNvSpPr>
          <p:nvPr/>
        </p:nvSpPr>
        <p:spPr bwMode="auto">
          <a:xfrm>
            <a:off x="304800" y="1600200"/>
            <a:ext cx="2590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defRPr/>
            </a:pPr>
            <a:r>
              <a:rPr lang="en-US">
                <a:solidFill>
                  <a:schemeClr val="accent2"/>
                </a:solidFill>
                <a:cs typeface="Arial" charset="0"/>
              </a:rPr>
              <a:t>SDF is suitable for automated mapping onto parallel processors and synthesis of parallel circuits.</a:t>
            </a:r>
          </a:p>
        </p:txBody>
      </p:sp>
      <p:sp>
        <p:nvSpPr>
          <p:cNvPr id="115748" name="Text Box 36"/>
          <p:cNvSpPr txBox="1">
            <a:spLocks noChangeArrowheads="1"/>
          </p:cNvSpPr>
          <p:nvPr/>
        </p:nvSpPr>
        <p:spPr bwMode="auto">
          <a:xfrm>
            <a:off x="6804025" y="1628775"/>
            <a:ext cx="2173288" cy="1200150"/>
          </a:xfrm>
          <a:prstGeom prst="rect">
            <a:avLst/>
          </a:prstGeom>
          <a:solidFill>
            <a:srgbClr val="FFFF66"/>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defRPr/>
            </a:pPr>
            <a:r>
              <a:rPr lang="en-US" sz="1800">
                <a:cs typeface="Arial" charset="0"/>
              </a:rPr>
              <a:t>Many scheduling optimization problems can be formulated. </a:t>
            </a:r>
          </a:p>
        </p:txBody>
      </p:sp>
      <p:sp>
        <p:nvSpPr>
          <p:cNvPr id="115749" name="Text Box 37"/>
          <p:cNvSpPr txBox="1">
            <a:spLocks noChangeArrowheads="1"/>
          </p:cNvSpPr>
          <p:nvPr/>
        </p:nvSpPr>
        <p:spPr bwMode="auto">
          <a:xfrm>
            <a:off x="4692650" y="6169025"/>
            <a:ext cx="4210050" cy="2444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spcBef>
                <a:spcPct val="0"/>
              </a:spcBef>
              <a:defRPr/>
            </a:pPr>
            <a:r>
              <a:rPr lang="en-US" sz="1000">
                <a:latin typeface="Arial Unicode MS" charset="0"/>
                <a:cs typeface="Arial" charset="0"/>
              </a:rPr>
              <a:t>Source: ptolemy.eecs.berkeley.edu/presentations/03/streamingEAL.ppt</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50825" y="71438"/>
            <a:ext cx="8642350" cy="1019175"/>
          </a:xfrm>
        </p:spPr>
        <p:txBody>
          <a:bodyPr/>
          <a:lstStyle/>
          <a:p>
            <a:pPr eaLnBrk="1" hangingPunct="1">
              <a:defRPr/>
            </a:pPr>
            <a:r>
              <a:rPr lang="de-DE" smtClean="0">
                <a:cs typeface="+mj-cs"/>
              </a:rPr>
              <a:t>Expressiveness of data flow MoCs</a:t>
            </a:r>
          </a:p>
        </p:txBody>
      </p:sp>
      <p:pic>
        <p:nvPicPr>
          <p:cNvPr id="125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6602413"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955" name="Rectangle 3"/>
          <p:cNvSpPr>
            <a:spLocks noGrp="1" noChangeArrowheads="1"/>
          </p:cNvSpPr>
          <p:nvPr>
            <p:ph type="body" idx="1"/>
          </p:nvPr>
        </p:nvSpPr>
        <p:spPr>
          <a:xfrm>
            <a:off x="6516688" y="4365625"/>
            <a:ext cx="2528887" cy="915988"/>
          </a:xfrm>
        </p:spPr>
        <p:txBody>
          <a:bodyPr/>
          <a:lstStyle/>
          <a:p>
            <a:pPr marL="0" indent="0" eaLnBrk="1" hangingPunct="1">
              <a:defRPr/>
            </a:pPr>
            <a:r>
              <a:rPr lang="de-DE" sz="1800" smtClean="0">
                <a:cs typeface="+mn-cs"/>
              </a:rPr>
              <a:t>CSDF=Cyclo static data flow (rates vary in a cyclic way)</a:t>
            </a:r>
          </a:p>
        </p:txBody>
      </p:sp>
      <p:sp>
        <p:nvSpPr>
          <p:cNvPr id="125957" name="Text Box 5"/>
          <p:cNvSpPr txBox="1">
            <a:spLocks noChangeArrowheads="1"/>
          </p:cNvSpPr>
          <p:nvPr/>
        </p:nvSpPr>
        <p:spPr bwMode="auto">
          <a:xfrm>
            <a:off x="6372225" y="1557338"/>
            <a:ext cx="238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de-DE">
                <a:cs typeface="Arial" charset="0"/>
              </a:rPr>
              <a:t>Turing-complete</a:t>
            </a:r>
          </a:p>
        </p:txBody>
      </p:sp>
      <p:sp>
        <p:nvSpPr>
          <p:cNvPr id="125958" name="Line 6"/>
          <p:cNvSpPr>
            <a:spLocks noChangeShapeType="1"/>
          </p:cNvSpPr>
          <p:nvPr/>
        </p:nvSpPr>
        <p:spPr bwMode="auto">
          <a:xfrm flipH="1">
            <a:off x="5292725" y="1989138"/>
            <a:ext cx="1150938"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25959" name="Text Box 7"/>
          <p:cNvSpPr txBox="1">
            <a:spLocks noChangeArrowheads="1"/>
          </p:cNvSpPr>
          <p:nvPr/>
        </p:nvSpPr>
        <p:spPr bwMode="auto">
          <a:xfrm>
            <a:off x="7092950" y="3068638"/>
            <a:ext cx="1741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defRPr/>
            </a:pPr>
            <a:r>
              <a:rPr lang="de-DE">
                <a:cs typeface="Arial" charset="0"/>
              </a:rPr>
              <a:t>Not Turing-complete</a:t>
            </a:r>
          </a:p>
        </p:txBody>
      </p:sp>
      <p:sp>
        <p:nvSpPr>
          <p:cNvPr id="125960" name="Line 8"/>
          <p:cNvSpPr>
            <a:spLocks noChangeShapeType="1"/>
          </p:cNvSpPr>
          <p:nvPr/>
        </p:nvSpPr>
        <p:spPr bwMode="auto">
          <a:xfrm flipH="1">
            <a:off x="5219700" y="3429000"/>
            <a:ext cx="1728788"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de-DE">
              <a:cs typeface="Arial" charset="0"/>
            </a:endParaRPr>
          </a:p>
        </p:txBody>
      </p:sp>
      <p:sp>
        <p:nvSpPr>
          <p:cNvPr id="125961" name="Rectangle 9"/>
          <p:cNvSpPr>
            <a:spLocks noChangeArrowheads="1"/>
          </p:cNvSpPr>
          <p:nvPr/>
        </p:nvSpPr>
        <p:spPr bwMode="auto">
          <a:xfrm>
            <a:off x="250825" y="6021388"/>
            <a:ext cx="18732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spAutoFit/>
          </a:bodyPr>
          <a:lstStyle/>
          <a:p>
            <a:pPr>
              <a:spcBef>
                <a:spcPct val="0"/>
              </a:spcBef>
              <a:defRPr/>
            </a:pPr>
            <a:r>
              <a:rPr lang="en-US" sz="1800">
                <a:cs typeface="Arial" charset="0"/>
              </a:rPr>
              <a:t>[S. Stuijk, 2007]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smtClean="0">
                <a:cs typeface="+mj-cs"/>
              </a:rPr>
              <a:t>The expressiveness/analyzability conflict</a:t>
            </a:r>
          </a:p>
        </p:txBody>
      </p:sp>
      <p:sp>
        <p:nvSpPr>
          <p:cNvPr id="126979" name="Rectangle 3"/>
          <p:cNvSpPr>
            <a:spLocks noGrp="1" noChangeArrowheads="1"/>
          </p:cNvSpPr>
          <p:nvPr>
            <p:ph type="body" idx="1"/>
          </p:nvPr>
        </p:nvSpPr>
        <p:spPr>
          <a:xfrm>
            <a:off x="6877050" y="6021388"/>
            <a:ext cx="2098675" cy="366712"/>
          </a:xfrm>
          <a:solidFill>
            <a:srgbClr val="FFFF99"/>
          </a:solidFill>
        </p:spPr>
        <p:txBody>
          <a:bodyPr/>
          <a:lstStyle/>
          <a:p>
            <a:pPr marL="0" indent="0" eaLnBrk="1" hangingPunct="1">
              <a:defRPr/>
            </a:pPr>
            <a:r>
              <a:rPr lang="en-US" sz="1800" smtClean="0">
                <a:cs typeface="+mn-cs"/>
              </a:rPr>
              <a:t>[S. Stuijk, 2007]</a:t>
            </a:r>
          </a:p>
        </p:txBody>
      </p:sp>
      <p:pic>
        <p:nvPicPr>
          <p:cNvPr id="1269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9144000" cy="386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50825" y="152400"/>
            <a:ext cx="7369175" cy="914400"/>
          </a:xfrm>
        </p:spPr>
        <p:txBody>
          <a:bodyPr/>
          <a:lstStyle/>
          <a:p>
            <a:pPr eaLnBrk="1" hangingPunct="1">
              <a:defRPr/>
            </a:pPr>
            <a:r>
              <a:rPr lang="de-DE" smtClean="0">
                <a:cs typeface="+mj-cs"/>
              </a:rPr>
              <a:t>Similar MoC: Simulink</a:t>
            </a:r>
            <a:br>
              <a:rPr lang="de-DE" smtClean="0">
                <a:cs typeface="+mj-cs"/>
              </a:rPr>
            </a:br>
            <a:r>
              <a:rPr lang="de-DE" sz="2000" smtClean="0">
                <a:cs typeface="+mj-cs"/>
              </a:rPr>
              <a:t>- example -</a:t>
            </a:r>
            <a:endParaRPr lang="en-US" sz="2000" smtClean="0">
              <a:cs typeface="+mj-cs"/>
            </a:endParaRPr>
          </a:p>
        </p:txBody>
      </p:sp>
      <p:sp>
        <p:nvSpPr>
          <p:cNvPr id="117766" name="Text Box 6"/>
          <p:cNvSpPr txBox="1">
            <a:spLocks noChangeArrowheads="1"/>
          </p:cNvSpPr>
          <p:nvPr/>
        </p:nvSpPr>
        <p:spPr bwMode="auto">
          <a:xfrm>
            <a:off x="6011863" y="1700213"/>
            <a:ext cx="3024187"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defRPr/>
            </a:pPr>
            <a:r>
              <a:rPr lang="en-US" sz="2000" b="1" dirty="0">
                <a:cs typeface="Arial" charset="0"/>
              </a:rPr>
              <a:t>Semantics?</a:t>
            </a:r>
            <a:r>
              <a:rPr lang="en-US" sz="2000" i="1" dirty="0">
                <a:cs typeface="Arial" charset="0"/>
              </a:rPr>
              <a:t> </a:t>
            </a:r>
            <a:r>
              <a:rPr lang="ja-JP" altLang="en-US" sz="2000" i="1" dirty="0">
                <a:latin typeface="Arial"/>
                <a:cs typeface="Arial" charset="0"/>
              </a:rPr>
              <a:t>“</a:t>
            </a:r>
            <a:r>
              <a:rPr lang="en-US" sz="2000" i="1" dirty="0">
                <a:cs typeface="Arial" charset="0"/>
              </a:rPr>
              <a:t>Simulink uses an idealized timing model for block execution and communication. Both happen infinitely fast at exact points in simulated time. Thereafter, simulated time is advanced by exact time steps. All values on edges are constant in between time steps</a:t>
            </a:r>
            <a:r>
              <a:rPr lang="en-US" sz="2000" dirty="0">
                <a:cs typeface="Arial" charset="0"/>
              </a:rPr>
              <a:t>.</a:t>
            </a:r>
            <a:r>
              <a:rPr lang="ja-JP" altLang="en-US" sz="2000" dirty="0">
                <a:latin typeface="Arial"/>
                <a:cs typeface="Arial" charset="0"/>
              </a:rPr>
              <a:t>”</a:t>
            </a:r>
            <a:r>
              <a:rPr lang="en-US" sz="2000" dirty="0">
                <a:cs typeface="Arial" charset="0"/>
              </a:rPr>
              <a:t> [</a:t>
            </a:r>
            <a:r>
              <a:rPr lang="en-US" sz="2000" dirty="0" err="1">
                <a:cs typeface="Arial" charset="0"/>
              </a:rPr>
              <a:t>Nicolae</a:t>
            </a:r>
            <a:r>
              <a:rPr lang="en-US" sz="2000" dirty="0">
                <a:cs typeface="Arial" charset="0"/>
              </a:rPr>
              <a:t> Marian, </a:t>
            </a:r>
            <a:r>
              <a:rPr lang="en-US" sz="2000" dirty="0" err="1">
                <a:cs typeface="Arial" charset="0"/>
              </a:rPr>
              <a:t>Yue</a:t>
            </a:r>
            <a:r>
              <a:rPr lang="en-US" sz="2000" dirty="0">
                <a:cs typeface="Arial" charset="0"/>
              </a:rPr>
              <a:t> Ma]</a:t>
            </a:r>
          </a:p>
        </p:txBody>
      </p:sp>
      <p:pic>
        <p:nvPicPr>
          <p:cNvPr id="1177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30363"/>
            <a:ext cx="5545138"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7765" name="Text Box 5"/>
          <p:cNvSpPr txBox="1">
            <a:spLocks noChangeArrowheads="1"/>
          </p:cNvSpPr>
          <p:nvPr/>
        </p:nvSpPr>
        <p:spPr bwMode="auto">
          <a:xfrm>
            <a:off x="4572000" y="6021388"/>
            <a:ext cx="1116013" cy="284162"/>
          </a:xfrm>
          <a:prstGeom prst="rect">
            <a:avLst/>
          </a:prstGeom>
          <a:solidFill>
            <a:srgbClr val="FFFFCC"/>
          </a:solidFill>
          <a:ln w="9525">
            <a:solidFill>
              <a:schemeClr val="tx1"/>
            </a:solidFill>
            <a:miter lim="800000"/>
            <a:headEnd/>
            <a:tailEnd/>
          </a:ln>
          <a:effectLst>
            <a:outerShdw blurRad="63500" dist="107763" dir="2700000" algn="ctr" rotWithShape="0">
              <a:schemeClr val="bg2">
                <a:alpha val="74998"/>
              </a:schemeClr>
            </a:outerShdw>
          </a:effectLst>
        </p:spPr>
        <p:txBody>
          <a:bodyPr>
            <a:spAutoFit/>
          </a:bodyPr>
          <a:lstStyle/>
          <a:p>
            <a:pPr>
              <a:spcBef>
                <a:spcPct val="0"/>
              </a:spcBef>
              <a:defRPr/>
            </a:pPr>
            <a:r>
              <a:rPr lang="de-DE" sz="1200">
                <a:latin typeface="Arial Unicode MS" charset="0"/>
                <a:cs typeface="Arial" charset="0"/>
              </a:rPr>
              <a:t>[mathworks]</a:t>
            </a:r>
            <a:endParaRPr lang="en-US" sz="1200">
              <a:latin typeface="Arial Unicode MS" charset="0"/>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457200" y="1295400"/>
            <a:ext cx="8366125" cy="457200"/>
          </a:xfrm>
        </p:spPr>
        <p:txBody>
          <a:bodyPr/>
          <a:lstStyle/>
          <a:p>
            <a:pPr marL="0" indent="0" eaLnBrk="1" hangingPunct="1">
              <a:defRPr/>
            </a:pPr>
            <a:endParaRPr lang="de-DE" smtClean="0">
              <a:cs typeface="+mn-cs"/>
            </a:endParaRPr>
          </a:p>
        </p:txBody>
      </p:sp>
      <p:pic>
        <p:nvPicPr>
          <p:cNvPr id="119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413"/>
            <a:ext cx="7235825" cy="63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l="2740" b="4092"/>
          <a:stretch>
            <a:fillRect/>
          </a:stretch>
        </p:blipFill>
        <p:spPr bwMode="gray">
          <a:xfrm>
            <a:off x="0" y="120650"/>
            <a:ext cx="7019925"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0835" name="Rectangle 3"/>
          <p:cNvSpPr>
            <a:spLocks noGrp="1" noChangeArrowheads="1"/>
          </p:cNvSpPr>
          <p:nvPr>
            <p:ph type="body" idx="1"/>
          </p:nvPr>
        </p:nvSpPr>
        <p:spPr bwMode="gray">
          <a:xfrm>
            <a:off x="7164388" y="4365625"/>
            <a:ext cx="1800225" cy="1006475"/>
          </a:xfrm>
          <a:solidFill>
            <a:schemeClr val="bg1"/>
          </a:solidFill>
        </p:spPr>
        <p:txBody>
          <a:bodyPr anchor="ctr"/>
          <a:lstStyle/>
          <a:p>
            <a:pPr marL="0" indent="0" eaLnBrk="1" hangingPunct="1">
              <a:defRPr/>
            </a:pPr>
            <a:r>
              <a:rPr lang="en-US" sz="2000" smtClean="0">
                <a:cs typeface="+mn-cs"/>
              </a:rPr>
              <a:t>Code automatically generated</a:t>
            </a:r>
          </a:p>
        </p:txBody>
      </p:sp>
      <p:sp>
        <p:nvSpPr>
          <p:cNvPr id="120836" name="Rectangle 4"/>
          <p:cNvSpPr>
            <a:spLocks noChangeArrowheads="1"/>
          </p:cNvSpPr>
          <p:nvPr/>
        </p:nvSpPr>
        <p:spPr bwMode="gray">
          <a:xfrm>
            <a:off x="5867400" y="2997200"/>
            <a:ext cx="1225550" cy="3860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20837" name="Text Box 5"/>
          <p:cNvSpPr txBox="1">
            <a:spLocks noChangeArrowheads="1"/>
          </p:cNvSpPr>
          <p:nvPr/>
        </p:nvSpPr>
        <p:spPr bwMode="auto">
          <a:xfrm>
            <a:off x="476250" y="5678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endParaRPr lang="de-DE">
              <a:cs typeface="Arial" charset="0"/>
            </a:endParaRPr>
          </a:p>
        </p:txBody>
      </p:sp>
      <p:sp>
        <p:nvSpPr>
          <p:cNvPr id="120838" name="Text Box 6"/>
          <p:cNvSpPr txBox="1">
            <a:spLocks noChangeArrowheads="1"/>
          </p:cNvSpPr>
          <p:nvPr/>
        </p:nvSpPr>
        <p:spPr bwMode="auto">
          <a:xfrm>
            <a:off x="7164388" y="5589588"/>
            <a:ext cx="1719262" cy="6381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defRPr/>
            </a:pPr>
            <a:r>
              <a:rPr lang="en-US" sz="900">
                <a:cs typeface="Arial" charset="0"/>
              </a:rPr>
              <a:t>© MathWorks, http://www.mathworks.de/ cmsimages/rt_forloop_code_wl_7430.gif</a:t>
            </a:r>
          </a:p>
        </p:txBody>
      </p:sp>
      <p:sp>
        <p:nvSpPr>
          <p:cNvPr id="120839" name="Rectangle 7"/>
          <p:cNvSpPr>
            <a:spLocks noChangeArrowheads="1"/>
          </p:cNvSpPr>
          <p:nvPr/>
        </p:nvSpPr>
        <p:spPr bwMode="gray">
          <a:xfrm>
            <a:off x="0" y="1125538"/>
            <a:ext cx="2987675" cy="790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20840" name="Rectangle 8"/>
          <p:cNvSpPr>
            <a:spLocks noGrp="1" noChangeArrowheads="1"/>
          </p:cNvSpPr>
          <p:nvPr>
            <p:ph type="title"/>
          </p:nvPr>
        </p:nvSpPr>
        <p:spPr>
          <a:xfrm>
            <a:off x="0" y="115888"/>
            <a:ext cx="2987675" cy="1019175"/>
          </a:xfrm>
          <a:solidFill>
            <a:schemeClr val="bg1"/>
          </a:solidFill>
        </p:spPr>
        <p:txBody>
          <a:bodyPr/>
          <a:lstStyle/>
          <a:p>
            <a:pPr eaLnBrk="1" hangingPunct="1">
              <a:defRPr/>
            </a:pPr>
            <a:r>
              <a:rPr lang="en-US" sz="2400" smtClean="0">
                <a:cs typeface="+mj-cs"/>
              </a:rPr>
              <a:t>Starting point for</a:t>
            </a:r>
            <a:br>
              <a:rPr lang="en-US" sz="2400" smtClean="0">
                <a:cs typeface="+mj-cs"/>
              </a:rPr>
            </a:br>
            <a:r>
              <a:rPr lang="ja-JP" altLang="en-US" sz="2400" smtClean="0">
                <a:latin typeface="Arial"/>
                <a:cs typeface="+mj-cs"/>
              </a:rPr>
              <a:t>“</a:t>
            </a:r>
            <a:r>
              <a:rPr lang="en-US" sz="2400" smtClean="0">
                <a:cs typeface="+mj-cs"/>
              </a:rPr>
              <a:t>model-based design</a:t>
            </a:r>
            <a:r>
              <a:rPr lang="ja-JP" altLang="en-US" sz="2400" smtClean="0">
                <a:latin typeface="Arial"/>
                <a:cs typeface="+mj-cs"/>
              </a:rPr>
              <a:t>”</a:t>
            </a:r>
            <a:endParaRPr lang="en-US" sz="2400" smtClean="0">
              <a:cs typeface="+mj-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02000"/>
            <a:ext cx="6913562"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6"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SDL-representation of FSMs/processes</a:t>
            </a:r>
          </a:p>
        </p:txBody>
      </p:sp>
      <p:sp>
        <p:nvSpPr>
          <p:cNvPr id="1031" name="Text Box 7"/>
          <p:cNvSpPr txBox="1">
            <a:spLocks noChangeArrowheads="1"/>
          </p:cNvSpPr>
          <p:nvPr/>
        </p:nvSpPr>
        <p:spPr bwMode="auto">
          <a:xfrm>
            <a:off x="7924800" y="51054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output</a:t>
            </a:r>
          </a:p>
        </p:txBody>
      </p:sp>
      <p:sp>
        <p:nvSpPr>
          <p:cNvPr id="1032" name="Text Box 8"/>
          <p:cNvSpPr txBox="1">
            <a:spLocks noChangeArrowheads="1"/>
          </p:cNvSpPr>
          <p:nvPr/>
        </p:nvSpPr>
        <p:spPr bwMode="auto">
          <a:xfrm>
            <a:off x="7924800" y="4495800"/>
            <a:ext cx="846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input</a:t>
            </a:r>
          </a:p>
        </p:txBody>
      </p:sp>
      <p:sp>
        <p:nvSpPr>
          <p:cNvPr id="1033" name="Text Box 9"/>
          <p:cNvSpPr txBox="1">
            <a:spLocks noChangeArrowheads="1"/>
          </p:cNvSpPr>
          <p:nvPr/>
        </p:nvSpPr>
        <p:spPr bwMode="auto">
          <a:xfrm>
            <a:off x="7924800" y="3810000"/>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a:cs typeface="Arial" charset="0"/>
              </a:rPr>
              <a:t>state</a:t>
            </a:r>
          </a:p>
        </p:txBody>
      </p:sp>
      <p:sp>
        <p:nvSpPr>
          <p:cNvPr id="1034" name="Line 10"/>
          <p:cNvSpPr>
            <a:spLocks noChangeShapeType="1"/>
          </p:cNvSpPr>
          <p:nvPr/>
        </p:nvSpPr>
        <p:spPr bwMode="auto">
          <a:xfrm flipH="1">
            <a:off x="5867400" y="4038600"/>
            <a:ext cx="2057400" cy="76200"/>
          </a:xfrm>
          <a:prstGeom prst="line">
            <a:avLst/>
          </a:prstGeom>
          <a:noFill/>
          <a:ln w="15875">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35" name="Line 11"/>
          <p:cNvSpPr>
            <a:spLocks noChangeShapeType="1"/>
          </p:cNvSpPr>
          <p:nvPr/>
        </p:nvSpPr>
        <p:spPr bwMode="auto">
          <a:xfrm flipH="1">
            <a:off x="5791200" y="5334000"/>
            <a:ext cx="2057400" cy="0"/>
          </a:xfrm>
          <a:prstGeom prst="line">
            <a:avLst/>
          </a:prstGeom>
          <a:noFill/>
          <a:ln w="15875">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36" name="Line 12"/>
          <p:cNvSpPr>
            <a:spLocks noChangeShapeType="1"/>
          </p:cNvSpPr>
          <p:nvPr/>
        </p:nvSpPr>
        <p:spPr bwMode="auto">
          <a:xfrm flipH="1">
            <a:off x="6858000" y="4724400"/>
            <a:ext cx="1143000" cy="76200"/>
          </a:xfrm>
          <a:prstGeom prst="line">
            <a:avLst/>
          </a:prstGeom>
          <a:noFill/>
          <a:ln w="15875">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41" name="Oval 17"/>
          <p:cNvSpPr>
            <a:spLocks noChangeArrowheads="1"/>
          </p:cNvSpPr>
          <p:nvPr/>
        </p:nvSpPr>
        <p:spPr bwMode="auto">
          <a:xfrm>
            <a:off x="900113" y="4076700"/>
            <a:ext cx="287337" cy="287338"/>
          </a:xfrm>
          <a:prstGeom prst="ellipse">
            <a:avLst/>
          </a:prstGeom>
          <a:solidFill>
            <a:srgbClr val="99CC00">
              <a:alpha val="50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042" name="Oval 18"/>
          <p:cNvSpPr>
            <a:spLocks noChangeArrowheads="1"/>
          </p:cNvSpPr>
          <p:nvPr/>
        </p:nvSpPr>
        <p:spPr bwMode="auto">
          <a:xfrm>
            <a:off x="2051050" y="4076700"/>
            <a:ext cx="287338" cy="287338"/>
          </a:xfrm>
          <a:prstGeom prst="ellipse">
            <a:avLst/>
          </a:prstGeom>
          <a:solidFill>
            <a:srgbClr val="99CC00">
              <a:alpha val="50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pic>
        <p:nvPicPr>
          <p:cNvPr id="1043" name="Picture 19"/>
          <p:cNvPicPr>
            <a:picLocks noChangeAspect="1" noChangeArrowheads="1"/>
          </p:cNvPicPr>
          <p:nvPr/>
        </p:nvPicPr>
        <p:blipFill>
          <a:blip r:embed="rId4">
            <a:extLst>
              <a:ext uri="{28A0092B-C50C-407E-A947-70E740481C1C}">
                <a14:useLocalDpi xmlns:a14="http://schemas.microsoft.com/office/drawing/2010/main" val="0"/>
              </a:ext>
            </a:extLst>
          </a:blip>
          <a:srcRect b="4546"/>
          <a:stretch>
            <a:fillRect/>
          </a:stretch>
        </p:blipFill>
        <p:spPr bwMode="auto">
          <a:xfrm>
            <a:off x="2124075" y="1268413"/>
            <a:ext cx="64960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38" name="Line 14"/>
          <p:cNvSpPr>
            <a:spLocks noChangeShapeType="1"/>
          </p:cNvSpPr>
          <p:nvPr/>
        </p:nvSpPr>
        <p:spPr bwMode="auto">
          <a:xfrm flipH="1">
            <a:off x="990600" y="1371600"/>
            <a:ext cx="1447800" cy="1905000"/>
          </a:xfrm>
          <a:prstGeom prst="line">
            <a:avLst/>
          </a:prstGeom>
          <a:noFill/>
          <a:ln w="15875">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Arial" charset="0"/>
            </a:endParaRPr>
          </a:p>
        </p:txBody>
      </p:sp>
      <p:sp>
        <p:nvSpPr>
          <p:cNvPr id="1030" name="AutoShape 6"/>
          <p:cNvSpPr>
            <a:spLocks noChangeArrowheads="1"/>
          </p:cNvSpPr>
          <p:nvPr/>
        </p:nvSpPr>
        <p:spPr bwMode="auto">
          <a:xfrm>
            <a:off x="2971800" y="2819400"/>
            <a:ext cx="381000" cy="381000"/>
          </a:xfrm>
          <a:prstGeom prst="downArrow">
            <a:avLst>
              <a:gd name="adj1" fmla="val 50000"/>
              <a:gd name="adj2" fmla="val 2500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38889E-6 0.00023 L -1.38889E-6 0.27315 " pathEditMode="relative" ptsTypes="AA">
                                      <p:cBhvr>
                                        <p:cTn id="6" dur="2000" fill="hold"/>
                                        <p:tgtEl>
                                          <p:spTgt spid="104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xit" presetSubtype="10" fill="hold" grpId="1" nodeType="clickEffect">
                                  <p:stCondLst>
                                    <p:cond delay="0"/>
                                  </p:stCondLst>
                                  <p:childTnLst>
                                    <p:animEffect transition="out" filter="blinds(horizontal)">
                                      <p:cBhvr>
                                        <p:cTn id="10" dur="500"/>
                                        <p:tgtEl>
                                          <p:spTgt spid="1041"/>
                                        </p:tgtEl>
                                      </p:cBhvr>
                                    </p:animEffect>
                                    <p:set>
                                      <p:cBhvr>
                                        <p:cTn id="11" dur="1" fill="hold">
                                          <p:stCondLst>
                                            <p:cond delay="499"/>
                                          </p:stCondLst>
                                        </p:cTn>
                                        <p:tgtEl>
                                          <p:spTgt spid="1041"/>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04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grpId="1" nodeType="clickEffect">
                                  <p:stCondLst>
                                    <p:cond delay="0"/>
                                  </p:stCondLst>
                                  <p:childTnLst>
                                    <p:animMotion origin="layout" path="M -1.38889E-6 0.00023 L -1.38889E-6 0.27315 " pathEditMode="relative" ptsTypes="AA">
                                      <p:cBhvr>
                                        <p:cTn id="17" dur="2000" fill="hold"/>
                                        <p:tgtEl>
                                          <p:spTgt spid="10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P spid="1041" grpId="1" animBg="1"/>
      <p:bldP spid="1042" grpId="0" animBg="1"/>
      <p:bldP spid="104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71438"/>
            <a:ext cx="9144000" cy="1019175"/>
          </a:xfrm>
        </p:spPr>
        <p:txBody>
          <a:bodyPr/>
          <a:lstStyle/>
          <a:p>
            <a:pPr eaLnBrk="1" hangingPunct="1">
              <a:defRPr/>
            </a:pPr>
            <a:endParaRPr lang="de-DE" smtClean="0">
              <a:cs typeface="+mj-cs"/>
            </a:endParaRPr>
          </a:p>
        </p:txBody>
      </p:sp>
      <p:sp>
        <p:nvSpPr>
          <p:cNvPr id="121859" name="Rectangle 3"/>
          <p:cNvSpPr>
            <a:spLocks noGrp="1" noChangeArrowheads="1"/>
          </p:cNvSpPr>
          <p:nvPr>
            <p:ph type="body" idx="1"/>
          </p:nvPr>
        </p:nvSpPr>
        <p:spPr>
          <a:xfrm>
            <a:off x="457200" y="1295400"/>
            <a:ext cx="8366125" cy="457200"/>
          </a:xfrm>
        </p:spPr>
        <p:txBody>
          <a:bodyPr/>
          <a:lstStyle/>
          <a:p>
            <a:pPr marL="0" indent="0" eaLnBrk="1" hangingPunct="1">
              <a:defRPr/>
            </a:pPr>
            <a:endParaRPr lang="de-DE" smtClean="0">
              <a:cs typeface="+mn-cs"/>
            </a:endParaRPr>
          </a:p>
        </p:txBody>
      </p:sp>
      <p:pic>
        <p:nvPicPr>
          <p:cNvPr id="121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0"/>
            <a:ext cx="7451725" cy="655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Actor languages</a:t>
            </a:r>
          </a:p>
        </p:txBody>
      </p:sp>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l="12120" t="21584" r="10924" b="2919"/>
          <a:stretch>
            <a:fillRect/>
          </a:stretch>
        </p:blipFill>
        <p:spPr bwMode="auto">
          <a:xfrm>
            <a:off x="1916113" y="1268413"/>
            <a:ext cx="5715000"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884" name="Text Box 4"/>
          <p:cNvSpPr txBox="1">
            <a:spLocks noChangeArrowheads="1"/>
          </p:cNvSpPr>
          <p:nvPr/>
        </p:nvSpPr>
        <p:spPr bwMode="auto">
          <a:xfrm>
            <a:off x="7542213" y="6129338"/>
            <a:ext cx="1455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defRPr/>
            </a:pPr>
            <a:r>
              <a:rPr lang="en-US" sz="1200">
                <a:cs typeface="Arial" charset="0"/>
              </a:rPr>
              <a:t>© E. Lee, Berkeley</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Summary</a:t>
            </a:r>
          </a:p>
        </p:txBody>
      </p:sp>
      <p:sp>
        <p:nvSpPr>
          <p:cNvPr id="123907" name="Rectangle 3"/>
          <p:cNvSpPr>
            <a:spLocks noGrp="1" noChangeArrowheads="1"/>
          </p:cNvSpPr>
          <p:nvPr>
            <p:ph type="body" idx="1"/>
          </p:nvPr>
        </p:nvSpPr>
        <p:spPr>
          <a:xfrm>
            <a:off x="250825" y="1628775"/>
            <a:ext cx="7921625" cy="3600450"/>
          </a:xfrm>
        </p:spPr>
        <p:txBody>
          <a:bodyPr/>
          <a:lstStyle/>
          <a:p>
            <a:pPr marL="446088" lvl="1" indent="-266700" eaLnBrk="1" hangingPunct="1">
              <a:spcBef>
                <a:spcPct val="70000"/>
              </a:spcBef>
              <a:buFont typeface="Wingdings" charset="0"/>
              <a:buNone/>
              <a:defRPr/>
            </a:pPr>
            <a:r>
              <a:rPr lang="en-US" dirty="0" smtClean="0"/>
              <a:t>Data flow model of computation</a:t>
            </a:r>
          </a:p>
          <a:p>
            <a:pPr marL="446088" lvl="1" indent="-266700" eaLnBrk="1" hangingPunct="1">
              <a:spcBef>
                <a:spcPct val="70000"/>
              </a:spcBef>
              <a:defRPr/>
            </a:pPr>
            <a:r>
              <a:rPr lang="en-US" dirty="0" smtClean="0"/>
              <a:t>Motivation, definition</a:t>
            </a:r>
          </a:p>
          <a:p>
            <a:pPr marL="446088" lvl="1" indent="-266700" eaLnBrk="1" hangingPunct="1">
              <a:spcBef>
                <a:spcPct val="70000"/>
              </a:spcBef>
              <a:defRPr/>
            </a:pPr>
            <a:r>
              <a:rPr lang="en-US" dirty="0" smtClean="0"/>
              <a:t>Kahn process networks (KPNs)</a:t>
            </a:r>
          </a:p>
          <a:p>
            <a:pPr marL="446088" lvl="1" indent="-266700" eaLnBrk="1" hangingPunct="1">
              <a:spcBef>
                <a:spcPct val="70000"/>
              </a:spcBef>
              <a:defRPr/>
            </a:pPr>
            <a:r>
              <a:rPr lang="en-US" dirty="0" smtClean="0"/>
              <a:t>(H/C)SDF</a:t>
            </a:r>
          </a:p>
          <a:p>
            <a:pPr marL="446088" lvl="1" indent="-266700" eaLnBrk="1" hangingPunct="1">
              <a:spcBef>
                <a:spcPct val="70000"/>
              </a:spcBef>
              <a:defRPr/>
            </a:pPr>
            <a:r>
              <a:rPr lang="en-US" dirty="0" smtClean="0"/>
              <a:t>Visual programming languages</a:t>
            </a:r>
          </a:p>
          <a:p>
            <a:pPr marL="809625" lvl="2" indent="-180975" eaLnBrk="1" hangingPunct="1">
              <a:spcBef>
                <a:spcPct val="70000"/>
              </a:spcBef>
              <a:defRPr/>
            </a:pPr>
            <a:r>
              <a:rPr lang="en-US" dirty="0" smtClean="0">
                <a:solidFill>
                  <a:schemeClr val="accent2"/>
                </a:solidFill>
              </a:rPr>
              <a:t>Simulink, Real Time Workshop</a:t>
            </a:r>
            <a:r>
              <a:rPr lang="en-US" dirty="0" smtClean="0"/>
              <a:t>, </a:t>
            </a:r>
            <a:r>
              <a:rPr lang="en-US" dirty="0" err="1" smtClean="0">
                <a:solidFill>
                  <a:srgbClr val="FF0000"/>
                </a:solidFill>
              </a:rPr>
              <a:t>LabVIEW</a:t>
            </a:r>
            <a:endParaRPr lang="en-US"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357563"/>
            <a:ext cx="52578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6"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Communication among SDL-FSMs</a:t>
            </a:r>
          </a:p>
        </p:txBody>
      </p:sp>
      <p:sp>
        <p:nvSpPr>
          <p:cNvPr id="6147" name="Rectangle 3"/>
          <p:cNvSpPr>
            <a:spLocks noGrp="1" noChangeArrowheads="1"/>
          </p:cNvSpPr>
          <p:nvPr>
            <p:ph type="body" idx="1"/>
          </p:nvPr>
        </p:nvSpPr>
        <p:spPr>
          <a:xfrm>
            <a:off x="304800" y="1295400"/>
            <a:ext cx="8534400" cy="1187450"/>
          </a:xfrm>
        </p:spPr>
        <p:txBody>
          <a:bodyPr/>
          <a:lstStyle/>
          <a:p>
            <a:pPr marL="0" indent="0" eaLnBrk="1" hangingPunct="1">
              <a:defRPr/>
            </a:pPr>
            <a:r>
              <a:rPr lang="en-US" smtClean="0">
                <a:cs typeface="+mn-cs"/>
              </a:rPr>
              <a:t>Communication is based on message-passing of </a:t>
            </a:r>
            <a:r>
              <a:rPr lang="en-US" i="1" smtClean="0">
                <a:cs typeface="+mn-cs"/>
              </a:rPr>
              <a:t>signals</a:t>
            </a:r>
            <a:r>
              <a:rPr lang="en-US" smtClean="0">
                <a:cs typeface="+mn-cs"/>
              </a:rPr>
              <a:t> (=inputs+outputs), assuming a </a:t>
            </a:r>
            <a:r>
              <a:rPr lang="en-US" b="1" smtClean="0">
                <a:cs typeface="+mn-cs"/>
              </a:rPr>
              <a:t>potentially indefinitely large FIFO-queue</a:t>
            </a:r>
            <a:r>
              <a:rPr lang="en-US" smtClean="0">
                <a:cs typeface="+mn-cs"/>
              </a:rPr>
              <a:t>.</a:t>
            </a:r>
          </a:p>
        </p:txBody>
      </p:sp>
      <p:sp>
        <p:nvSpPr>
          <p:cNvPr id="6149" name="Text Box 5"/>
          <p:cNvSpPr txBox="1">
            <a:spLocks noChangeArrowheads="1"/>
          </p:cNvSpPr>
          <p:nvPr/>
        </p:nvSpPr>
        <p:spPr bwMode="blackWhite">
          <a:xfrm>
            <a:off x="5580063" y="2205038"/>
            <a:ext cx="3455987" cy="4175125"/>
          </a:xfrm>
          <a:prstGeom prst="rect">
            <a:avLst/>
          </a:prstGeom>
          <a:noFill/>
          <a:ln>
            <a:noFill/>
          </a:ln>
          <a:effectLst/>
          <a:extLst>
            <a:ext uri="{909E8E84-426E-40dd-AFC4-6F175D3DCCD1}">
              <a14:hiddenFill xmlns:a14="http://schemas.microsoft.com/office/drawing/2010/main">
                <a:solidFill>
                  <a:srgbClr val="E1E1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spAutoFit/>
          </a:bodyPr>
          <a:lstStyle>
            <a:lvl1pPr marL="190500" indent="-1905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35000"/>
              </a:spcBef>
              <a:buClr>
                <a:srgbClr val="99CC00"/>
              </a:buClr>
              <a:buFont typeface="Wingdings" charset="0"/>
              <a:buChar char="§"/>
              <a:defRPr/>
            </a:pPr>
            <a:r>
              <a:rPr lang="en-US" sz="2000" smtClean="0">
                <a:latin typeface="Arial" charset="0"/>
                <a:cs typeface="Arial" charset="0"/>
              </a:rPr>
              <a:t>Each process fetches next signal from FIFO,</a:t>
            </a:r>
          </a:p>
          <a:p>
            <a:pPr>
              <a:spcBef>
                <a:spcPct val="35000"/>
              </a:spcBef>
              <a:buClr>
                <a:srgbClr val="99CC00"/>
              </a:buClr>
              <a:buFont typeface="Wingdings" charset="0"/>
              <a:buChar char="§"/>
              <a:defRPr/>
            </a:pPr>
            <a:r>
              <a:rPr lang="en-US" sz="2000" smtClean="0">
                <a:latin typeface="Arial" charset="0"/>
                <a:cs typeface="Arial" charset="0"/>
              </a:rPr>
              <a:t>checks if signal enables transition</a:t>
            </a:r>
            <a:r>
              <a:rPr lang="de-DE" sz="2000" smtClean="0">
                <a:latin typeface="Arial" charset="0"/>
                <a:cs typeface="Arial" charset="0"/>
              </a:rPr>
              <a:t>,</a:t>
            </a:r>
            <a:endParaRPr lang="en-US" sz="2000" smtClean="0">
              <a:latin typeface="Arial" charset="0"/>
              <a:cs typeface="Arial" charset="0"/>
            </a:endParaRPr>
          </a:p>
          <a:p>
            <a:pPr>
              <a:spcBef>
                <a:spcPct val="35000"/>
              </a:spcBef>
              <a:buClr>
                <a:srgbClr val="99CC00"/>
              </a:buClr>
              <a:buFont typeface="Wingdings" charset="0"/>
              <a:buChar char="§"/>
              <a:defRPr/>
            </a:pPr>
            <a:r>
              <a:rPr lang="en-US" sz="2000" smtClean="0">
                <a:latin typeface="Arial" charset="0"/>
                <a:cs typeface="Arial" charset="0"/>
              </a:rPr>
              <a:t>if yes: transition takes place</a:t>
            </a:r>
            <a:r>
              <a:rPr lang="de-DE" sz="2000" smtClean="0">
                <a:latin typeface="Arial" charset="0"/>
                <a:cs typeface="Arial" charset="0"/>
              </a:rPr>
              <a:t>,</a:t>
            </a:r>
            <a:endParaRPr lang="en-US" sz="2000" smtClean="0">
              <a:latin typeface="Arial" charset="0"/>
              <a:cs typeface="Arial" charset="0"/>
            </a:endParaRPr>
          </a:p>
          <a:p>
            <a:pPr>
              <a:spcBef>
                <a:spcPct val="35000"/>
              </a:spcBef>
              <a:buClr>
                <a:srgbClr val="99CC00"/>
              </a:buClr>
              <a:buFont typeface="Wingdings" charset="0"/>
              <a:buChar char="§"/>
              <a:defRPr/>
            </a:pPr>
            <a:r>
              <a:rPr lang="en-US" sz="2000" smtClean="0">
                <a:latin typeface="Arial" charset="0"/>
                <a:cs typeface="Arial" charset="0"/>
              </a:rPr>
              <a:t>if no: signal is ignored (exception: SAVE-mechanism)</a:t>
            </a:r>
            <a:r>
              <a:rPr lang="de-DE" sz="2000" smtClean="0">
                <a:latin typeface="Arial" charset="0"/>
                <a:cs typeface="Arial" charset="0"/>
              </a:rPr>
              <a:t>.</a:t>
            </a:r>
          </a:p>
          <a:p>
            <a:pPr>
              <a:spcBef>
                <a:spcPct val="35000"/>
              </a:spcBef>
              <a:buClr>
                <a:srgbClr val="99CC00"/>
              </a:buClr>
              <a:buFont typeface="Wingdings" charset="0"/>
              <a:buChar char="§"/>
              <a:defRPr/>
            </a:pPr>
            <a:r>
              <a:rPr lang="en-US" sz="2000" smtClean="0">
                <a:latin typeface="Arial" charset="0"/>
                <a:cs typeface="Arial" charset="0"/>
              </a:rPr>
              <a:t>Implementation requires bound for the maximum length of FIFOs</a:t>
            </a:r>
          </a:p>
        </p:txBody>
      </p:sp>
      <p:sp>
        <p:nvSpPr>
          <p:cNvPr id="6151" name="Oval 7"/>
          <p:cNvSpPr>
            <a:spLocks noChangeArrowheads="1"/>
          </p:cNvSpPr>
          <p:nvPr/>
        </p:nvSpPr>
        <p:spPr bwMode="auto">
          <a:xfrm>
            <a:off x="4572000" y="4292600"/>
            <a:ext cx="152400" cy="1524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6153" name="Oval 9"/>
          <p:cNvSpPr>
            <a:spLocks noChangeArrowheads="1"/>
          </p:cNvSpPr>
          <p:nvPr/>
        </p:nvSpPr>
        <p:spPr bwMode="auto">
          <a:xfrm>
            <a:off x="1403350" y="4797425"/>
            <a:ext cx="152400" cy="1524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6154" name="Oval 10"/>
          <p:cNvSpPr>
            <a:spLocks noChangeArrowheads="1"/>
          </p:cNvSpPr>
          <p:nvPr/>
        </p:nvSpPr>
        <p:spPr bwMode="auto">
          <a:xfrm>
            <a:off x="1331913" y="4652963"/>
            <a:ext cx="152400" cy="1524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6156" name="Oval 12"/>
          <p:cNvSpPr>
            <a:spLocks noChangeArrowheads="1"/>
          </p:cNvSpPr>
          <p:nvPr/>
        </p:nvSpPr>
        <p:spPr bwMode="auto">
          <a:xfrm>
            <a:off x="1258888" y="3429000"/>
            <a:ext cx="144462" cy="144463"/>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72222E-6 1.48148E-6 C -0.01163 0.02222 -0.02327 0.04467 -0.04045 0.06527 C -0.05764 0.08588 -0.08004 0.11435 -0.10313 0.12338 C -0.12622 0.1324 -0.15955 0.12824 -0.17865 0.11921 C -0.19774 0.11018 -0.20434 0.0787 -0.21806 0.06967 C -0.23177 0.06064 -0.25 0.06111 -0.26059 0.06527 C -0.27118 0.06944 -0.2783 0.08611 -0.28195 0.09513 C -0.28559 0.10416 -0.28386 0.11157 -0.28195 0.11921 " pathEditMode="relative" ptsTypes="aaaaaaaA">
                                      <p:cBhvr>
                                        <p:cTn id="6" dur="2000" fill="hold"/>
                                        <p:tgtEl>
                                          <p:spTgt spid="615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6.38889E-6 1.11111E-6 C 0.01649 -0.01736 0.03315 -0.03473 0.05642 -0.04954 C 0.07968 -0.06435 0.11631 -0.0838 0.1394 -0.08935 C 0.16249 -0.09491 0.18454 -0.08982 0.19478 -0.08357 C 0.20503 -0.07732 0.19964 -0.06158 0.20121 -0.05255 C 0.20277 -0.04352 0.20381 -0.03334 0.20433 -0.02986 " pathEditMode="relative" ptsTypes="aaaaaA">
                                      <p:cBhvr>
                                        <p:cTn id="10" dur="2000" fill="hold"/>
                                        <p:tgtEl>
                                          <p:spTgt spid="6153"/>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1" nodeType="clickEffect">
                                  <p:stCondLst>
                                    <p:cond delay="0"/>
                                  </p:stCondLst>
                                  <p:childTnLst>
                                    <p:animMotion origin="layout" path="M -0.28194 0.11921 C -0.2842 0.12684 -0.28645 0.13448 -0.29253 0.1361 C -0.29861 0.13772 -0.30902 0.13448 -0.31805 0.12893 C -0.32708 0.12337 -0.33698 0.11272 -0.34687 0.10208 " pathEditMode="relative" ptsTypes="aaaA">
                                      <p:cBhvr>
                                        <p:cTn id="14" dur="2000" fill="hold"/>
                                        <p:tgtEl>
                                          <p:spTgt spid="6151"/>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1.11111E-6 1.48148E-6 C 0.02986 -0.01736 0.0599 -0.03472 0.08403 -0.05393 C 0.10816 -0.07315 0.13629 -0.09514 0.14462 -0.11481 C 0.15295 -0.13449 0.1434 -0.16227 0.13403 -0.17153 C 0.12465 -0.18079 0.10087 -0.17824 0.0882 -0.17014 C 0.07552 -0.16204 0.0665 -0.14282 0.05747 -0.12338 " pathEditMode="relative" ptsTypes="aaaaaA">
                                      <p:cBhvr>
                                        <p:cTn id="18" dur="2000" fill="hold"/>
                                        <p:tgtEl>
                                          <p:spTgt spid="6154"/>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1" nodeType="clickEffect">
                                  <p:stCondLst>
                                    <p:cond delay="0"/>
                                  </p:stCondLst>
                                  <p:childTnLst>
                                    <p:animMotion origin="layout" path="M 0.20434 -0.02986 C 0.2092 -0.02431 0.21458 -0.01852 0.22378 -0.01736 C 0.23333 -0.0162 0.25 -0.01551 0.26041 -0.02292 C 0.27066 -0.03009 0.2809 -0.05 0.28593 -0.06019 C 0.29097 -0.0706 0.28941 -0.07778 0.28819 -0.08495 " pathEditMode="relative" rAng="0" ptsTypes="aaaaA">
                                      <p:cBhvr>
                                        <p:cTn id="22" dur="2000" fill="hold"/>
                                        <p:tgtEl>
                                          <p:spTgt spid="6153"/>
                                        </p:tgtEl>
                                        <p:attrNameLst>
                                          <p:attrName>ppt_x</p:attrName>
                                          <p:attrName>ppt_y</p:attrName>
                                        </p:attrNameLst>
                                      </p:cBhvr>
                                      <p:rCtr x="4323" y="-2037"/>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2.77778E-7 -1.11022E-16 C 0.04479 -0.01134 0.08958 -0.02245 0.12344 -0.02269 C 0.15729 -0.02292 0.18403 -0.0162 0.2033 -0.00139 C 0.22257 0.01343 0.23281 0.03981 0.23941 0.06667 C 0.24601 0.09352 0.24219 0.14514 0.24271 0.16019 " pathEditMode="relative" rAng="0" ptsTypes="aaaaA">
                                      <p:cBhvr>
                                        <p:cTn id="26" dur="2000" fill="hold"/>
                                        <p:tgtEl>
                                          <p:spTgt spid="6156"/>
                                        </p:tgtEl>
                                        <p:attrNameLst>
                                          <p:attrName>ppt_x</p:attrName>
                                          <p:attrName>ppt_y</p:attrName>
                                        </p:attrNameLst>
                                      </p:cBhvr>
                                      <p:rCtr x="12292" y="6852"/>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1" nodeType="clickEffect">
                                  <p:stCondLst>
                                    <p:cond delay="0"/>
                                  </p:stCondLst>
                                  <p:childTnLst>
                                    <p:animMotion origin="layout" path="M 0.05747 -0.12338 C 0.05348 -0.11551 0.04966 -0.10741 0.04358 -0.10486 C 0.0375 -0.10231 0.03021 -0.10278 0.02136 -0.10787 C 0.0125 -0.11296 0.00139 -0.12454 -0.00955 -0.13611 " pathEditMode="relative" ptsTypes="aaaA">
                                      <p:cBhvr>
                                        <p:cTn id="30" dur="2000" fill="hold"/>
                                        <p:tgtEl>
                                          <p:spTgt spid="6154"/>
                                        </p:tgtEl>
                                        <p:attrNameLst>
                                          <p:attrName>ppt_x</p:attrName>
                                          <p:attrName>ppt_y</p:attrName>
                                        </p:attrNameLst>
                                      </p:cBhvr>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1" nodeType="clickEffect">
                                  <p:stCondLst>
                                    <p:cond delay="0"/>
                                  </p:stCondLst>
                                  <p:childTnLst>
                                    <p:animMotion origin="layout" path="M 0.22066 0.17037 C 0.23142 0.17824 0.24271 0.18611 0.2526 0.18449 C 0.26302 0.18287 0.27431 0.17014 0.28247 0.16041 C 0.28993 0.15069 0.29462 0.13842 0.29948 0.12639 " pathEditMode="relative" rAng="0" ptsTypes="aaaA">
                                      <p:cBhvr>
                                        <p:cTn id="34" dur="2000" fill="hold"/>
                                        <p:tgtEl>
                                          <p:spTgt spid="6156"/>
                                        </p:tgtEl>
                                        <p:attrNameLst>
                                          <p:attrName>ppt_x</p:attrName>
                                          <p:attrName>ppt_y</p:attrName>
                                        </p:attrNameLst>
                                      </p:cBhvr>
                                      <p:rCtr x="3941"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1" grpId="1" animBg="1"/>
      <p:bldP spid="6153" grpId="0" animBg="1"/>
      <p:bldP spid="6153" grpId="1" animBg="1"/>
      <p:bldP spid="6154" grpId="0" animBg="1"/>
      <p:bldP spid="6154" grpId="1" animBg="1"/>
      <p:bldP spid="6156" grpId="0" animBg="1"/>
      <p:bldP spid="615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420938"/>
            <a:ext cx="52578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466"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Determinate?</a:t>
            </a:r>
          </a:p>
        </p:txBody>
      </p:sp>
      <p:sp>
        <p:nvSpPr>
          <p:cNvPr id="62467" name="Rectangle 3"/>
          <p:cNvSpPr>
            <a:spLocks noGrp="1" noChangeArrowheads="1"/>
          </p:cNvSpPr>
          <p:nvPr>
            <p:ph type="body" idx="1"/>
          </p:nvPr>
        </p:nvSpPr>
        <p:spPr>
          <a:xfrm>
            <a:off x="457200" y="1295400"/>
            <a:ext cx="8366125" cy="822325"/>
          </a:xfrm>
        </p:spPr>
        <p:txBody>
          <a:bodyPr/>
          <a:lstStyle/>
          <a:p>
            <a:pPr marL="0" indent="0" eaLnBrk="1" hangingPunct="1">
              <a:defRPr/>
            </a:pPr>
            <a:r>
              <a:rPr lang="en-US" smtClean="0">
                <a:cs typeface="+mn-cs"/>
              </a:rPr>
              <a:t>Let signals be arriving at FIFO at the same time:</a:t>
            </a:r>
            <a:br>
              <a:rPr lang="en-US" smtClean="0">
                <a:cs typeface="+mn-cs"/>
              </a:rPr>
            </a:br>
            <a:r>
              <a:rPr lang="en-US" smtClean="0">
                <a:cs typeface="+mn-cs"/>
                <a:sym typeface="Wingdings" charset="0"/>
              </a:rPr>
              <a:t></a:t>
            </a:r>
            <a:r>
              <a:rPr lang="en-US" smtClean="0">
                <a:cs typeface="+mn-cs"/>
              </a:rPr>
              <a:t>Order in which they are stored, is unknown:</a:t>
            </a:r>
          </a:p>
        </p:txBody>
      </p:sp>
      <p:sp>
        <p:nvSpPr>
          <p:cNvPr id="62469" name="Oval 5"/>
          <p:cNvSpPr>
            <a:spLocks noChangeArrowheads="1"/>
          </p:cNvSpPr>
          <p:nvPr/>
        </p:nvSpPr>
        <p:spPr bwMode="auto">
          <a:xfrm>
            <a:off x="3059113" y="3860800"/>
            <a:ext cx="152400" cy="1524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62470" name="Oval 6"/>
          <p:cNvSpPr>
            <a:spLocks noChangeArrowheads="1"/>
          </p:cNvSpPr>
          <p:nvPr/>
        </p:nvSpPr>
        <p:spPr bwMode="auto">
          <a:xfrm>
            <a:off x="2916238" y="2565400"/>
            <a:ext cx="144462" cy="144463"/>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62471" name="Rectangle 7"/>
          <p:cNvSpPr>
            <a:spLocks noChangeArrowheads="1"/>
          </p:cNvSpPr>
          <p:nvPr/>
        </p:nvSpPr>
        <p:spPr bwMode="auto">
          <a:xfrm>
            <a:off x="395288" y="5373688"/>
            <a:ext cx="8366125" cy="822325"/>
          </a:xfrm>
          <a:prstGeom prst="rect">
            <a:avLst/>
          </a:prstGeom>
          <a:noFill/>
          <a:ln>
            <a:noFill/>
          </a:ln>
          <a:effectLst/>
          <a:extLst>
            <a:ext uri="{909E8E84-426E-40dd-AFC4-6F175D3DCCD1}">
              <a14:hiddenFill xmlns:a14="http://schemas.microsoft.com/office/drawing/2010/main">
                <a:solidFill>
                  <a:srgbClr val="E2E2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spAutoFit/>
          </a:bodyPr>
          <a:lstStyle/>
          <a:p>
            <a:pPr>
              <a:spcBef>
                <a:spcPct val="0"/>
              </a:spcBef>
              <a:defRPr/>
            </a:pPr>
            <a:r>
              <a:rPr lang="en-US">
                <a:cs typeface="Arial" charset="0"/>
              </a:rPr>
              <a:t>All orders are legal: </a:t>
            </a:r>
            <a:r>
              <a:rPr lang="en-US">
                <a:cs typeface="Arial" charset="0"/>
                <a:sym typeface="Wingdings" charset="0"/>
              </a:rPr>
              <a:t></a:t>
            </a:r>
            <a:r>
              <a:rPr lang="en-US">
                <a:cs typeface="Arial" charset="0"/>
              </a:rPr>
              <a:t>simulators can show different behaviors for the same input, all of which are correct. </a:t>
            </a:r>
          </a:p>
        </p:txBody>
      </p:sp>
      <p:grpSp>
        <p:nvGrpSpPr>
          <p:cNvPr id="62474" name="Group 10"/>
          <p:cNvGrpSpPr>
            <a:grpSpLocks/>
          </p:cNvGrpSpPr>
          <p:nvPr/>
        </p:nvGrpSpPr>
        <p:grpSpPr bwMode="auto">
          <a:xfrm>
            <a:off x="5076825" y="3644900"/>
            <a:ext cx="152400" cy="296863"/>
            <a:chOff x="3152" y="2296"/>
            <a:chExt cx="96" cy="187"/>
          </a:xfrm>
        </p:grpSpPr>
        <p:sp>
          <p:nvSpPr>
            <p:cNvPr id="62472" name="Oval 8"/>
            <p:cNvSpPr>
              <a:spLocks noChangeArrowheads="1"/>
            </p:cNvSpPr>
            <p:nvPr/>
          </p:nvSpPr>
          <p:spPr bwMode="auto">
            <a:xfrm>
              <a:off x="3152" y="2296"/>
              <a:ext cx="91" cy="91"/>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62473" name="Oval 9"/>
            <p:cNvSpPr>
              <a:spLocks noChangeArrowheads="1"/>
            </p:cNvSpPr>
            <p:nvPr/>
          </p:nvSpPr>
          <p:spPr bwMode="auto">
            <a:xfrm>
              <a:off x="3152" y="2387"/>
              <a:ext cx="96" cy="96"/>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035 0.00162 C 0.02952 -0.01574 0.06233 -0.03981 0.08368 -0.05231 C 0.10504 -0.06481 0.11493 -0.06944 0.12743 -0.07407 C 0.13993 -0.0787 0.14861 -0.08055 0.15868 -0.08032 C 0.16875 -0.08009 0.18056 -0.08101 0.18837 -0.07199 C 0.19618 -0.06296 0.20209 -0.03564 0.20556 -0.02615 " pathEditMode="relative" rAng="0" ptsTypes="aaaaaa">
                                      <p:cBhvr>
                                        <p:cTn id="6" dur="2000" fill="hold"/>
                                        <p:tgtEl>
                                          <p:spTgt spid="62469"/>
                                        </p:tgtEl>
                                        <p:attrNameLst>
                                          <p:attrName>ppt_x</p:attrName>
                                          <p:attrName>ppt_y</p:attrName>
                                        </p:attrNameLst>
                                      </p:cBhvr>
                                      <p:rCtr x="10295" y="-4144"/>
                                    </p:animMotion>
                                  </p:childTnLst>
                                </p:cTn>
                              </p:par>
                              <p:par>
                                <p:cTn id="7" presetID="0" presetClass="path" presetSubtype="0" accel="50000" decel="50000" fill="hold" grpId="0" nodeType="withEffect">
                                  <p:stCondLst>
                                    <p:cond delay="0"/>
                                  </p:stCondLst>
                                  <p:childTnLst>
                                    <p:animMotion origin="layout" path="M 2.77778E-7 -1.11022E-16 C 0.04479 -0.01134 0.08958 -0.02245 0.12344 -0.02269 C 0.15729 -0.02292 0.18403 -0.0162 0.2033 -0.00139 C 0.22257 0.01343 0.23281 0.03981 0.23941 0.06667 C 0.24601 0.09352 0.24219 0.14514 0.24271 0.16019 " pathEditMode="relative" rAng="0" ptsTypes="aaaaA">
                                      <p:cBhvr>
                                        <p:cTn id="8" dur="2000" fill="hold"/>
                                        <p:tgtEl>
                                          <p:spTgt spid="62470"/>
                                        </p:tgtEl>
                                        <p:attrNameLst>
                                          <p:attrName>ppt_x</p:attrName>
                                          <p:attrName>ppt_y</p:attrName>
                                        </p:attrNameLst>
                                      </p:cBhvr>
                                      <p:rCtr x="12292" y="685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2469"/>
                                        </p:tgtEl>
                                      </p:cBhvr>
                                    </p:animEffect>
                                    <p:set>
                                      <p:cBhvr>
                                        <p:cTn id="13" dur="1" fill="hold">
                                          <p:stCondLst>
                                            <p:cond delay="499"/>
                                          </p:stCondLst>
                                        </p:cTn>
                                        <p:tgtEl>
                                          <p:spTgt spid="62469"/>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62470"/>
                                        </p:tgtEl>
                                      </p:cBhvr>
                                    </p:animEffect>
                                    <p:set>
                                      <p:cBhvr>
                                        <p:cTn id="16" dur="1" fill="hold">
                                          <p:stCondLst>
                                            <p:cond delay="499"/>
                                          </p:stCondLst>
                                        </p:cTn>
                                        <p:tgtEl>
                                          <p:spTgt spid="6247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2474"/>
                                        </p:tgtEl>
                                        <p:attrNameLst>
                                          <p:attrName>style.visibility</p:attrName>
                                        </p:attrNameLst>
                                      </p:cBhvr>
                                      <p:to>
                                        <p:strVal val="visible"/>
                                      </p:to>
                                    </p:set>
                                  </p:childTnLst>
                                </p:cTn>
                              </p:par>
                              <p:par>
                                <p:cTn id="19" presetID="8" presetClass="emph" presetSubtype="0" repeatCount="4000" fill="hold" nodeType="withEffect">
                                  <p:stCondLst>
                                    <p:cond delay="0"/>
                                  </p:stCondLst>
                                  <p:childTnLst>
                                    <p:animRot by="21600000">
                                      <p:cBhvr>
                                        <p:cTn id="20" dur="2000" fill="hold"/>
                                        <p:tgtEl>
                                          <p:spTgt spid="624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69" grpId="1" animBg="1"/>
      <p:bldP spid="62470" grpId="0" animBg="1"/>
      <p:bldP spid="6247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Hierarchy in SDL</a:t>
            </a:r>
          </a:p>
        </p:txBody>
      </p:sp>
      <p:sp>
        <p:nvSpPr>
          <p:cNvPr id="7171" name="Rectangle 3"/>
          <p:cNvSpPr>
            <a:spLocks noGrp="1" noChangeArrowheads="1"/>
          </p:cNvSpPr>
          <p:nvPr>
            <p:ph type="body" idx="1"/>
          </p:nvPr>
        </p:nvSpPr>
        <p:spPr>
          <a:xfrm>
            <a:off x="250825" y="1341438"/>
            <a:ext cx="6769100" cy="822325"/>
          </a:xfrm>
        </p:spPr>
        <p:txBody>
          <a:bodyPr/>
          <a:lstStyle/>
          <a:p>
            <a:pPr marL="0" indent="0" eaLnBrk="1" hangingPunct="1">
              <a:defRPr/>
            </a:pPr>
            <a:r>
              <a:rPr lang="en-US" smtClean="0">
                <a:cs typeface="+mn-cs"/>
              </a:rPr>
              <a:t>Process interaction diagrams can be included in </a:t>
            </a:r>
            <a:r>
              <a:rPr lang="en-US" b="1" smtClean="0">
                <a:cs typeface="+mn-cs"/>
              </a:rPr>
              <a:t>blocks. </a:t>
            </a:r>
            <a:r>
              <a:rPr lang="en-US" smtClean="0">
                <a:cs typeface="+mn-cs"/>
              </a:rPr>
              <a:t>The root block is called</a:t>
            </a:r>
            <a:r>
              <a:rPr lang="en-US" b="1" smtClean="0">
                <a:cs typeface="+mn-cs"/>
              </a:rPr>
              <a:t> system.</a:t>
            </a:r>
          </a:p>
        </p:txBody>
      </p:sp>
      <p:sp>
        <p:nvSpPr>
          <p:cNvPr id="7174" name="Text Box 6"/>
          <p:cNvSpPr txBox="1">
            <a:spLocks noChangeArrowheads="1"/>
          </p:cNvSpPr>
          <p:nvPr/>
        </p:nvSpPr>
        <p:spPr bwMode="auto">
          <a:xfrm>
            <a:off x="250825" y="5876925"/>
            <a:ext cx="8591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cs typeface="Arial" charset="0"/>
              </a:rPr>
              <a:t>Processes cannot contain other processes, unlike in StateCharts.</a:t>
            </a:r>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l="26208" t="15257" r="22148" b="10828"/>
          <a:stretch>
            <a:fillRect/>
          </a:stretch>
        </p:blipFill>
        <p:spPr bwMode="auto">
          <a:xfrm>
            <a:off x="6259513" y="2514600"/>
            <a:ext cx="2884487"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86" name="AutoShape 18"/>
          <p:cNvSpPr>
            <a:spLocks noChangeArrowheads="1"/>
          </p:cNvSpPr>
          <p:nvPr/>
        </p:nvSpPr>
        <p:spPr bwMode="auto">
          <a:xfrm>
            <a:off x="4427538" y="2636838"/>
            <a:ext cx="2881312" cy="215900"/>
          </a:xfrm>
          <a:prstGeom prst="leftRightArrow">
            <a:avLst>
              <a:gd name="adj1" fmla="val 50000"/>
              <a:gd name="adj2" fmla="val 266912"/>
            </a:avLst>
          </a:prstGeom>
          <a:solidFill>
            <a:srgbClr val="99CC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7188" name="AutoShape 20"/>
          <p:cNvSpPr>
            <a:spLocks noChangeArrowheads="1"/>
          </p:cNvSpPr>
          <p:nvPr/>
        </p:nvSpPr>
        <p:spPr bwMode="auto">
          <a:xfrm rot="-1560201">
            <a:off x="5508625" y="4081463"/>
            <a:ext cx="1943100" cy="215900"/>
          </a:xfrm>
          <a:prstGeom prst="leftRightArrow">
            <a:avLst>
              <a:gd name="adj1" fmla="val 50000"/>
              <a:gd name="adj2" fmla="val 180000"/>
            </a:avLst>
          </a:prstGeom>
          <a:solidFill>
            <a:srgbClr val="99CC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pic>
        <p:nvPicPr>
          <p:cNvPr id="718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508500"/>
            <a:ext cx="525780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9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592388"/>
            <a:ext cx="4103688"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2000" fill="hold" grpId="0" nodeType="clickEffect">
                                  <p:stCondLst>
                                    <p:cond delay="0"/>
                                  </p:stCondLst>
                                  <p:childTnLst>
                                    <p:anim calcmode="discrete" valueType="str">
                                      <p:cBhvr>
                                        <p:cTn id="6" dur="2000" fill="hold"/>
                                        <p:tgtEl>
                                          <p:spTgt spid="7186"/>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grpId="0" nodeType="clickEffect">
                                  <p:stCondLst>
                                    <p:cond delay="0"/>
                                  </p:stCondLst>
                                  <p:childTnLst>
                                    <p:anim calcmode="discrete" valueType="str">
                                      <p:cBhvr>
                                        <p:cTn id="10" dur="2000" fill="hold"/>
                                        <p:tgtEl>
                                          <p:spTgt spid="718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animBg="1"/>
      <p:bldP spid="71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133600"/>
            <a:ext cx="7983538"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66"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Timers</a:t>
            </a:r>
          </a:p>
        </p:txBody>
      </p:sp>
      <p:sp>
        <p:nvSpPr>
          <p:cNvPr id="11267" name="Rectangle 3"/>
          <p:cNvSpPr>
            <a:spLocks noGrp="1" noChangeArrowheads="1"/>
          </p:cNvSpPr>
          <p:nvPr>
            <p:ph type="body" idx="1"/>
          </p:nvPr>
        </p:nvSpPr>
        <p:spPr>
          <a:xfrm>
            <a:off x="250825" y="1268413"/>
            <a:ext cx="8572500" cy="822325"/>
          </a:xfrm>
        </p:spPr>
        <p:txBody>
          <a:bodyPr/>
          <a:lstStyle/>
          <a:p>
            <a:pPr marL="0" indent="0" eaLnBrk="1" hangingPunct="1">
              <a:defRPr/>
            </a:pPr>
            <a:r>
              <a:rPr lang="en-US" smtClean="0">
                <a:cs typeface="+mn-cs"/>
              </a:rPr>
              <a:t>Timers can be declared locally. Elapsed timers put signal into queue. RESET removes timer (also from FIFO-queue).</a:t>
            </a:r>
          </a:p>
        </p:txBody>
      </p:sp>
      <p:pic>
        <p:nvPicPr>
          <p:cNvPr id="11270" name="Picture 6" descr="j03097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8350" y="1773238"/>
            <a:ext cx="647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Oval 10"/>
          <p:cNvSpPr>
            <a:spLocks noChangeArrowheads="1"/>
          </p:cNvSpPr>
          <p:nvPr/>
        </p:nvSpPr>
        <p:spPr bwMode="auto">
          <a:xfrm>
            <a:off x="4211638" y="3068638"/>
            <a:ext cx="287337" cy="288925"/>
          </a:xfrm>
          <a:prstGeom prst="ellipse">
            <a:avLst/>
          </a:prstGeom>
          <a:solidFill>
            <a:srgbClr val="99CC00">
              <a:alpha val="50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defRPr/>
            </a:pPr>
            <a:endParaRPr lang="de-DE" sz="1800">
              <a:cs typeface="Arial" charset="0"/>
            </a:endParaRPr>
          </a:p>
        </p:txBody>
      </p:sp>
      <p:sp>
        <p:nvSpPr>
          <p:cNvPr id="11278" name="Oval 14"/>
          <p:cNvSpPr>
            <a:spLocks noChangeArrowheads="1"/>
          </p:cNvSpPr>
          <p:nvPr/>
        </p:nvSpPr>
        <p:spPr bwMode="auto">
          <a:xfrm>
            <a:off x="5867400" y="2997200"/>
            <a:ext cx="287338" cy="287338"/>
          </a:xfrm>
          <a:prstGeom prst="ellipse">
            <a:avLst/>
          </a:prstGeom>
          <a:solidFill>
            <a:srgbClr val="99CC00">
              <a:alpha val="50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Arial" charset="0"/>
            </a:endParaRPr>
          </a:p>
        </p:txBody>
      </p:sp>
      <p:sp>
        <p:nvSpPr>
          <p:cNvPr id="11281" name="Text Box 17"/>
          <p:cNvSpPr txBox="1">
            <a:spLocks noChangeArrowheads="1"/>
          </p:cNvSpPr>
          <p:nvPr/>
        </p:nvSpPr>
        <p:spPr bwMode="gray">
          <a:xfrm>
            <a:off x="250825" y="5516563"/>
            <a:ext cx="3889375"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Arial" charset="0"/>
              </a:rPr>
              <a:t>Not necessarily processed immediately.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5.E-6 1.85185E-6 L 0.00018 0.28333 " pathEditMode="relative" rAng="0" ptsTypes="AA">
                                      <p:cBhvr>
                                        <p:cTn id="6" dur="2000" fill="hold"/>
                                        <p:tgtEl>
                                          <p:spTgt spid="11274"/>
                                        </p:tgtEl>
                                        <p:attrNameLst>
                                          <p:attrName>ppt_x</p:attrName>
                                          <p:attrName>ppt_y</p:attrName>
                                        </p:attrNameLst>
                                      </p:cBhvr>
                                      <p:rCtr x="0" y="1416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8"/>
                                        </p:tgtEl>
                                        <p:attrNameLst>
                                          <p:attrName>style.visibility</p:attrName>
                                        </p:attrNameLst>
                                      </p:cBhvr>
                                      <p:to>
                                        <p:strVal val="visible"/>
                                      </p:to>
                                    </p:set>
                                  </p:childTnLst>
                                </p:cTn>
                              </p:par>
                              <p:par>
                                <p:cTn id="11" presetID="3" presetClass="exit" presetSubtype="10" fill="hold" grpId="1" nodeType="withEffect">
                                  <p:stCondLst>
                                    <p:cond delay="0"/>
                                  </p:stCondLst>
                                  <p:childTnLst>
                                    <p:animEffect transition="out" filter="blinds(horizontal)">
                                      <p:cBhvr>
                                        <p:cTn id="12" dur="500"/>
                                        <p:tgtEl>
                                          <p:spTgt spid="11274"/>
                                        </p:tgtEl>
                                      </p:cBhvr>
                                    </p:animEffect>
                                    <p:set>
                                      <p:cBhvr>
                                        <p:cTn id="13" dur="1" fill="hold">
                                          <p:stCondLst>
                                            <p:cond delay="499"/>
                                          </p:stCondLst>
                                        </p:cTn>
                                        <p:tgtEl>
                                          <p:spTgt spid="1127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1270"/>
                                        </p:tgtEl>
                                        <p:attrNameLst>
                                          <p:attrName>style.visibility</p:attrName>
                                        </p:attrNameLst>
                                      </p:cBhvr>
                                      <p:to>
                                        <p:strVal val="visible"/>
                                      </p:to>
                                    </p:set>
                                  </p:childTnLst>
                                  <p:subTnLst>
                                    <p:set>
                                      <p:cBhvr override="childStyle">
                                        <p:cTn dur="1" fill="hold" display="0" masterRel="nextClick" afterEffect="1"/>
                                        <p:tgtEl>
                                          <p:spTgt spid="11270"/>
                                        </p:tgtEl>
                                        <p:attrNameLst>
                                          <p:attrName>style.visibility</p:attrName>
                                        </p:attrNameLst>
                                      </p:cBhvr>
                                      <p:to>
                                        <p:strVal val="hidden"/>
                                      </p:to>
                                    </p:set>
                                  </p:subTnLst>
                                </p:cTn>
                              </p:par>
                            </p:childTnLst>
                          </p:cTn>
                        </p:par>
                        <p:par>
                          <p:cTn id="16" fill="hold" nodeType="afterGroup">
                            <p:stCondLst>
                              <p:cond delay="500"/>
                            </p:stCondLst>
                            <p:childTnLst>
                              <p:par>
                                <p:cTn id="17" presetID="3" presetClass="exit" presetSubtype="10" fill="hold" nodeType="afterEffect">
                                  <p:stCondLst>
                                    <p:cond delay="2000"/>
                                  </p:stCondLst>
                                  <p:childTnLst>
                                    <p:animEffect transition="out" filter="blinds(horizontal)">
                                      <p:cBhvr>
                                        <p:cTn id="18" dur="500"/>
                                        <p:tgtEl>
                                          <p:spTgt spid="11270"/>
                                        </p:tgtEl>
                                      </p:cBhvr>
                                    </p:animEffect>
                                    <p:set>
                                      <p:cBhvr>
                                        <p:cTn id="19" dur="1" fill="hold">
                                          <p:stCondLst>
                                            <p:cond delay="499"/>
                                          </p:stCondLst>
                                        </p:cTn>
                                        <p:tgtEl>
                                          <p:spTgt spid="11270"/>
                                        </p:tgtEl>
                                        <p:attrNameLst>
                                          <p:attrName>style.visibility</p:attrName>
                                        </p:attrNameLst>
                                      </p:cBhvr>
                                      <p:to>
                                        <p:strVal val="hidden"/>
                                      </p:to>
                                    </p:set>
                                  </p:childTnLst>
                                </p:cTn>
                              </p:par>
                            </p:childTnLst>
                          </p:cTn>
                        </p:par>
                        <p:par>
                          <p:cTn id="20" fill="hold" nodeType="afterGroup">
                            <p:stCondLst>
                              <p:cond delay="3000"/>
                            </p:stCondLst>
                            <p:childTnLst>
                              <p:par>
                                <p:cTn id="21" presetID="0" presetClass="path" presetSubtype="0" accel="50000" decel="50000" fill="hold" grpId="1" nodeType="afterEffect">
                                  <p:stCondLst>
                                    <p:cond delay="0"/>
                                  </p:stCondLst>
                                  <p:childTnLst>
                                    <p:animMotion origin="layout" path="M 0.0 3.33333E-6 L 0.0 0.0375 L 0.12604 0.03981 L 0.12604 0.38865 " pathEditMode="relative" rAng="0" ptsTypes="AAAA">
                                      <p:cBhvr>
                                        <p:cTn id="22" dur="2000" fill="hold"/>
                                        <p:tgtEl>
                                          <p:spTgt spid="11278"/>
                                        </p:tgtEl>
                                        <p:attrNameLst>
                                          <p:attrName>ppt_x</p:attrName>
                                          <p:attrName>ppt_y</p:attrName>
                                        </p:attrNameLst>
                                      </p:cBhvr>
                                      <p:rCtr x="6302" y="19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P spid="11274" grpId="1" animBg="1"/>
      <p:bldP spid="11278" grpId="0" animBg="1"/>
      <p:bldP spid="1127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71438"/>
            <a:ext cx="8642350" cy="1019175"/>
          </a:xfrm>
        </p:spPr>
        <p:txBody>
          <a:bodyPr/>
          <a:lstStyle/>
          <a:p>
            <a:pPr eaLnBrk="1" hangingPunct="1">
              <a:defRPr/>
            </a:pPr>
            <a:r>
              <a:rPr lang="en-US" smtClean="0">
                <a:cs typeface="+mj-cs"/>
              </a:rPr>
              <a:t>Additional language elements</a:t>
            </a:r>
          </a:p>
        </p:txBody>
      </p:sp>
      <p:sp>
        <p:nvSpPr>
          <p:cNvPr id="14339" name="Rectangle 3"/>
          <p:cNvSpPr>
            <a:spLocks noGrp="1" noChangeArrowheads="1"/>
          </p:cNvSpPr>
          <p:nvPr>
            <p:ph type="body" idx="1"/>
          </p:nvPr>
        </p:nvSpPr>
        <p:spPr>
          <a:xfrm>
            <a:off x="250825" y="1989138"/>
            <a:ext cx="8610600" cy="2355850"/>
          </a:xfrm>
        </p:spPr>
        <p:txBody>
          <a:bodyPr/>
          <a:lstStyle/>
          <a:p>
            <a:pPr marL="0" indent="0" eaLnBrk="1" hangingPunct="1">
              <a:spcBef>
                <a:spcPct val="30000"/>
              </a:spcBef>
              <a:defRPr/>
            </a:pPr>
            <a:r>
              <a:rPr lang="en-US" smtClean="0">
                <a:cs typeface="+mn-cs"/>
              </a:rPr>
              <a:t>SDL includes a number of additional language elements, like</a:t>
            </a:r>
          </a:p>
          <a:p>
            <a:pPr lvl="1" eaLnBrk="1" hangingPunct="1">
              <a:spcBef>
                <a:spcPct val="30000"/>
              </a:spcBef>
              <a:defRPr/>
            </a:pPr>
            <a:r>
              <a:rPr lang="en-US" smtClean="0"/>
              <a:t>procedures</a:t>
            </a:r>
          </a:p>
          <a:p>
            <a:pPr lvl="1" eaLnBrk="1" hangingPunct="1">
              <a:spcBef>
                <a:spcPct val="30000"/>
              </a:spcBef>
              <a:defRPr/>
            </a:pPr>
            <a:r>
              <a:rPr lang="en-US" smtClean="0"/>
              <a:t>creation and termination of processes</a:t>
            </a:r>
          </a:p>
          <a:p>
            <a:pPr lvl="1" eaLnBrk="1" hangingPunct="1">
              <a:spcBef>
                <a:spcPct val="30000"/>
              </a:spcBef>
              <a:defRPr/>
            </a:pPr>
            <a:r>
              <a:rPr lang="en-US" smtClean="0"/>
              <a:t>advanced description of data</a:t>
            </a:r>
          </a:p>
          <a:p>
            <a:pPr lvl="1" eaLnBrk="1" hangingPunct="1">
              <a:spcBef>
                <a:spcPct val="30000"/>
              </a:spcBef>
              <a:defRPr/>
            </a:pPr>
            <a:r>
              <a:rPr lang="en-US" smtClean="0"/>
              <a:t>More features added for SDL-2000</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ra-2.1-2">
  <a:themeElements>
    <a:clrScheme name="3_ra-2.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ra-2.1-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3_ra-2.1-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ra-2.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ra-2.1-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ra-2.1-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ra-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ra-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ra-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eda-marw-fpga-02-counter</Template>
  <TotalTime>0</TotalTime>
  <Words>1655</Words>
  <Application>Microsoft Macintosh PowerPoint</Application>
  <PresentationFormat>Bildschirmpräsentation (4:3)</PresentationFormat>
  <Paragraphs>306</Paragraphs>
  <Slides>42</Slides>
  <Notes>39</Notes>
  <HiddenSlides>4</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44" baseType="lpstr">
      <vt:lpstr>3_ra-2.1-2</vt:lpstr>
      <vt:lpstr>Equation</vt:lpstr>
      <vt:lpstr>SDL</vt:lpstr>
      <vt:lpstr>Models of computation considered in this course</vt:lpstr>
      <vt:lpstr>SDL</vt:lpstr>
      <vt:lpstr>SDL-representation of FSMs/processes</vt:lpstr>
      <vt:lpstr>Communication among SDL-FSMs</vt:lpstr>
      <vt:lpstr>Determinate?</vt:lpstr>
      <vt:lpstr>Hierarchy in SDL</vt:lpstr>
      <vt:lpstr>Timers</vt:lpstr>
      <vt:lpstr>Additional language elements</vt:lpstr>
      <vt:lpstr>Application: description of network protocols</vt:lpstr>
      <vt:lpstr>History</vt:lpstr>
      <vt:lpstr>Data flow models</vt:lpstr>
      <vt:lpstr>Models of computation considered in this course</vt:lpstr>
      <vt:lpstr>Data flow as a “natural” model of applications</vt:lpstr>
      <vt:lpstr>Data flow modeling</vt:lpstr>
      <vt:lpstr>Kahn process networks (KPN)</vt:lpstr>
      <vt:lpstr>Example</vt:lpstr>
      <vt:lpstr>Properties of Kahn process networks</vt:lpstr>
      <vt:lpstr>Key Property of Kahn process networks</vt:lpstr>
      <vt:lpstr>Key beauty of KPNs</vt:lpstr>
      <vt:lpstr>Computational power and analyzability</vt:lpstr>
      <vt:lpstr>More information about KPNs</vt:lpstr>
      <vt:lpstr>SDF</vt:lpstr>
      <vt:lpstr>(Homogeneous-) Synchronous data flow (SDF)</vt:lpstr>
      <vt:lpstr>(Non-homogeneous-) Synchronous data flow (SDF) (1)</vt:lpstr>
      <vt:lpstr>(Non-homogeneous-) Synchronous data flow (SDF) (2)</vt:lpstr>
      <vt:lpstr>(Non-homogeneous-) Synchronous data flow (SDF) (3)</vt:lpstr>
      <vt:lpstr>(Non-homogeneous-) Synchronous data flow (SDF) (4)</vt:lpstr>
      <vt:lpstr>(Non-homogeneous-) Synchronous data flow (SDF) (5)</vt:lpstr>
      <vt:lpstr>(Non-homogeneous-) Synchronous data flow (SDF) (6)</vt:lpstr>
      <vt:lpstr>Actual modeling of buffer capacity</vt:lpstr>
      <vt:lpstr>Multi-rate models &amp; balance equations (one for each channel)</vt:lpstr>
      <vt:lpstr>On-site Exercise: Deadlock in SDF</vt:lpstr>
      <vt:lpstr>Parallel Scheduling of SDF Models</vt:lpstr>
      <vt:lpstr>Expressiveness of data flow MoCs</vt:lpstr>
      <vt:lpstr>The expressiveness/analyzability conflict</vt:lpstr>
      <vt:lpstr>Similar MoC: Simulink - example -</vt:lpstr>
      <vt:lpstr>PowerPoint-Präsentation</vt:lpstr>
      <vt:lpstr>Starting point for “model-based design”</vt:lpstr>
      <vt:lpstr>PowerPoint-Präsentation</vt:lpstr>
      <vt:lpstr>Actor languages</vt:lpstr>
      <vt:lpstr>Summary</vt:lpstr>
    </vt:vector>
  </TitlesOfParts>
  <Company>Universität Dortmund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marwedel</dc:creator>
  <cp:lastModifiedBy>Jian-Jia Chen</cp:lastModifiedBy>
  <cp:revision>247</cp:revision>
  <dcterms:created xsi:type="dcterms:W3CDTF">2003-05-18T17:14:24Z</dcterms:created>
  <dcterms:modified xsi:type="dcterms:W3CDTF">2014-10-22T21:42:54Z</dcterms:modified>
</cp:coreProperties>
</file>