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458" r:id="rId2"/>
    <p:sldId id="436" r:id="rId3"/>
    <p:sldId id="437" r:id="rId4"/>
    <p:sldId id="438" r:id="rId5"/>
    <p:sldId id="439" r:id="rId6"/>
    <p:sldId id="440" r:id="rId7"/>
    <p:sldId id="441" r:id="rId8"/>
    <p:sldId id="442" r:id="rId9"/>
    <p:sldId id="443" r:id="rId10"/>
    <p:sldId id="444" r:id="rId11"/>
    <p:sldId id="445" r:id="rId12"/>
    <p:sldId id="446" r:id="rId13"/>
    <p:sldId id="465" r:id="rId14"/>
    <p:sldId id="459" r:id="rId15"/>
    <p:sldId id="460" r:id="rId16"/>
    <p:sldId id="461" r:id="rId17"/>
    <p:sldId id="462" r:id="rId18"/>
    <p:sldId id="463" r:id="rId19"/>
    <p:sldId id="464" r:id="rId20"/>
    <p:sldId id="448" r:id="rId21"/>
    <p:sldId id="449" r:id="rId22"/>
    <p:sldId id="450" r:id="rId23"/>
    <p:sldId id="451" r:id="rId24"/>
    <p:sldId id="452" r:id="rId25"/>
    <p:sldId id="453" r:id="rId26"/>
    <p:sldId id="454" r:id="rId27"/>
    <p:sldId id="455" r:id="rId28"/>
    <p:sldId id="456" r:id="rId29"/>
    <p:sldId id="457" r:id="rId30"/>
  </p:sldIdLst>
  <p:sldSz cx="9144000" cy="6858000" type="screen4x3"/>
  <p:notesSz cx="7102475" cy="10234613"/>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Marwedel" initials="" lastIdx="4" clrIdx="0"/>
  <p:cmAuthor id="1" name="marwedel" initials="P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4B818"/>
    <a:srgbClr val="FFFF00"/>
    <a:srgbClr val="A1A1FF"/>
    <a:srgbClr val="E1E1FF"/>
    <a:srgbClr val="DDF2FF"/>
    <a:srgbClr val="CCCCFF"/>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0" autoAdjust="0"/>
    <p:restoredTop sz="94626" autoAdjust="0"/>
  </p:normalViewPr>
  <p:slideViewPr>
    <p:cSldViewPr>
      <p:cViewPr varScale="1">
        <p:scale>
          <a:sx n="70" d="100"/>
          <a:sy n="70" d="100"/>
        </p:scale>
        <p:origin x="-2144" y="-112"/>
      </p:cViewPr>
      <p:guideLst>
        <p:guide orient="horz" pos="2160"/>
        <p:guide pos="5328"/>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slide" Target="slides/slide21.xml"/><Relationship Id="rId3"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t" anchorCtr="0" compatLnSpc="1">
            <a:prstTxWarp prst="textNoShape">
              <a:avLst/>
            </a:prstTxWarp>
          </a:bodyPr>
          <a:lstStyle>
            <a:lvl1pPr defTabSz="942975">
              <a:defRPr sz="1200"/>
            </a:lvl1pPr>
          </a:lstStyle>
          <a:p>
            <a:endParaRPr lang="en-US" altLang="en-US"/>
          </a:p>
        </p:txBody>
      </p:sp>
      <p:sp>
        <p:nvSpPr>
          <p:cNvPr id="55299" name="Rectangle 3"/>
          <p:cNvSpPr>
            <a:spLocks noGrp="1" noChangeArrowheads="1"/>
          </p:cNvSpPr>
          <p:nvPr>
            <p:ph type="dt" sz="quarter" idx="1"/>
          </p:nvPr>
        </p:nvSpPr>
        <p:spPr bwMode="auto">
          <a:xfrm>
            <a:off x="4024313" y="0"/>
            <a:ext cx="3078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t" anchorCtr="0" compatLnSpc="1">
            <a:prstTxWarp prst="textNoShape">
              <a:avLst/>
            </a:prstTxWarp>
          </a:bodyPr>
          <a:lstStyle>
            <a:lvl1pPr algn="r" defTabSz="942975">
              <a:defRPr sz="1200"/>
            </a:lvl1pPr>
          </a:lstStyle>
          <a:p>
            <a:endParaRPr lang="en-US" altLang="en-US"/>
          </a:p>
        </p:txBody>
      </p:sp>
      <p:sp>
        <p:nvSpPr>
          <p:cNvPr id="55300" name="Rectangle 4"/>
          <p:cNvSpPr>
            <a:spLocks noGrp="1" noChangeArrowheads="1"/>
          </p:cNvSpPr>
          <p:nvPr>
            <p:ph type="ftr" sz="quarter" idx="2"/>
          </p:nvPr>
        </p:nvSpPr>
        <p:spPr bwMode="auto">
          <a:xfrm>
            <a:off x="0" y="9723438"/>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b" anchorCtr="0" compatLnSpc="1">
            <a:prstTxWarp prst="textNoShape">
              <a:avLst/>
            </a:prstTxWarp>
          </a:bodyPr>
          <a:lstStyle>
            <a:lvl1pPr defTabSz="942975">
              <a:defRPr sz="1200"/>
            </a:lvl1pPr>
          </a:lstStyle>
          <a:p>
            <a:endParaRPr lang="en-US" altLang="en-US"/>
          </a:p>
        </p:txBody>
      </p:sp>
      <p:sp>
        <p:nvSpPr>
          <p:cNvPr id="55301" name="Rectangle 5"/>
          <p:cNvSpPr>
            <a:spLocks noGrp="1" noChangeArrowheads="1"/>
          </p:cNvSpPr>
          <p:nvPr>
            <p:ph type="sldNum" sz="quarter" idx="3"/>
          </p:nvPr>
        </p:nvSpPr>
        <p:spPr bwMode="auto">
          <a:xfrm>
            <a:off x="4024313" y="9723438"/>
            <a:ext cx="3078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b" anchorCtr="0" compatLnSpc="1">
            <a:prstTxWarp prst="textNoShape">
              <a:avLst/>
            </a:prstTxWarp>
          </a:bodyPr>
          <a:lstStyle>
            <a:lvl1pPr algn="r" defTabSz="942975">
              <a:defRPr sz="1200"/>
            </a:lvl1pPr>
          </a:lstStyle>
          <a:p>
            <a:fld id="{071BE70E-21DF-438B-95FC-12A20AB6ACC3}" type="slidenum">
              <a:rPr lang="en-US" altLang="en-US"/>
              <a:pPr/>
              <a:t>‹Nr.›</a:t>
            </a:fld>
            <a:endParaRPr lang="en-US" altLang="en-US"/>
          </a:p>
        </p:txBody>
      </p:sp>
    </p:spTree>
    <p:extLst>
      <p:ext uri="{BB962C8B-B14F-4D97-AF65-F5344CB8AC3E}">
        <p14:creationId xmlns:p14="http://schemas.microsoft.com/office/powerpoint/2010/main" val="406880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t" anchorCtr="0" compatLnSpc="1">
            <a:prstTxWarp prst="textNoShape">
              <a:avLst/>
            </a:prstTxWarp>
          </a:bodyPr>
          <a:lstStyle>
            <a:lvl1pPr defTabSz="942975">
              <a:defRPr sz="1200"/>
            </a:lvl1pPr>
          </a:lstStyle>
          <a:p>
            <a:endParaRPr lang="en-US" altLang="en-US"/>
          </a:p>
        </p:txBody>
      </p:sp>
      <p:sp>
        <p:nvSpPr>
          <p:cNvPr id="10243" name="Rectangle 3"/>
          <p:cNvSpPr>
            <a:spLocks noGrp="1" noChangeArrowheads="1"/>
          </p:cNvSpPr>
          <p:nvPr>
            <p:ph type="dt" idx="1"/>
          </p:nvPr>
        </p:nvSpPr>
        <p:spPr bwMode="auto">
          <a:xfrm>
            <a:off x="4024313" y="0"/>
            <a:ext cx="3078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t" anchorCtr="0" compatLnSpc="1">
            <a:prstTxWarp prst="textNoShape">
              <a:avLst/>
            </a:prstTxWarp>
          </a:bodyPr>
          <a:lstStyle>
            <a:lvl1pPr algn="r" defTabSz="942975">
              <a:defRPr sz="1200"/>
            </a:lvl1pPr>
          </a:lstStyle>
          <a:p>
            <a:endParaRPr lang="en-US" altLang="en-US"/>
          </a:p>
        </p:txBody>
      </p:sp>
      <p:sp>
        <p:nvSpPr>
          <p:cNvPr id="10244" name="Rectangle 4"/>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47738"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t" anchorCtr="0" compatLnSpc="1">
            <a:prstTxWarp prst="textNoShape">
              <a:avLst/>
            </a:prstTxWarp>
          </a:bodyPr>
          <a:lstStyle/>
          <a:p>
            <a:pPr lvl="0"/>
            <a:r>
              <a:rPr lang="en-US" altLang="en-US" smtClean="0"/>
              <a:t>Klicken Sie, um die Formate des Vorlagentextes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10246" name="Rectangle 6"/>
          <p:cNvSpPr>
            <a:spLocks noGrp="1" noChangeArrowheads="1"/>
          </p:cNvSpPr>
          <p:nvPr>
            <p:ph type="ftr" sz="quarter" idx="4"/>
          </p:nvPr>
        </p:nvSpPr>
        <p:spPr bwMode="auto">
          <a:xfrm>
            <a:off x="0" y="9723438"/>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b" anchorCtr="0" compatLnSpc="1">
            <a:prstTxWarp prst="textNoShape">
              <a:avLst/>
            </a:prstTxWarp>
          </a:bodyPr>
          <a:lstStyle>
            <a:lvl1pPr defTabSz="942975">
              <a:defRPr sz="1200"/>
            </a:lvl1pPr>
          </a:lstStyle>
          <a:p>
            <a:endParaRPr lang="en-US" altLang="en-US"/>
          </a:p>
        </p:txBody>
      </p:sp>
      <p:sp>
        <p:nvSpPr>
          <p:cNvPr id="10247" name="Rectangle 7"/>
          <p:cNvSpPr>
            <a:spLocks noGrp="1" noChangeArrowheads="1"/>
          </p:cNvSpPr>
          <p:nvPr>
            <p:ph type="sldNum" sz="quarter" idx="5"/>
          </p:nvPr>
        </p:nvSpPr>
        <p:spPr bwMode="auto">
          <a:xfrm>
            <a:off x="4024313" y="9723438"/>
            <a:ext cx="3078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7" tIns="47164" rIns="94327" bIns="47164" numCol="1" anchor="b" anchorCtr="0" compatLnSpc="1">
            <a:prstTxWarp prst="textNoShape">
              <a:avLst/>
            </a:prstTxWarp>
          </a:bodyPr>
          <a:lstStyle>
            <a:lvl1pPr algn="r" defTabSz="942975">
              <a:defRPr sz="1200"/>
            </a:lvl1pPr>
          </a:lstStyle>
          <a:p>
            <a:fld id="{74D76E29-FFBB-4B0D-9AD5-2F1F787FA6DA}" type="slidenum">
              <a:rPr lang="en-US" altLang="en-US"/>
              <a:pPr/>
              <a:t>‹Nr.›</a:t>
            </a:fld>
            <a:endParaRPr lang="en-US" altLang="en-US"/>
          </a:p>
        </p:txBody>
      </p:sp>
    </p:spTree>
    <p:extLst>
      <p:ext uri="{BB962C8B-B14F-4D97-AF65-F5344CB8AC3E}">
        <p14:creationId xmlns:p14="http://schemas.microsoft.com/office/powerpoint/2010/main" val="22832934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CEC3E-D640-0F45-8541-D1999E1E7C3D}" type="slidenum">
              <a:rPr lang="en-US"/>
              <a:pPr/>
              <a:t>1</a:t>
            </a:fld>
            <a:endParaRPr lang="en-US"/>
          </a:p>
        </p:txBody>
      </p:sp>
      <p:sp>
        <p:nvSpPr>
          <p:cNvPr id="61442" name="Rectangle 2"/>
          <p:cNvSpPr>
            <a:spLocks noRot="1" noChangeArrowheads="1" noTextEdit="1"/>
          </p:cNvSpPr>
          <p:nvPr>
            <p:ph type="sldImg"/>
          </p:nvPr>
        </p:nvSpPr>
        <p:spPr>
          <a:xfrm>
            <a:off x="1028700" y="793750"/>
            <a:ext cx="5083175" cy="3811588"/>
          </a:xfrm>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xfrm>
            <a:off x="971987" y="4843151"/>
            <a:ext cx="5194991" cy="4609095"/>
          </a:xfrm>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D7173-91C6-4160-9315-F41625EB0E61}" type="slidenum">
              <a:rPr lang="en-US" altLang="en-US"/>
              <a:pPr/>
              <a:t>12</a:t>
            </a:fld>
            <a:endParaRPr lang="en-US" altLang="en-US"/>
          </a:p>
        </p:txBody>
      </p:sp>
      <p:sp>
        <p:nvSpPr>
          <p:cNvPr id="189442" name="Rectangle 2"/>
          <p:cNvSpPr>
            <a:spLocks noGrp="1" noRot="1" noChangeAspect="1" noChangeArrowheads="1" noTextEdit="1"/>
          </p:cNvSpPr>
          <p:nvPr>
            <p:ph type="sldImg"/>
          </p:nvPr>
        </p:nvSpPr>
        <p:spPr>
          <a:xfrm>
            <a:off x="995363" y="769938"/>
            <a:ext cx="5113337" cy="3835400"/>
          </a:xfrm>
          <a:ln/>
        </p:spPr>
      </p:sp>
      <p:sp>
        <p:nvSpPr>
          <p:cNvPr id="189443"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CEC3E-D640-0F45-8541-D1999E1E7C3D}" type="slidenum">
              <a:rPr lang="en-US"/>
              <a:pPr/>
              <a:t>13</a:t>
            </a:fld>
            <a:endParaRPr lang="en-US"/>
          </a:p>
        </p:txBody>
      </p:sp>
      <p:sp>
        <p:nvSpPr>
          <p:cNvPr id="61442" name="Rectangle 2"/>
          <p:cNvSpPr>
            <a:spLocks noRot="1" noChangeArrowheads="1" noTextEdit="1"/>
          </p:cNvSpPr>
          <p:nvPr>
            <p:ph type="sldImg"/>
          </p:nvPr>
        </p:nvSpPr>
        <p:spPr>
          <a:xfrm>
            <a:off x="1028700" y="793750"/>
            <a:ext cx="5083175" cy="3811588"/>
          </a:xfrm>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xfrm>
            <a:off x="971987" y="4843151"/>
            <a:ext cx="5194991" cy="4609095"/>
          </a:xfr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ABBDD-A2A5-614B-B1CB-E500CEBF435B}" type="slidenum">
              <a:rPr lang="en-US"/>
              <a:pPr/>
              <a:t>14</a:t>
            </a:fld>
            <a:endParaRPr lang="en-US"/>
          </a:p>
        </p:txBody>
      </p:sp>
      <p:sp>
        <p:nvSpPr>
          <p:cNvPr id="2037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a:xfrm>
            <a:off x="947108" y="4861155"/>
            <a:ext cx="5208261" cy="4605821"/>
          </a:xfrm>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80D2A-470C-4B49-B869-4EF103B945D2}" type="slidenum">
              <a:rPr lang="en-US"/>
              <a:pPr/>
              <a:t>15</a:t>
            </a:fld>
            <a:endParaRPr lang="en-US"/>
          </a:p>
        </p:txBody>
      </p:sp>
      <p:sp>
        <p:nvSpPr>
          <p:cNvPr id="1617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a:xfrm>
            <a:off x="947108" y="4861155"/>
            <a:ext cx="5208261" cy="4605821"/>
          </a:xfrm>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6B313-79CA-3443-BF09-3F6F8A102C87}" type="slidenum">
              <a:rPr lang="en-US"/>
              <a:pPr/>
              <a:t>16</a:t>
            </a:fld>
            <a:endParaRPr lang="en-US"/>
          </a:p>
        </p:txBody>
      </p:sp>
      <p:sp>
        <p:nvSpPr>
          <p:cNvPr id="1638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a:xfrm>
            <a:off x="947108" y="4861155"/>
            <a:ext cx="5208261" cy="4605821"/>
          </a:xfrm>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E2F28-BCBE-CB4A-8DA5-E95BC67AC76B}" type="slidenum">
              <a:rPr lang="en-US"/>
              <a:pPr/>
              <a:t>17</a:t>
            </a:fld>
            <a:endParaRPr lang="en-US"/>
          </a:p>
        </p:txBody>
      </p:sp>
      <p:sp>
        <p:nvSpPr>
          <p:cNvPr id="1658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a:xfrm>
            <a:off x="947108" y="4861155"/>
            <a:ext cx="5208261" cy="4605821"/>
          </a:xfrm>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BF501-62FB-6644-AC41-404FF2FFBCF1}" type="slidenum">
              <a:rPr lang="en-US"/>
              <a:pPr/>
              <a:t>18</a:t>
            </a:fld>
            <a:endParaRPr lang="en-US"/>
          </a:p>
        </p:txBody>
      </p:sp>
      <p:sp>
        <p:nvSpPr>
          <p:cNvPr id="1679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a:xfrm>
            <a:off x="947108" y="4861155"/>
            <a:ext cx="5208261" cy="4605821"/>
          </a:xfrm>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846F1-67F9-E544-81D9-39B827110495}" type="slidenum">
              <a:rPr lang="en-US"/>
              <a:pPr/>
              <a:t>19</a:t>
            </a:fld>
            <a:endParaRPr lang="en-US"/>
          </a:p>
        </p:txBody>
      </p:sp>
      <p:sp>
        <p:nvSpPr>
          <p:cNvPr id="2017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01731" name="Rectangle 3"/>
          <p:cNvSpPr>
            <a:spLocks noGrp="1" noChangeArrowheads="1"/>
          </p:cNvSpPr>
          <p:nvPr>
            <p:ph type="body" idx="1"/>
          </p:nvPr>
        </p:nvSpPr>
        <p:spPr>
          <a:xfrm>
            <a:off x="947108" y="4861155"/>
            <a:ext cx="5208261" cy="4605821"/>
          </a:xfr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1B291-E666-4A40-A412-FA0C46407F73}" type="slidenum">
              <a:rPr lang="en-US"/>
              <a:pPr/>
              <a:t>20</a:t>
            </a:fld>
            <a:endParaRPr lang="en-US"/>
          </a:p>
        </p:txBody>
      </p:sp>
      <p:sp>
        <p:nvSpPr>
          <p:cNvPr id="1525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817FC-9EC8-AA4F-A488-C74C13887AEA}" type="slidenum">
              <a:rPr lang="en-US"/>
              <a:pPr/>
              <a:t>21</a:t>
            </a:fld>
            <a:endParaRPr lang="en-US"/>
          </a:p>
        </p:txBody>
      </p:sp>
      <p:sp>
        <p:nvSpPr>
          <p:cNvPr id="1546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5ACA2-B9E1-4777-999F-EF79AA8CFB59}" type="slidenum">
              <a:rPr lang="en-US" altLang="en-US"/>
              <a:pPr/>
              <a:t>2</a:t>
            </a:fld>
            <a:endParaRPr lang="en-US" altLang="en-US"/>
          </a:p>
        </p:txBody>
      </p:sp>
      <p:sp>
        <p:nvSpPr>
          <p:cNvPr id="197634" name="Rectangle 2"/>
          <p:cNvSpPr>
            <a:spLocks noGrp="1" noRot="1" noChangeAspect="1" noChangeArrowheads="1" noTextEdit="1"/>
          </p:cNvSpPr>
          <p:nvPr>
            <p:ph type="sldImg"/>
          </p:nvPr>
        </p:nvSpPr>
        <p:spPr>
          <a:xfrm>
            <a:off x="960378" y="769273"/>
            <a:ext cx="5183380" cy="3836548"/>
          </a:xfrm>
          <a:ln/>
        </p:spPr>
      </p:sp>
      <p:sp>
        <p:nvSpPr>
          <p:cNvPr id="197635"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4C72D-3E7A-E04A-8E86-961C380D729C}" type="slidenum">
              <a:rPr lang="en-US"/>
              <a:pPr/>
              <a:t>22</a:t>
            </a:fld>
            <a:endParaRPr lang="en-US"/>
          </a:p>
        </p:txBody>
      </p:sp>
      <p:sp>
        <p:nvSpPr>
          <p:cNvPr id="1566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00278-F4F0-8A49-B1E5-62809FBCCF47}" type="slidenum">
              <a:rPr lang="en-US"/>
              <a:pPr/>
              <a:t>23</a:t>
            </a:fld>
            <a:endParaRPr lang="en-US"/>
          </a:p>
        </p:txBody>
      </p:sp>
      <p:sp>
        <p:nvSpPr>
          <p:cNvPr id="1587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A42FC-920F-4C44-BE36-5A3793353E19}" type="slidenum">
              <a:rPr lang="en-US"/>
              <a:pPr/>
              <a:t>24</a:t>
            </a:fld>
            <a:endParaRPr lang="en-US"/>
          </a:p>
        </p:txBody>
      </p:sp>
      <p:sp>
        <p:nvSpPr>
          <p:cNvPr id="1607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96A10-C96F-8D4C-9CB9-48331D4377EC}" type="slidenum">
              <a:rPr lang="en-US"/>
              <a:pPr/>
              <a:t>25</a:t>
            </a:fld>
            <a:endParaRPr lang="en-US"/>
          </a:p>
        </p:txBody>
      </p:sp>
      <p:sp>
        <p:nvSpPr>
          <p:cNvPr id="1628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B8BC1-1722-4A41-9B38-F7D7AB0BE472}" type="slidenum">
              <a:rPr lang="en-US"/>
              <a:pPr/>
              <a:t>26</a:t>
            </a:fld>
            <a:endParaRPr lang="en-US"/>
          </a:p>
        </p:txBody>
      </p:sp>
      <p:sp>
        <p:nvSpPr>
          <p:cNvPr id="1648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827DF-BEBD-6144-BAEE-A4997104AF47}" type="slidenum">
              <a:rPr lang="en-US"/>
              <a:pPr/>
              <a:t>27</a:t>
            </a:fld>
            <a:endParaRPr lang="en-US"/>
          </a:p>
        </p:txBody>
      </p:sp>
      <p:sp>
        <p:nvSpPr>
          <p:cNvPr id="1669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9B132-1218-3E43-BE76-3349F623B073}" type="slidenum">
              <a:rPr lang="en-US"/>
              <a:pPr/>
              <a:t>28</a:t>
            </a:fld>
            <a:endParaRPr lang="en-US"/>
          </a:p>
        </p:txBody>
      </p:sp>
      <p:sp>
        <p:nvSpPr>
          <p:cNvPr id="1689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a:xfrm>
            <a:off x="946997" y="4861441"/>
            <a:ext cx="5208482" cy="4605576"/>
          </a:xfr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41E6A-676E-47C6-B4A4-8A71FDB44220}" type="slidenum">
              <a:rPr lang="en-US" altLang="en-US"/>
              <a:pPr/>
              <a:t>4</a:t>
            </a:fld>
            <a:endParaRPr lang="en-US" altLang="en-US"/>
          </a:p>
        </p:txBody>
      </p:sp>
      <p:sp>
        <p:nvSpPr>
          <p:cNvPr id="173058" name="Rectangle 2"/>
          <p:cNvSpPr>
            <a:spLocks noGrp="1" noRot="1" noChangeAspect="1" noChangeArrowheads="1" noTextEdit="1"/>
          </p:cNvSpPr>
          <p:nvPr>
            <p:ph type="sldImg"/>
          </p:nvPr>
        </p:nvSpPr>
        <p:spPr>
          <a:xfrm>
            <a:off x="960378" y="769273"/>
            <a:ext cx="5183380" cy="3836548"/>
          </a:xfrm>
          <a:ln/>
        </p:spPr>
      </p:sp>
      <p:sp>
        <p:nvSpPr>
          <p:cNvPr id="173059"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41B0C-965F-4978-A3C3-9F50313CFEAF}" type="slidenum">
              <a:rPr lang="en-US" altLang="en-US"/>
              <a:pPr/>
              <a:t>5</a:t>
            </a:fld>
            <a:endParaRPr lang="en-US" altLang="en-US"/>
          </a:p>
        </p:txBody>
      </p:sp>
      <p:sp>
        <p:nvSpPr>
          <p:cNvPr id="175106" name="Rectangle 2"/>
          <p:cNvSpPr>
            <a:spLocks noGrp="1" noRot="1" noChangeAspect="1" noChangeArrowheads="1" noTextEdit="1"/>
          </p:cNvSpPr>
          <p:nvPr>
            <p:ph type="sldImg"/>
          </p:nvPr>
        </p:nvSpPr>
        <p:spPr>
          <a:xfrm>
            <a:off x="960378" y="769273"/>
            <a:ext cx="5183380" cy="3836548"/>
          </a:xfrm>
          <a:ln/>
        </p:spPr>
      </p:sp>
      <p:sp>
        <p:nvSpPr>
          <p:cNvPr id="175107"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53C-50F8-407E-9AD7-189BCAE59F48}" type="slidenum">
              <a:rPr lang="en-US" altLang="en-US"/>
              <a:pPr/>
              <a:t>6</a:t>
            </a:fld>
            <a:endParaRPr lang="en-US" altLang="en-US"/>
          </a:p>
        </p:txBody>
      </p:sp>
      <p:sp>
        <p:nvSpPr>
          <p:cNvPr id="177154" name="Rectangle 2"/>
          <p:cNvSpPr>
            <a:spLocks noGrp="1" noRot="1" noChangeAspect="1" noChangeArrowheads="1" noTextEdit="1"/>
          </p:cNvSpPr>
          <p:nvPr>
            <p:ph type="sldImg"/>
          </p:nvPr>
        </p:nvSpPr>
        <p:spPr>
          <a:xfrm>
            <a:off x="960378" y="769273"/>
            <a:ext cx="5183380" cy="3836548"/>
          </a:xfrm>
          <a:ln/>
        </p:spPr>
      </p:sp>
      <p:sp>
        <p:nvSpPr>
          <p:cNvPr id="177155"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D7091-CF9C-4C81-B29B-461D648A01C5}" type="slidenum">
              <a:rPr lang="en-US" altLang="en-US"/>
              <a:pPr/>
              <a:t>7</a:t>
            </a:fld>
            <a:endParaRPr lang="en-US" altLang="en-US"/>
          </a:p>
        </p:txBody>
      </p:sp>
      <p:sp>
        <p:nvSpPr>
          <p:cNvPr id="179202" name="Rectangle 2"/>
          <p:cNvSpPr>
            <a:spLocks noGrp="1" noRot="1" noChangeAspect="1" noChangeArrowheads="1" noTextEdit="1"/>
          </p:cNvSpPr>
          <p:nvPr>
            <p:ph type="sldImg"/>
          </p:nvPr>
        </p:nvSpPr>
        <p:spPr>
          <a:xfrm>
            <a:off x="960378" y="769273"/>
            <a:ext cx="5183380" cy="3836548"/>
          </a:xfrm>
          <a:ln/>
        </p:spPr>
      </p:sp>
      <p:sp>
        <p:nvSpPr>
          <p:cNvPr id="179203"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7F160-23FA-472E-9C90-614E24586403}" type="slidenum">
              <a:rPr lang="en-US" altLang="en-US"/>
              <a:pPr/>
              <a:t>8</a:t>
            </a:fld>
            <a:endParaRPr lang="en-US" altLang="en-US"/>
          </a:p>
        </p:txBody>
      </p:sp>
      <p:sp>
        <p:nvSpPr>
          <p:cNvPr id="181250" name="Rectangle 2"/>
          <p:cNvSpPr>
            <a:spLocks noGrp="1" noRot="1" noChangeAspect="1" noChangeArrowheads="1" noTextEdit="1"/>
          </p:cNvSpPr>
          <p:nvPr>
            <p:ph type="sldImg"/>
          </p:nvPr>
        </p:nvSpPr>
        <p:spPr>
          <a:xfrm>
            <a:off x="960378" y="769273"/>
            <a:ext cx="5183380" cy="3836548"/>
          </a:xfrm>
          <a:ln/>
        </p:spPr>
      </p:sp>
      <p:sp>
        <p:nvSpPr>
          <p:cNvPr id="181251"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E1DDC-CD9A-474C-82B8-D132785CB238}" type="slidenum">
              <a:rPr lang="en-US" altLang="en-US"/>
              <a:pPr/>
              <a:t>9</a:t>
            </a:fld>
            <a:endParaRPr lang="en-US" altLang="en-US"/>
          </a:p>
        </p:txBody>
      </p:sp>
      <p:sp>
        <p:nvSpPr>
          <p:cNvPr id="183298" name="Rectangle 2"/>
          <p:cNvSpPr>
            <a:spLocks noGrp="1" noRot="1" noChangeAspect="1" noChangeArrowheads="1" noTextEdit="1"/>
          </p:cNvSpPr>
          <p:nvPr>
            <p:ph type="sldImg"/>
          </p:nvPr>
        </p:nvSpPr>
        <p:spPr>
          <a:xfrm>
            <a:off x="960378" y="769273"/>
            <a:ext cx="5183380" cy="3836548"/>
          </a:xfrm>
          <a:ln/>
        </p:spPr>
      </p:sp>
      <p:sp>
        <p:nvSpPr>
          <p:cNvPr id="183299"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FE3A3-C466-4D53-8C11-C81B21B2E040}" type="slidenum">
              <a:rPr lang="en-US" altLang="en-US"/>
              <a:pPr/>
              <a:t>11</a:t>
            </a:fld>
            <a:endParaRPr lang="en-US" altLang="en-US"/>
          </a:p>
        </p:txBody>
      </p:sp>
      <p:sp>
        <p:nvSpPr>
          <p:cNvPr id="187394" name="Rectangle 2"/>
          <p:cNvSpPr>
            <a:spLocks noGrp="1" noRot="1" noChangeAspect="1" noChangeArrowheads="1" noTextEdit="1"/>
          </p:cNvSpPr>
          <p:nvPr>
            <p:ph type="sldImg"/>
          </p:nvPr>
        </p:nvSpPr>
        <p:spPr>
          <a:xfrm>
            <a:off x="995363" y="769938"/>
            <a:ext cx="5113337" cy="3835400"/>
          </a:xfrm>
          <a:ln/>
        </p:spPr>
      </p:sp>
      <p:sp>
        <p:nvSpPr>
          <p:cNvPr id="187395" name="Rectangle 3"/>
          <p:cNvSpPr>
            <a:spLocks noGrp="1" noChangeArrowheads="1"/>
          </p:cNvSpPr>
          <p:nvPr>
            <p:ph type="body" idx="1"/>
          </p:nvPr>
        </p:nvSpPr>
        <p:spPr>
          <a:xfrm>
            <a:off x="947108" y="4861154"/>
            <a:ext cx="5208261" cy="4604185"/>
          </a:xfrm>
        </p:spPr>
        <p:txBody>
          <a:bodyPr/>
          <a:lstStyle/>
          <a:p>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80233" name="Rectangle 9"/>
          <p:cNvSpPr>
            <a:spLocks noGrp="1" noChangeArrowheads="1"/>
          </p:cNvSpPr>
          <p:nvPr>
            <p:ph type="ctrTitle"/>
          </p:nvPr>
        </p:nvSpPr>
        <p:spPr>
          <a:xfrm>
            <a:off x="685800" y="2130425"/>
            <a:ext cx="7772400" cy="1470025"/>
          </a:xfrm>
        </p:spPr>
        <p:txBody>
          <a:bodyPr/>
          <a:lstStyle>
            <a:lvl1pPr>
              <a:defRPr>
                <a:sym typeface="Symbol" pitchFamily="18" charset="2"/>
              </a:defRPr>
            </a:lvl1pPr>
          </a:lstStyle>
          <a:p>
            <a:pPr lvl="0"/>
            <a:r>
              <a:rPr lang="en-US" altLang="en-US" noProof="0" smtClean="0">
                <a:sym typeface="Symbol" pitchFamily="18" charset="2"/>
              </a:rPr>
              <a:t></a:t>
            </a:r>
          </a:p>
        </p:txBody>
      </p:sp>
      <p:sp>
        <p:nvSpPr>
          <p:cNvPr id="180234" name="Rectangle 10"/>
          <p:cNvSpPr>
            <a:spLocks noGrp="1" noChangeArrowheads="1"/>
          </p:cNvSpPr>
          <p:nvPr>
            <p:ph type="subTitle" idx="1" hasCustomPrompt="1"/>
          </p:nvPr>
        </p:nvSpPr>
        <p:spPr>
          <a:xfrm>
            <a:off x="1371600" y="3886200"/>
            <a:ext cx="6400800" cy="1569660"/>
          </a:xfrm>
        </p:spPr>
        <p:txBody>
          <a:bodyPr/>
          <a:lstStyle>
            <a:lvl1pPr algn="ctr">
              <a:defRPr/>
            </a:lvl1pPr>
          </a:lstStyle>
          <a:p>
            <a:pPr lvl="0"/>
            <a:r>
              <a:rPr lang="en-US" altLang="en-US" noProof="0" dirty="0" smtClean="0"/>
              <a:t>Jian-Jia Chen</a:t>
            </a:r>
          </a:p>
          <a:p>
            <a:pPr lvl="0"/>
            <a:r>
              <a:rPr lang="en-US" altLang="en-US" noProof="0" dirty="0" smtClean="0"/>
              <a:t>(based on the slides from Peter </a:t>
            </a:r>
            <a:r>
              <a:rPr lang="en-US" altLang="en-US" noProof="0" dirty="0" err="1" smtClean="0"/>
              <a:t>Marwedel</a:t>
            </a:r>
            <a:r>
              <a:rPr lang="en-US" altLang="en-US" noProof="0" smtClean="0"/>
              <a:t>)</a:t>
            </a:r>
            <a:endParaRPr lang="en-US" altLang="en-US" noProof="0" dirty="0" smtClean="0"/>
          </a:p>
          <a:p>
            <a:pPr lvl="0"/>
            <a:r>
              <a:rPr lang="en-US" altLang="en-US" noProof="0" dirty="0" smtClean="0"/>
              <a:t>TU Dortmund, </a:t>
            </a:r>
            <a:r>
              <a:rPr lang="en-US" altLang="en-US" noProof="0" dirty="0" err="1" smtClean="0"/>
              <a:t>Informatik</a:t>
            </a:r>
            <a:r>
              <a:rPr lang="en-US" altLang="en-US" noProof="0" dirty="0" smtClean="0"/>
              <a:t> 12</a:t>
            </a:r>
          </a:p>
          <a:p>
            <a:pPr lvl="0"/>
            <a:r>
              <a:rPr lang="en-US" altLang="en-US" noProof="0" dirty="0" smtClean="0"/>
              <a:t>Germany</a:t>
            </a:r>
          </a:p>
        </p:txBody>
      </p:sp>
      <p:grpSp>
        <p:nvGrpSpPr>
          <p:cNvPr id="180235" name="Group 11"/>
          <p:cNvGrpSpPr>
            <a:grpSpLocks/>
          </p:cNvGrpSpPr>
          <p:nvPr/>
        </p:nvGrpSpPr>
        <p:grpSpPr bwMode="auto">
          <a:xfrm>
            <a:off x="503238" y="330200"/>
            <a:ext cx="3184525" cy="588963"/>
            <a:chOff x="317" y="208"/>
            <a:chExt cx="2006" cy="371"/>
          </a:xfrm>
        </p:grpSpPr>
        <p:pic>
          <p:nvPicPr>
            <p:cNvPr id="180236" name="Picture 12" descr="tud_logo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5551"/>
            <a:stretch>
              <a:fillRect/>
            </a:stretch>
          </p:blipFill>
          <p:spPr bwMode="auto">
            <a:xfrm>
              <a:off x="317" y="208"/>
              <a:ext cx="49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7" name="Rectangle 13"/>
            <p:cNvSpPr>
              <a:spLocks noChangeAspect="1" noChangeArrowheads="1"/>
            </p:cNvSpPr>
            <p:nvPr userDrawn="1"/>
          </p:nvSpPr>
          <p:spPr bwMode="auto">
            <a:xfrm>
              <a:off x="745" y="249"/>
              <a:ext cx="1578"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ts val="1700"/>
                </a:lnSpc>
              </a:pPr>
              <a:r>
                <a:rPr lang="nl-NL" altLang="en-US" sz="1600">
                  <a:ea typeface="ヒラギノ角ゴ Pro W3" pitchFamily="96" charset="-128"/>
                </a:rPr>
                <a:t>technische universität dortmund</a:t>
              </a:r>
            </a:p>
          </p:txBody>
        </p:sp>
      </p:grpSp>
      <p:grpSp>
        <p:nvGrpSpPr>
          <p:cNvPr id="180238" name="Group 14"/>
          <p:cNvGrpSpPr>
            <a:grpSpLocks/>
          </p:cNvGrpSpPr>
          <p:nvPr/>
        </p:nvGrpSpPr>
        <p:grpSpPr bwMode="auto">
          <a:xfrm>
            <a:off x="2916238" y="333375"/>
            <a:ext cx="3886200" cy="603250"/>
            <a:chOff x="3094" y="204"/>
            <a:chExt cx="2448" cy="380"/>
          </a:xfrm>
        </p:grpSpPr>
        <p:sp>
          <p:nvSpPr>
            <p:cNvPr id="180239" name="Rectangle 15"/>
            <p:cNvSpPr>
              <a:spLocks noChangeArrowheads="1"/>
            </p:cNvSpPr>
            <p:nvPr/>
          </p:nvSpPr>
          <p:spPr bwMode="auto">
            <a:xfrm>
              <a:off x="3094" y="238"/>
              <a:ext cx="2448" cy="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0" hangingPunct="0"/>
              <a:r>
                <a:rPr lang="nl-NL" altLang="en-US" sz="1500">
                  <a:ea typeface="ヒラギノ角ゴ Pro W3" pitchFamily="96" charset="-128"/>
                </a:rPr>
                <a:t>fakultät für informatik</a:t>
              </a:r>
            </a:p>
            <a:p>
              <a:pPr algn="r" eaLnBrk="0" hangingPunct="0"/>
              <a:r>
                <a:rPr lang="nl-NL" altLang="en-US" sz="1500">
                  <a:ea typeface="ヒラギノ角ゴ Pro W3" pitchFamily="96" charset="-128"/>
                </a:rPr>
                <a:t>informatik 12</a:t>
              </a:r>
            </a:p>
          </p:txBody>
        </p:sp>
        <p:pic>
          <p:nvPicPr>
            <p:cNvPr id="180240" name="Picture 16"/>
            <p:cNvPicPr>
              <a:picLocks noChangeAspect="1" noChangeArrowheads="1"/>
            </p:cNvPicPr>
            <p:nvPr/>
          </p:nvPicPr>
          <p:blipFill>
            <a:blip r:embed="rId3">
              <a:extLst>
                <a:ext uri="{28A0092B-C50C-407E-A947-70E740481C1C}">
                  <a14:useLocalDpi xmlns:a14="http://schemas.microsoft.com/office/drawing/2010/main" val="0"/>
                </a:ext>
              </a:extLst>
            </a:blip>
            <a:srcRect t="461" r="71880" b="44702"/>
            <a:stretch>
              <a:fillRect/>
            </a:stretch>
          </p:blipFill>
          <p:spPr bwMode="auto">
            <a:xfrm>
              <a:off x="3888" y="204"/>
              <a:ext cx="432"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34905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0"/>
            <a:ext cx="2160587" cy="34305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250825" y="0"/>
            <a:ext cx="6329363" cy="34305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65810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78086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34695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250825" y="1268413"/>
            <a:ext cx="3632200" cy="216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035425" y="1268413"/>
            <a:ext cx="3632200" cy="216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4529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57516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4367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13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01945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821561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22" name="Rectangle 22"/>
          <p:cNvSpPr>
            <a:spLocks noGrp="1" noChangeArrowheads="1"/>
          </p:cNvSpPr>
          <p:nvPr>
            <p:ph type="title"/>
          </p:nvPr>
        </p:nvSpPr>
        <p:spPr bwMode="auto">
          <a:xfrm>
            <a:off x="250825" y="0"/>
            <a:ext cx="864235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79223" name="Rectangle 23"/>
          <p:cNvSpPr>
            <a:spLocks noGrp="1" noChangeArrowheads="1"/>
          </p:cNvSpPr>
          <p:nvPr>
            <p:ph type="body" idx="1"/>
          </p:nvPr>
        </p:nvSpPr>
        <p:spPr bwMode="auto">
          <a:xfrm>
            <a:off x="250825" y="1268413"/>
            <a:ext cx="7416800" cy="21621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Klicken Sie, um die Formate des Vorlagentextes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179229" name="Line 29"/>
          <p:cNvSpPr>
            <a:spLocks noChangeShapeType="1"/>
          </p:cNvSpPr>
          <p:nvPr/>
        </p:nvSpPr>
        <p:spPr bwMode="auto">
          <a:xfrm>
            <a:off x="250825" y="1125538"/>
            <a:ext cx="8642350" cy="0"/>
          </a:xfrm>
          <a:prstGeom prst="line">
            <a:avLst/>
          </a:prstGeom>
          <a:noFill/>
          <a:ln w="38100">
            <a:solidFill>
              <a:srgbClr val="84B8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230" name="Line 30"/>
          <p:cNvSpPr>
            <a:spLocks noChangeShapeType="1"/>
          </p:cNvSpPr>
          <p:nvPr/>
        </p:nvSpPr>
        <p:spPr bwMode="auto">
          <a:xfrm>
            <a:off x="0" y="-6350"/>
            <a:ext cx="9144000" cy="0"/>
          </a:xfrm>
          <a:prstGeom prst="line">
            <a:avLst/>
          </a:prstGeom>
          <a:noFill/>
          <a:ln w="38100">
            <a:solidFill>
              <a:srgbClr val="84B8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235" name="Text Box 35"/>
          <p:cNvSpPr txBox="1">
            <a:spLocks noChangeArrowheads="1"/>
          </p:cNvSpPr>
          <p:nvPr/>
        </p:nvSpPr>
        <p:spPr bwMode="auto">
          <a:xfrm>
            <a:off x="7632700" y="0"/>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de-DE" altLang="en-US"/>
          </a:p>
        </p:txBody>
      </p:sp>
      <p:sp>
        <p:nvSpPr>
          <p:cNvPr id="16" name="Text Box 24"/>
          <p:cNvSpPr txBox="1">
            <a:spLocks noChangeArrowheads="1"/>
          </p:cNvSpPr>
          <p:nvPr userDrawn="1"/>
        </p:nvSpPr>
        <p:spPr bwMode="auto">
          <a:xfrm>
            <a:off x="7848600" y="6507163"/>
            <a:ext cx="1127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600">
                <a:latin typeface="Arial Unicode MS" pitchFamily="34" charset="-128"/>
                <a:sym typeface="Symbol" pitchFamily="18" charset="2"/>
              </a:rPr>
              <a:t> </a:t>
            </a:r>
            <a:r>
              <a:rPr lang="en-US" sz="1600">
                <a:sym typeface="Symbol" pitchFamily="18" charset="2"/>
              </a:rPr>
              <a:t>-  </a:t>
            </a:r>
            <a:fld id="{4A53EEC8-11B1-4859-8673-A6630358EC02}" type="slidenum">
              <a:rPr lang="en-US" sz="1600">
                <a:sym typeface="Symbol" pitchFamily="18" charset="2"/>
              </a:rPr>
              <a:pPr algn="r">
                <a:spcBef>
                  <a:spcPct val="50000"/>
                </a:spcBef>
              </a:pPr>
              <a:t>‹Nr.›</a:t>
            </a:fld>
            <a:r>
              <a:rPr lang="en-US" sz="1600">
                <a:sym typeface="Symbol" pitchFamily="18" charset="2"/>
              </a:rPr>
              <a:t> -</a:t>
            </a:r>
            <a:endParaRPr lang="en-US" sz="1600"/>
          </a:p>
        </p:txBody>
      </p:sp>
      <p:grpSp>
        <p:nvGrpSpPr>
          <p:cNvPr id="17" name="Group 25"/>
          <p:cNvGrpSpPr>
            <a:grpSpLocks/>
          </p:cNvGrpSpPr>
          <p:nvPr userDrawn="1"/>
        </p:nvGrpSpPr>
        <p:grpSpPr bwMode="auto">
          <a:xfrm>
            <a:off x="395288" y="6437313"/>
            <a:ext cx="2039937" cy="457200"/>
            <a:chOff x="385" y="4055"/>
            <a:chExt cx="1285" cy="288"/>
          </a:xfrm>
        </p:grpSpPr>
        <p:pic>
          <p:nvPicPr>
            <p:cNvPr id="18" name="Picture 26" descr="tud_logo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5551"/>
            <a:stretch>
              <a:fillRect/>
            </a:stretch>
          </p:blipFill>
          <p:spPr bwMode="auto">
            <a:xfrm>
              <a:off x="385" y="4089"/>
              <a:ext cx="30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7"/>
            <p:cNvSpPr txBox="1">
              <a:spLocks noChangeArrowheads="1"/>
            </p:cNvSpPr>
            <p:nvPr userDrawn="1"/>
          </p:nvSpPr>
          <p:spPr bwMode="auto">
            <a:xfrm>
              <a:off x="634" y="4055"/>
              <a:ext cx="10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technische universität</a:t>
              </a:r>
            </a:p>
            <a:p>
              <a:r>
                <a:rPr lang="en-US" sz="1200"/>
                <a:t>dortmund</a:t>
              </a:r>
            </a:p>
          </p:txBody>
        </p:sp>
      </p:grpSp>
      <p:sp>
        <p:nvSpPr>
          <p:cNvPr id="20" name="Line 28"/>
          <p:cNvSpPr>
            <a:spLocks noChangeShapeType="1"/>
          </p:cNvSpPr>
          <p:nvPr userDrawn="1"/>
        </p:nvSpPr>
        <p:spPr bwMode="auto">
          <a:xfrm>
            <a:off x="250825" y="6453188"/>
            <a:ext cx="8642350" cy="0"/>
          </a:xfrm>
          <a:prstGeom prst="line">
            <a:avLst/>
          </a:prstGeom>
          <a:noFill/>
          <a:ln w="38100">
            <a:solidFill>
              <a:srgbClr val="84B81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21" name="Group 31"/>
          <p:cNvGrpSpPr>
            <a:grpSpLocks/>
          </p:cNvGrpSpPr>
          <p:nvPr userDrawn="1"/>
        </p:nvGrpSpPr>
        <p:grpSpPr bwMode="auto">
          <a:xfrm>
            <a:off x="2464693" y="6437313"/>
            <a:ext cx="1819275" cy="457200"/>
            <a:chOff x="1746" y="4055"/>
            <a:chExt cx="1146" cy="288"/>
          </a:xfrm>
        </p:grpSpPr>
        <p:pic>
          <p:nvPicPr>
            <p:cNvPr id="22" name="Picture 32"/>
            <p:cNvPicPr>
              <a:picLocks noChangeAspect="1" noChangeArrowheads="1"/>
            </p:cNvPicPr>
            <p:nvPr userDrawn="1"/>
          </p:nvPicPr>
          <p:blipFill>
            <a:blip r:embed="rId14">
              <a:extLst>
                <a:ext uri="{28A0092B-C50C-407E-A947-70E740481C1C}">
                  <a14:useLocalDpi xmlns:a14="http://schemas.microsoft.com/office/drawing/2010/main" val="0"/>
                </a:ext>
              </a:extLst>
            </a:blip>
            <a:srcRect t="461" r="71880" b="44702"/>
            <a:stretch>
              <a:fillRect/>
            </a:stretch>
          </p:blipFill>
          <p:spPr bwMode="auto">
            <a:xfrm>
              <a:off x="1746" y="4110"/>
              <a:ext cx="2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33"/>
            <p:cNvSpPr txBox="1">
              <a:spLocks noChangeArrowheads="1"/>
            </p:cNvSpPr>
            <p:nvPr userDrawn="1"/>
          </p:nvSpPr>
          <p:spPr bwMode="auto">
            <a:xfrm>
              <a:off x="1972" y="4055"/>
              <a:ext cx="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err="1"/>
                <a:t>fakultät</a:t>
              </a:r>
              <a:r>
                <a:rPr lang="en-US" sz="1200" dirty="0"/>
                <a:t> </a:t>
              </a:r>
              <a:r>
                <a:rPr lang="en-US" sz="1200" dirty="0" err="1"/>
                <a:t>für</a:t>
              </a:r>
              <a:r>
                <a:rPr lang="en-US" sz="1200" dirty="0"/>
                <a:t> </a:t>
              </a:r>
              <a:r>
                <a:rPr lang="en-US" sz="1200" dirty="0" err="1"/>
                <a:t>informatik</a:t>
              </a:r>
              <a:endParaRPr lang="en-US" sz="1200" dirty="0"/>
            </a:p>
          </p:txBody>
        </p:sp>
      </p:grpSp>
      <p:sp>
        <p:nvSpPr>
          <p:cNvPr id="24" name="Text Box 34"/>
          <p:cNvSpPr txBox="1">
            <a:spLocks noChangeArrowheads="1"/>
          </p:cNvSpPr>
          <p:nvPr userDrawn="1"/>
        </p:nvSpPr>
        <p:spPr bwMode="auto">
          <a:xfrm>
            <a:off x="3779912" y="6437313"/>
            <a:ext cx="2735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smtClean="0">
                <a:sym typeface="Symbol" pitchFamily="18" charset="2"/>
              </a:rPr>
              <a:t> JJ</a:t>
            </a:r>
            <a:r>
              <a:rPr lang="en-US" sz="1200" baseline="0" dirty="0" smtClean="0">
                <a:sym typeface="Symbol" pitchFamily="18" charset="2"/>
              </a:rPr>
              <a:t> Chen and </a:t>
            </a:r>
            <a:r>
              <a:rPr lang="en-US" sz="1200" dirty="0" smtClean="0">
                <a:sym typeface="Symbol" pitchFamily="18" charset="2"/>
              </a:rPr>
              <a:t> </a:t>
            </a:r>
            <a:r>
              <a:rPr lang="en-US" sz="1200" dirty="0" err="1">
                <a:sym typeface="Symbol" pitchFamily="18" charset="2"/>
              </a:rPr>
              <a:t>P.Marwedel</a:t>
            </a:r>
            <a:r>
              <a:rPr lang="en-US" sz="1200" dirty="0">
                <a:sym typeface="Symbol" pitchFamily="18" charset="2"/>
              </a:rPr>
              <a:t>, </a:t>
            </a:r>
            <a:br>
              <a:rPr lang="en-US" sz="1200" dirty="0">
                <a:sym typeface="Symbol" pitchFamily="18" charset="2"/>
              </a:rPr>
            </a:br>
            <a:r>
              <a:rPr lang="de-DE" sz="1200" dirty="0">
                <a:sym typeface="Symbol" pitchFamily="18" charset="2"/>
              </a:rPr>
              <a:t>Informatik 12, </a:t>
            </a:r>
            <a:r>
              <a:rPr lang="en-US" sz="1200" dirty="0">
                <a:sym typeface="Symbol" pitchFamily="18" charset="2"/>
              </a:rPr>
              <a:t> </a:t>
            </a:r>
            <a:r>
              <a:rPr lang="de-DE" sz="1200" dirty="0" smtClean="0">
                <a:sym typeface="Symbol" pitchFamily="18" charset="2"/>
              </a:rPr>
              <a:t>2014</a:t>
            </a:r>
            <a:endParaRPr lang="en-US" sz="1200" dirty="0">
              <a:sym typeface="Symbol" pitchFamily="18" charset="2"/>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2800" b="1">
          <a:solidFill>
            <a:schemeClr val="tx1"/>
          </a:solidFill>
          <a:latin typeface="+mj-lt"/>
          <a:ea typeface="+mj-ea"/>
          <a:cs typeface="+mj-cs"/>
        </a:defRPr>
      </a:lvl1pPr>
      <a:lvl2pPr algn="ctr" rtl="0" fontAlgn="base">
        <a:spcBef>
          <a:spcPct val="0"/>
        </a:spcBef>
        <a:spcAft>
          <a:spcPct val="0"/>
        </a:spcAft>
        <a:defRPr sz="2800" b="1">
          <a:solidFill>
            <a:schemeClr val="tx1"/>
          </a:solidFill>
          <a:latin typeface="Arial" pitchFamily="34" charset="0"/>
        </a:defRPr>
      </a:lvl2pPr>
      <a:lvl3pPr algn="ctr" rtl="0" fontAlgn="base">
        <a:spcBef>
          <a:spcPct val="0"/>
        </a:spcBef>
        <a:spcAft>
          <a:spcPct val="0"/>
        </a:spcAft>
        <a:defRPr sz="2800" b="1">
          <a:solidFill>
            <a:schemeClr val="tx1"/>
          </a:solidFill>
          <a:latin typeface="Arial" pitchFamily="34" charset="0"/>
        </a:defRPr>
      </a:lvl3pPr>
      <a:lvl4pPr algn="ctr" rtl="0" fontAlgn="base">
        <a:spcBef>
          <a:spcPct val="0"/>
        </a:spcBef>
        <a:spcAft>
          <a:spcPct val="0"/>
        </a:spcAft>
        <a:defRPr sz="2800" b="1">
          <a:solidFill>
            <a:schemeClr val="tx1"/>
          </a:solidFill>
          <a:latin typeface="Arial" pitchFamily="34" charset="0"/>
        </a:defRPr>
      </a:lvl4pPr>
      <a:lvl5pPr algn="ctr" rtl="0" fontAlgn="base">
        <a:spcBef>
          <a:spcPct val="0"/>
        </a:spcBef>
        <a:spcAft>
          <a:spcPct val="0"/>
        </a:spcAft>
        <a:defRPr sz="2800" b="1">
          <a:solidFill>
            <a:schemeClr val="tx1"/>
          </a:solidFill>
          <a:latin typeface="Arial" pitchFamily="34" charset="0"/>
        </a:defRPr>
      </a:lvl5pPr>
      <a:lvl6pPr marL="457200" algn="ctr" rtl="0" fontAlgn="base">
        <a:spcBef>
          <a:spcPct val="0"/>
        </a:spcBef>
        <a:spcAft>
          <a:spcPct val="0"/>
        </a:spcAft>
        <a:defRPr sz="2800" b="1">
          <a:solidFill>
            <a:schemeClr val="tx1"/>
          </a:solidFill>
          <a:latin typeface="Arial" pitchFamily="34" charset="0"/>
        </a:defRPr>
      </a:lvl6pPr>
      <a:lvl7pPr marL="914400" algn="ctr" rtl="0" fontAlgn="base">
        <a:spcBef>
          <a:spcPct val="0"/>
        </a:spcBef>
        <a:spcAft>
          <a:spcPct val="0"/>
        </a:spcAft>
        <a:defRPr sz="2800" b="1">
          <a:solidFill>
            <a:schemeClr val="tx1"/>
          </a:solidFill>
          <a:latin typeface="Arial" pitchFamily="34" charset="0"/>
        </a:defRPr>
      </a:lvl7pPr>
      <a:lvl8pPr marL="1371600" algn="ctr" rtl="0" fontAlgn="base">
        <a:spcBef>
          <a:spcPct val="0"/>
        </a:spcBef>
        <a:spcAft>
          <a:spcPct val="0"/>
        </a:spcAft>
        <a:defRPr sz="2800" b="1">
          <a:solidFill>
            <a:schemeClr val="tx1"/>
          </a:solidFill>
          <a:latin typeface="Arial" pitchFamily="34" charset="0"/>
        </a:defRPr>
      </a:lvl8pPr>
      <a:lvl9pPr marL="1828800" algn="ctr" rtl="0" fontAlgn="base">
        <a:spcBef>
          <a:spcPct val="0"/>
        </a:spcBef>
        <a:spcAft>
          <a:spcPct val="0"/>
        </a:spcAft>
        <a:defRPr sz="2800" b="1">
          <a:solidFill>
            <a:schemeClr val="tx1"/>
          </a:solidFill>
          <a:latin typeface="Arial" pitchFamily="34" charset="0"/>
        </a:defRPr>
      </a:lvl9pPr>
    </p:titleStyle>
    <p:bodyStyle>
      <a:lvl1pPr algn="l" rtl="0" fontAlgn="base">
        <a:spcBef>
          <a:spcPct val="0"/>
        </a:spcBef>
        <a:spcAft>
          <a:spcPct val="0"/>
        </a:spcAft>
        <a:defRPr sz="2400">
          <a:solidFill>
            <a:schemeClr val="tx1"/>
          </a:solidFill>
          <a:latin typeface="+mn-lt"/>
          <a:ea typeface="+mn-ea"/>
          <a:cs typeface="+mn-cs"/>
        </a:defRPr>
      </a:lvl1pPr>
      <a:lvl2pPr marL="444500" indent="-265113" algn="l" rtl="0" fontAlgn="base">
        <a:spcBef>
          <a:spcPct val="0"/>
        </a:spcBef>
        <a:spcAft>
          <a:spcPct val="0"/>
        </a:spcAft>
        <a:buClr>
          <a:srgbClr val="84B818"/>
        </a:buClr>
        <a:buFont typeface="Wingdings" pitchFamily="2" charset="2"/>
        <a:buChar char="§"/>
        <a:defRPr sz="2400">
          <a:solidFill>
            <a:schemeClr val="tx1"/>
          </a:solidFill>
          <a:latin typeface="+mn-lt"/>
        </a:defRPr>
      </a:lvl2pPr>
      <a:lvl3pPr marL="892175" indent="-268288" algn="l" rtl="0" fontAlgn="base">
        <a:spcBef>
          <a:spcPct val="0"/>
        </a:spcBef>
        <a:spcAft>
          <a:spcPct val="0"/>
        </a:spcAft>
        <a:buClr>
          <a:srgbClr val="84B818"/>
        </a:buClr>
        <a:buChar char="•"/>
        <a:defRPr sz="2400">
          <a:solidFill>
            <a:schemeClr val="tx1"/>
          </a:solidFill>
          <a:latin typeface="+mn-lt"/>
        </a:defRPr>
      </a:lvl3pPr>
      <a:lvl4pPr marL="1343025" indent="-269875" algn="l" rtl="0" fontAlgn="base">
        <a:spcBef>
          <a:spcPct val="0"/>
        </a:spcBef>
        <a:spcAft>
          <a:spcPct val="0"/>
        </a:spcAft>
        <a:buClr>
          <a:srgbClr val="84B818"/>
        </a:buClr>
        <a:buChar char="•"/>
        <a:defRPr sz="2000">
          <a:solidFill>
            <a:schemeClr val="tx1"/>
          </a:solidFill>
          <a:latin typeface="+mn-lt"/>
        </a:defRPr>
      </a:lvl4pPr>
      <a:lvl5pPr marL="1795463" indent="-268288" algn="l" rtl="0" fontAlgn="base">
        <a:spcBef>
          <a:spcPct val="0"/>
        </a:spcBef>
        <a:spcAft>
          <a:spcPct val="0"/>
        </a:spcAft>
        <a:buClr>
          <a:srgbClr val="84B818"/>
        </a:buClr>
        <a:buChar char="»"/>
        <a:defRPr sz="2000">
          <a:solidFill>
            <a:schemeClr val="tx1"/>
          </a:solidFill>
          <a:latin typeface="+mn-lt"/>
        </a:defRPr>
      </a:lvl5pPr>
      <a:lvl6pPr marL="2252663" indent="-268288" algn="l" rtl="0" fontAlgn="base">
        <a:spcBef>
          <a:spcPct val="0"/>
        </a:spcBef>
        <a:spcAft>
          <a:spcPct val="0"/>
        </a:spcAft>
        <a:buClr>
          <a:srgbClr val="84B818"/>
        </a:buClr>
        <a:buChar char="»"/>
        <a:defRPr sz="2000">
          <a:solidFill>
            <a:schemeClr val="tx1"/>
          </a:solidFill>
          <a:latin typeface="+mn-lt"/>
        </a:defRPr>
      </a:lvl6pPr>
      <a:lvl7pPr marL="2709863" indent="-268288" algn="l" rtl="0" fontAlgn="base">
        <a:spcBef>
          <a:spcPct val="0"/>
        </a:spcBef>
        <a:spcAft>
          <a:spcPct val="0"/>
        </a:spcAft>
        <a:buClr>
          <a:srgbClr val="84B818"/>
        </a:buClr>
        <a:buChar char="»"/>
        <a:defRPr sz="2000">
          <a:solidFill>
            <a:schemeClr val="tx1"/>
          </a:solidFill>
          <a:latin typeface="+mn-lt"/>
        </a:defRPr>
      </a:lvl7pPr>
      <a:lvl8pPr marL="3167063" indent="-268288" algn="l" rtl="0" fontAlgn="base">
        <a:spcBef>
          <a:spcPct val="0"/>
        </a:spcBef>
        <a:spcAft>
          <a:spcPct val="0"/>
        </a:spcAft>
        <a:buClr>
          <a:srgbClr val="84B818"/>
        </a:buClr>
        <a:buChar char="»"/>
        <a:defRPr sz="2000">
          <a:solidFill>
            <a:schemeClr val="tx1"/>
          </a:solidFill>
          <a:latin typeface="+mn-lt"/>
        </a:defRPr>
      </a:lvl8pPr>
      <a:lvl9pPr marL="3624263" indent="-268288" algn="l" rtl="0" fontAlgn="base">
        <a:spcBef>
          <a:spcPct val="0"/>
        </a:spcBef>
        <a:spcAft>
          <a:spcPct val="0"/>
        </a:spcAft>
        <a:buClr>
          <a:srgbClr val="84B818"/>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250825" y="1773238"/>
            <a:ext cx="5221275" cy="1470025"/>
          </a:xfrm>
        </p:spPr>
        <p:txBody>
          <a:bodyPr/>
          <a:lstStyle/>
          <a:p>
            <a:r>
              <a:rPr lang="en-US" altLang="en-US" sz="3200" dirty="0" smtClean="0">
                <a:solidFill>
                  <a:srgbClr val="FF0000"/>
                </a:solidFill>
              </a:rPr>
              <a:t>Limits of von</a:t>
            </a:r>
            <a:r>
              <a:rPr lang="en-US" altLang="en-US" sz="3200" dirty="0">
                <a:solidFill>
                  <a:srgbClr val="FF0000"/>
                </a:solidFill>
              </a:rPr>
              <a:t>-Neumann (thread-based) computing</a:t>
            </a:r>
            <a:endParaRPr lang="en-US" sz="3200" dirty="0">
              <a:solidFill>
                <a:srgbClr val="FF0000"/>
              </a:solidFill>
            </a:endParaRPr>
          </a:p>
        </p:txBody>
      </p:sp>
      <p:sp>
        <p:nvSpPr>
          <p:cNvPr id="60419" name="Rectangle 3"/>
          <p:cNvSpPr>
            <a:spLocks noGrp="1" noChangeArrowheads="1"/>
          </p:cNvSpPr>
          <p:nvPr>
            <p:ph type="subTitle" idx="1"/>
          </p:nvPr>
        </p:nvSpPr>
        <p:spPr>
          <a:xfrm>
            <a:off x="250825" y="3716338"/>
            <a:ext cx="3600450" cy="1938992"/>
          </a:xfrm>
        </p:spPr>
        <p:txBody>
          <a:bodyPr/>
          <a:lstStyle/>
          <a:p>
            <a:r>
              <a:rPr lang="en-US" dirty="0" smtClean="0"/>
              <a:t>Jian-Jia Chen</a:t>
            </a:r>
          </a:p>
          <a:p>
            <a:r>
              <a:rPr lang="en-US" dirty="0" smtClean="0"/>
              <a:t>(Slides are based on Peter </a:t>
            </a:r>
            <a:r>
              <a:rPr lang="en-US" dirty="0" err="1" smtClean="0"/>
              <a:t>Marwedel</a:t>
            </a:r>
            <a:r>
              <a:rPr lang="en-US" dirty="0" smtClean="0"/>
              <a:t>)</a:t>
            </a:r>
            <a:endParaRPr lang="en-US" dirty="0"/>
          </a:p>
          <a:p>
            <a:r>
              <a:rPr lang="en-US" dirty="0"/>
              <a:t>TU Dortmund</a:t>
            </a:r>
          </a:p>
          <a:p>
            <a:r>
              <a:rPr lang="en-US" dirty="0" err="1"/>
              <a:t>Informatik</a:t>
            </a:r>
            <a:r>
              <a:rPr lang="en-US" dirty="0"/>
              <a:t> 12 </a:t>
            </a:r>
          </a:p>
        </p:txBody>
      </p:sp>
      <p:sp>
        <p:nvSpPr>
          <p:cNvPr id="60422" name="Text Box 6"/>
          <p:cNvSpPr txBox="1">
            <a:spLocks noChangeArrowheads="1"/>
          </p:cNvSpPr>
          <p:nvPr/>
        </p:nvSpPr>
        <p:spPr bwMode="auto">
          <a:xfrm>
            <a:off x="1187450" y="5662613"/>
            <a:ext cx="2835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smtClean="0">
                <a:solidFill>
                  <a:srgbClr val="3333CC"/>
                </a:solidFill>
              </a:rPr>
              <a:t>2014</a:t>
            </a:r>
            <a:r>
              <a:rPr lang="ja-JP" altLang="en-US" b="1" dirty="0" smtClean="0">
                <a:solidFill>
                  <a:srgbClr val="3333CC"/>
                </a:solidFill>
              </a:rPr>
              <a:t>年</a:t>
            </a:r>
            <a:r>
              <a:rPr lang="en-US" b="1" dirty="0" smtClean="0">
                <a:solidFill>
                  <a:srgbClr val="3333CC"/>
                </a:solidFill>
              </a:rPr>
              <a:t> </a:t>
            </a:r>
            <a:r>
              <a:rPr lang="en-US" b="1" dirty="0">
                <a:solidFill>
                  <a:srgbClr val="3333CC"/>
                </a:solidFill>
              </a:rPr>
              <a:t>10 </a:t>
            </a:r>
            <a:r>
              <a:rPr lang="ja-JP" altLang="en-US" b="1" dirty="0">
                <a:solidFill>
                  <a:srgbClr val="3333CC"/>
                </a:solidFill>
              </a:rPr>
              <a:t>月</a:t>
            </a:r>
            <a:r>
              <a:rPr lang="en-US" b="1" dirty="0">
                <a:solidFill>
                  <a:srgbClr val="3333CC"/>
                </a:solidFill>
              </a:rPr>
              <a:t> </a:t>
            </a:r>
            <a:r>
              <a:rPr lang="en-US" b="1" dirty="0" smtClean="0">
                <a:solidFill>
                  <a:srgbClr val="3333CC"/>
                </a:solidFill>
              </a:rPr>
              <a:t>21 </a:t>
            </a:r>
            <a:r>
              <a:rPr lang="ja-JP" altLang="en-US" b="1" dirty="0">
                <a:solidFill>
                  <a:srgbClr val="3333CC"/>
                </a:solidFill>
              </a:rPr>
              <a:t>日</a:t>
            </a:r>
            <a:endParaRPr lang="en-US" b="1" dirty="0">
              <a:solidFill>
                <a:srgbClr val="3333CC"/>
              </a:solidFill>
            </a:endParaRPr>
          </a:p>
        </p:txBody>
      </p:sp>
      <p:sp>
        <p:nvSpPr>
          <p:cNvPr id="60424" name="Text Box 8"/>
          <p:cNvSpPr txBox="1">
            <a:spLocks noChangeArrowheads="1"/>
          </p:cNvSpPr>
          <p:nvPr/>
        </p:nvSpPr>
        <p:spPr bwMode="auto">
          <a:xfrm>
            <a:off x="6372225" y="6381750"/>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a:cs typeface="Arial" charset="0"/>
              </a:rPr>
              <a:t>These slides use Microsoft clip arts. Microsoft copyright restrictions apply. </a:t>
            </a:r>
          </a:p>
        </p:txBody>
      </p:sp>
      <p:pic>
        <p:nvPicPr>
          <p:cNvPr id="60425" name="Picture 9"/>
          <p:cNvPicPr>
            <a:picLocks noChangeAspect="1" noChangeArrowheads="1"/>
          </p:cNvPicPr>
          <p:nvPr/>
        </p:nvPicPr>
        <p:blipFill>
          <a:blip r:embed="rId3">
            <a:extLst>
              <a:ext uri="{28A0092B-C50C-407E-A947-70E740481C1C}">
                <a14:useLocalDpi xmlns:a14="http://schemas.microsoft.com/office/drawing/2010/main" val="0"/>
              </a:ext>
            </a:extLst>
          </a:blip>
          <a:srcRect l="1520" t="11275" b="46460"/>
          <a:stretch>
            <a:fillRect/>
          </a:stretch>
        </p:blipFill>
        <p:spPr bwMode="auto">
          <a:xfrm>
            <a:off x="5003800" y="4149725"/>
            <a:ext cx="32400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6" name="Text Box 10"/>
          <p:cNvSpPr txBox="1">
            <a:spLocks noChangeArrowheads="1"/>
          </p:cNvSpPr>
          <p:nvPr/>
        </p:nvSpPr>
        <p:spPr bwMode="auto">
          <a:xfrm rot="16200000">
            <a:off x="7869238" y="4956175"/>
            <a:ext cx="1139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solidFill>
                  <a:srgbClr val="99CC00"/>
                </a:solidFill>
                <a:cs typeface="Arial" charset="0"/>
              </a:rPr>
              <a:t>© Springer, 2010</a:t>
            </a:r>
          </a:p>
        </p:txBody>
      </p:sp>
    </p:spTree>
    <p:extLst>
      <p:ext uri="{BB962C8B-B14F-4D97-AF65-F5344CB8AC3E}">
        <p14:creationId xmlns:p14="http://schemas.microsoft.com/office/powerpoint/2010/main" val="7094674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en-US"/>
              <a:t>Why are deadlocks possible?</a:t>
            </a:r>
          </a:p>
        </p:txBody>
      </p:sp>
      <p:sp>
        <p:nvSpPr>
          <p:cNvPr id="206851" name="Rectangle 3"/>
          <p:cNvSpPr>
            <a:spLocks noGrp="1" noChangeArrowheads="1"/>
          </p:cNvSpPr>
          <p:nvPr>
            <p:ph type="body" idx="1"/>
          </p:nvPr>
        </p:nvSpPr>
        <p:spPr>
          <a:xfrm>
            <a:off x="250825" y="1628775"/>
            <a:ext cx="8642350" cy="4473575"/>
          </a:xfrm>
        </p:spPr>
        <p:txBody>
          <a:bodyPr/>
          <a:lstStyle/>
          <a:p>
            <a:r>
              <a:rPr lang="en-US" altLang="en-US"/>
              <a:t>We know from the theory of operating systems, that deadlocks are possible in a multi-threaded system if we have</a:t>
            </a:r>
          </a:p>
          <a:p>
            <a:pPr lvl="1">
              <a:spcBef>
                <a:spcPct val="100000"/>
              </a:spcBef>
            </a:pPr>
            <a:r>
              <a:rPr lang="en-US" altLang="en-US"/>
              <a:t>Mutual exclusion</a:t>
            </a:r>
          </a:p>
          <a:p>
            <a:pPr lvl="1">
              <a:spcBef>
                <a:spcPct val="100000"/>
              </a:spcBef>
            </a:pPr>
            <a:r>
              <a:rPr lang="en-US" altLang="en-US"/>
              <a:t>Holding resources while waiting for more</a:t>
            </a:r>
          </a:p>
          <a:p>
            <a:pPr lvl="1">
              <a:spcBef>
                <a:spcPct val="100000"/>
              </a:spcBef>
            </a:pPr>
            <a:r>
              <a:rPr lang="en-US" altLang="en-US"/>
              <a:t>No preemption</a:t>
            </a:r>
          </a:p>
          <a:p>
            <a:pPr lvl="1">
              <a:spcBef>
                <a:spcPct val="100000"/>
              </a:spcBef>
            </a:pPr>
            <a:r>
              <a:rPr lang="en-US" altLang="en-US"/>
              <a:t>Circular wait</a:t>
            </a:r>
          </a:p>
          <a:p>
            <a:pPr>
              <a:spcBef>
                <a:spcPct val="100000"/>
              </a:spcBef>
            </a:pPr>
            <a:r>
              <a:rPr lang="en-US" altLang="en-US"/>
              <a:t>Conditions are met for our example</a:t>
            </a:r>
          </a:p>
        </p:txBody>
      </p:sp>
    </p:spTree>
    <p:extLst>
      <p:ext uri="{BB962C8B-B14F-4D97-AF65-F5344CB8AC3E}">
        <p14:creationId xmlns:p14="http://schemas.microsoft.com/office/powerpoint/2010/main" val="33511827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l"/>
            <a:r>
              <a:rPr lang="en-US" altLang="en-US"/>
              <a:t>A stake in the ground …</a:t>
            </a:r>
          </a:p>
        </p:txBody>
      </p:sp>
      <p:sp>
        <p:nvSpPr>
          <p:cNvPr id="186371" name="Rectangle 3"/>
          <p:cNvSpPr>
            <a:spLocks noGrp="1" noChangeArrowheads="1"/>
          </p:cNvSpPr>
          <p:nvPr>
            <p:ph type="body" idx="1"/>
          </p:nvPr>
        </p:nvSpPr>
        <p:spPr>
          <a:xfrm>
            <a:off x="250825" y="2035175"/>
            <a:ext cx="5761038" cy="1187450"/>
          </a:xfrm>
        </p:spPr>
        <p:txBody>
          <a:bodyPr/>
          <a:lstStyle/>
          <a:p>
            <a:r>
              <a:rPr lang="en-US" altLang="en-US" i="1">
                <a:solidFill>
                  <a:srgbClr val="FF3300"/>
                </a:solidFill>
              </a:rPr>
              <a:t>Nontrivial software written with threads, semaphores, and mutexes is incomprehensible to humans.</a:t>
            </a:r>
          </a:p>
        </p:txBody>
      </p:sp>
      <p:pic>
        <p:nvPicPr>
          <p:cNvPr id="186372" name="Picture 4"/>
          <p:cNvPicPr>
            <a:picLocks noChangeAspect="1" noChangeArrowheads="1"/>
          </p:cNvPicPr>
          <p:nvPr/>
        </p:nvPicPr>
        <p:blipFill>
          <a:blip r:embed="rId3">
            <a:extLst>
              <a:ext uri="{28A0092B-C50C-407E-A947-70E740481C1C}">
                <a14:useLocalDpi xmlns:a14="http://schemas.microsoft.com/office/drawing/2010/main" val="0"/>
              </a:ext>
            </a:extLst>
          </a:blip>
          <a:srcRect l="67192" t="9909" r="5177" b="53520"/>
          <a:stretch>
            <a:fillRect/>
          </a:stretch>
        </p:blipFill>
        <p:spPr bwMode="auto">
          <a:xfrm>
            <a:off x="6372225" y="1628775"/>
            <a:ext cx="2432050"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373" name="Rectangle 5"/>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
        <p:nvSpPr>
          <p:cNvPr id="186374" name="Rectangle 6"/>
          <p:cNvSpPr>
            <a:spLocks noChangeArrowheads="1"/>
          </p:cNvSpPr>
          <p:nvPr/>
        </p:nvSpPr>
        <p:spPr bwMode="auto">
          <a:xfrm>
            <a:off x="250825" y="3933825"/>
            <a:ext cx="6842125" cy="15525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447675" indent="-268288">
              <a:buClr>
                <a:srgbClr val="99CC00"/>
              </a:buClr>
              <a:buFont typeface="Wingdings" pitchFamily="2" charset="2"/>
              <a:buChar char="§"/>
              <a:defRPr sz="2400">
                <a:solidFill>
                  <a:schemeClr val="tx1"/>
                </a:solidFill>
                <a:latin typeface="Arial" pitchFamily="34" charset="0"/>
              </a:defRPr>
            </a:lvl2pPr>
            <a:lvl3pPr marL="895350" indent="-268288">
              <a:buClr>
                <a:srgbClr val="99CC00"/>
              </a:buClr>
              <a:buChar char="•"/>
              <a:defRPr sz="2400">
                <a:solidFill>
                  <a:schemeClr val="tx1"/>
                </a:solidFill>
                <a:latin typeface="Arial" pitchFamily="34" charset="0"/>
              </a:defRPr>
            </a:lvl3pPr>
            <a:lvl4pPr marL="1254125" indent="-174625">
              <a:buClr>
                <a:srgbClr val="99CC00"/>
              </a:buClr>
              <a:buChar char="•"/>
              <a:defRPr sz="2000">
                <a:solidFill>
                  <a:schemeClr val="tx1"/>
                </a:solidFill>
                <a:latin typeface="Arial" pitchFamily="34" charset="0"/>
              </a:defRPr>
            </a:lvl4pPr>
            <a:lvl5pPr marL="2109788" indent="-228600">
              <a:buClr>
                <a:srgbClr val="99CC00"/>
              </a:buClr>
              <a:buChar char="»"/>
              <a:defRPr sz="2000">
                <a:solidFill>
                  <a:schemeClr val="tx1"/>
                </a:solidFill>
                <a:latin typeface="Arial" pitchFamily="34" charset="0"/>
              </a:defRPr>
            </a:lvl5pPr>
            <a:lvl6pPr marL="2566988" indent="-228600" fontAlgn="base">
              <a:spcBef>
                <a:spcPct val="0"/>
              </a:spcBef>
              <a:spcAft>
                <a:spcPct val="0"/>
              </a:spcAft>
              <a:buClr>
                <a:srgbClr val="99CC00"/>
              </a:buClr>
              <a:buChar char="»"/>
              <a:defRPr sz="2000">
                <a:solidFill>
                  <a:schemeClr val="tx1"/>
                </a:solidFill>
                <a:latin typeface="Arial" pitchFamily="34" charset="0"/>
              </a:defRPr>
            </a:lvl6pPr>
            <a:lvl7pPr marL="3024188" indent="-228600" fontAlgn="base">
              <a:spcBef>
                <a:spcPct val="0"/>
              </a:spcBef>
              <a:spcAft>
                <a:spcPct val="0"/>
              </a:spcAft>
              <a:buClr>
                <a:srgbClr val="99CC00"/>
              </a:buClr>
              <a:buChar char="»"/>
              <a:defRPr sz="2000">
                <a:solidFill>
                  <a:schemeClr val="tx1"/>
                </a:solidFill>
                <a:latin typeface="Arial" pitchFamily="34" charset="0"/>
              </a:defRPr>
            </a:lvl7pPr>
            <a:lvl8pPr marL="3481388" indent="-228600" fontAlgn="base">
              <a:spcBef>
                <a:spcPct val="0"/>
              </a:spcBef>
              <a:spcAft>
                <a:spcPct val="0"/>
              </a:spcAft>
              <a:buClr>
                <a:srgbClr val="99CC00"/>
              </a:buClr>
              <a:buChar char="»"/>
              <a:defRPr sz="2000">
                <a:solidFill>
                  <a:schemeClr val="tx1"/>
                </a:solidFill>
                <a:latin typeface="Arial" pitchFamily="34" charset="0"/>
              </a:defRPr>
            </a:lvl8pPr>
            <a:lvl9pPr marL="3938588" indent="-228600" fontAlgn="base">
              <a:spcBef>
                <a:spcPct val="0"/>
              </a:spcBef>
              <a:spcAft>
                <a:spcPct val="0"/>
              </a:spcAft>
              <a:buClr>
                <a:srgbClr val="99CC00"/>
              </a:buClr>
              <a:buChar char="»"/>
              <a:defRPr sz="2000">
                <a:solidFill>
                  <a:schemeClr val="tx1"/>
                </a:solidFill>
                <a:latin typeface="Arial" pitchFamily="34" charset="0"/>
              </a:defRPr>
            </a:lvl9pPr>
          </a:lstStyle>
          <a:p>
            <a:r>
              <a:rPr lang="en-US" altLang="en-US" i="1"/>
              <a:t>“… </a:t>
            </a:r>
            <a:r>
              <a:rPr lang="en-US" altLang="en-US" b="1" i="1">
                <a:solidFill>
                  <a:srgbClr val="FF3300"/>
                </a:solidFill>
              </a:rPr>
              <a:t>threads as a concurrency model are a</a:t>
            </a:r>
            <a:br>
              <a:rPr lang="en-US" altLang="en-US" b="1" i="1">
                <a:solidFill>
                  <a:srgbClr val="FF3300"/>
                </a:solidFill>
              </a:rPr>
            </a:br>
            <a:r>
              <a:rPr lang="en-US" altLang="en-US" b="1" i="1">
                <a:solidFill>
                  <a:srgbClr val="FF3300"/>
                </a:solidFill>
              </a:rPr>
              <a:t>poor match for embedded systems</a:t>
            </a:r>
            <a:r>
              <a:rPr lang="en-US" altLang="en-US" i="1"/>
              <a:t>. … they work well only … where best-effort scheduling policies are sufficient.” </a:t>
            </a:r>
            <a:endParaRPr lang="en-US" altLang="en-US"/>
          </a:p>
        </p:txBody>
      </p:sp>
      <p:sp>
        <p:nvSpPr>
          <p:cNvPr id="186375" name="Text Box 7"/>
          <p:cNvSpPr txBox="1">
            <a:spLocks noChangeArrowheads="1"/>
          </p:cNvSpPr>
          <p:nvPr/>
        </p:nvSpPr>
        <p:spPr bwMode="auto">
          <a:xfrm>
            <a:off x="1403350" y="5949950"/>
            <a:ext cx="7513638" cy="369974"/>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eaLnBrk="0" hangingPunct="0">
              <a:spcBef>
                <a:spcPct val="50000"/>
              </a:spcBef>
            </a:pPr>
            <a:r>
              <a:rPr lang="en-US" altLang="en-US" sz="1800" dirty="0">
                <a:ea typeface="Batang" pitchFamily="18" charset="-127"/>
              </a:rPr>
              <a:t>Edward Lee: Absolutely Positively on Time, </a:t>
            </a:r>
            <a:r>
              <a:rPr lang="en-US" altLang="en-US" sz="1800" i="1" dirty="0">
                <a:ea typeface="Batang" pitchFamily="18" charset="-127"/>
              </a:rPr>
              <a:t>IEEE Computer</a:t>
            </a:r>
            <a:r>
              <a:rPr lang="en-US" altLang="en-US" sz="1800" dirty="0">
                <a:ea typeface="Batang" pitchFamily="18" charset="-127"/>
              </a:rPr>
              <a:t>, July, 2005</a:t>
            </a:r>
          </a:p>
        </p:txBody>
      </p:sp>
    </p:spTree>
    <p:extLst>
      <p:ext uri="{BB962C8B-B14F-4D97-AF65-F5344CB8AC3E}">
        <p14:creationId xmlns:p14="http://schemas.microsoft.com/office/powerpoint/2010/main" val="1501861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250825" y="0"/>
            <a:ext cx="8642350" cy="1066800"/>
          </a:xfrm>
        </p:spPr>
        <p:txBody>
          <a:bodyPr/>
          <a:lstStyle/>
          <a:p>
            <a:pPr algn="l"/>
            <a:r>
              <a:rPr lang="en-US" altLang="en-US"/>
              <a:t>Ways out of this problem</a:t>
            </a:r>
            <a:endParaRPr lang="en-US" altLang="en-US">
              <a:sym typeface="Wingdings" pitchFamily="2" charset="2"/>
            </a:endParaRPr>
          </a:p>
        </p:txBody>
      </p:sp>
      <p:sp>
        <p:nvSpPr>
          <p:cNvPr id="188422" name="Text Box 6"/>
          <p:cNvSpPr txBox="1">
            <a:spLocks noChangeArrowheads="1"/>
          </p:cNvSpPr>
          <p:nvPr/>
        </p:nvSpPr>
        <p:spPr bwMode="auto">
          <a:xfrm>
            <a:off x="250825" y="2492375"/>
            <a:ext cx="75612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indent="-277813">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a:spcBef>
                <a:spcPct val="100000"/>
              </a:spcBef>
              <a:buClr>
                <a:srgbClr val="99CC00"/>
              </a:buClr>
              <a:buFont typeface="Wingdings" pitchFamily="2" charset="2"/>
              <a:buChar char="§"/>
            </a:pPr>
            <a:r>
              <a:rPr lang="en-US" altLang="en-US" sz="2400" dirty="0"/>
              <a:t>Looking for other options (“model-based design”)</a:t>
            </a:r>
          </a:p>
          <a:p>
            <a:pPr lvl="1">
              <a:spcBef>
                <a:spcPct val="100000"/>
              </a:spcBef>
              <a:buClr>
                <a:srgbClr val="99CC00"/>
              </a:buClr>
              <a:buFont typeface="Wingdings" pitchFamily="2" charset="2"/>
              <a:buChar char="§"/>
            </a:pPr>
            <a:r>
              <a:rPr lang="en-US" altLang="en-US" sz="2400" dirty="0"/>
              <a:t>No model that meets all modeling requirements</a:t>
            </a:r>
          </a:p>
          <a:p>
            <a:pPr lvl="1">
              <a:spcBef>
                <a:spcPct val="100000"/>
              </a:spcBef>
              <a:buClr>
                <a:srgbClr val="99CC00"/>
              </a:buClr>
              <a:buFont typeface="Wingdings" pitchFamily="2" charset="2"/>
              <a:buChar char="§"/>
            </a:pPr>
            <a:r>
              <a:rPr lang="en-US" altLang="en-US" sz="2400" dirty="0">
                <a:sym typeface="Wingdings" pitchFamily="2" charset="2"/>
              </a:rPr>
              <a:t> </a:t>
            </a:r>
            <a:r>
              <a:rPr lang="en-US" altLang="en-US" sz="2400" dirty="0" smtClean="0">
                <a:sym typeface="Wingdings" pitchFamily="2" charset="2"/>
              </a:rPr>
              <a:t>using </a:t>
            </a:r>
            <a:r>
              <a:rPr lang="en-US" altLang="en-US" sz="2400" dirty="0">
                <a:sym typeface="Wingdings" pitchFamily="2" charset="2"/>
              </a:rPr>
              <a:t>compromises</a:t>
            </a:r>
          </a:p>
        </p:txBody>
      </p:sp>
      <p:pic>
        <p:nvPicPr>
          <p:cNvPr id="188423" name="Picture 7" descr="j00788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292600"/>
            <a:ext cx="10795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2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250825" y="1773238"/>
            <a:ext cx="5221275" cy="1470025"/>
          </a:xfrm>
        </p:spPr>
        <p:txBody>
          <a:bodyPr/>
          <a:lstStyle/>
          <a:p>
            <a:r>
              <a:rPr lang="en-US" altLang="en-US" sz="3200" dirty="0" smtClean="0">
                <a:solidFill>
                  <a:srgbClr val="FF0000"/>
                </a:solidFill>
              </a:rPr>
              <a:t>Time Automata &amp; Synchronous Languages</a:t>
            </a:r>
            <a:endParaRPr lang="en-US" sz="3200" dirty="0">
              <a:solidFill>
                <a:srgbClr val="FF0000"/>
              </a:solidFill>
            </a:endParaRPr>
          </a:p>
        </p:txBody>
      </p:sp>
      <p:sp>
        <p:nvSpPr>
          <p:cNvPr id="60419" name="Rectangle 3"/>
          <p:cNvSpPr>
            <a:spLocks noGrp="1" noChangeArrowheads="1"/>
          </p:cNvSpPr>
          <p:nvPr>
            <p:ph type="subTitle" idx="1"/>
          </p:nvPr>
        </p:nvSpPr>
        <p:spPr>
          <a:xfrm>
            <a:off x="250825" y="3716338"/>
            <a:ext cx="3600450" cy="1938992"/>
          </a:xfrm>
        </p:spPr>
        <p:txBody>
          <a:bodyPr/>
          <a:lstStyle/>
          <a:p>
            <a:r>
              <a:rPr lang="en-US" dirty="0" smtClean="0"/>
              <a:t>Jian-Jia Chen</a:t>
            </a:r>
          </a:p>
          <a:p>
            <a:r>
              <a:rPr lang="en-US" dirty="0" smtClean="0"/>
              <a:t>(Slides are based on Peter </a:t>
            </a:r>
            <a:r>
              <a:rPr lang="en-US" dirty="0" err="1" smtClean="0"/>
              <a:t>Marwedel</a:t>
            </a:r>
            <a:r>
              <a:rPr lang="en-US" dirty="0" smtClean="0"/>
              <a:t>)</a:t>
            </a:r>
            <a:endParaRPr lang="en-US" dirty="0"/>
          </a:p>
          <a:p>
            <a:r>
              <a:rPr lang="en-US" dirty="0"/>
              <a:t>TU Dortmund</a:t>
            </a:r>
          </a:p>
          <a:p>
            <a:r>
              <a:rPr lang="en-US" dirty="0" err="1"/>
              <a:t>Informatik</a:t>
            </a:r>
            <a:r>
              <a:rPr lang="en-US" dirty="0"/>
              <a:t> 12 </a:t>
            </a:r>
          </a:p>
        </p:txBody>
      </p:sp>
      <p:sp>
        <p:nvSpPr>
          <p:cNvPr id="60422" name="Text Box 6"/>
          <p:cNvSpPr txBox="1">
            <a:spLocks noChangeArrowheads="1"/>
          </p:cNvSpPr>
          <p:nvPr/>
        </p:nvSpPr>
        <p:spPr bwMode="auto">
          <a:xfrm>
            <a:off x="1187450" y="5662613"/>
            <a:ext cx="2835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smtClean="0">
                <a:solidFill>
                  <a:srgbClr val="3333CC"/>
                </a:solidFill>
              </a:rPr>
              <a:t>2014</a:t>
            </a:r>
            <a:r>
              <a:rPr lang="ja-JP" altLang="en-US" b="1" dirty="0" smtClean="0">
                <a:solidFill>
                  <a:srgbClr val="3333CC"/>
                </a:solidFill>
              </a:rPr>
              <a:t>年</a:t>
            </a:r>
            <a:r>
              <a:rPr lang="en-US" b="1" dirty="0" smtClean="0">
                <a:solidFill>
                  <a:srgbClr val="3333CC"/>
                </a:solidFill>
              </a:rPr>
              <a:t> </a:t>
            </a:r>
            <a:r>
              <a:rPr lang="en-US" b="1" dirty="0">
                <a:solidFill>
                  <a:srgbClr val="3333CC"/>
                </a:solidFill>
              </a:rPr>
              <a:t>10 </a:t>
            </a:r>
            <a:r>
              <a:rPr lang="ja-JP" altLang="en-US" b="1" dirty="0">
                <a:solidFill>
                  <a:srgbClr val="3333CC"/>
                </a:solidFill>
              </a:rPr>
              <a:t>月</a:t>
            </a:r>
            <a:r>
              <a:rPr lang="en-US" b="1" dirty="0">
                <a:solidFill>
                  <a:srgbClr val="3333CC"/>
                </a:solidFill>
              </a:rPr>
              <a:t> </a:t>
            </a:r>
            <a:r>
              <a:rPr lang="en-US" b="1" dirty="0" smtClean="0">
                <a:solidFill>
                  <a:srgbClr val="3333CC"/>
                </a:solidFill>
              </a:rPr>
              <a:t>21 </a:t>
            </a:r>
            <a:r>
              <a:rPr lang="ja-JP" altLang="en-US" b="1" dirty="0">
                <a:solidFill>
                  <a:srgbClr val="3333CC"/>
                </a:solidFill>
              </a:rPr>
              <a:t>日</a:t>
            </a:r>
            <a:endParaRPr lang="en-US" b="1" dirty="0">
              <a:solidFill>
                <a:srgbClr val="3333CC"/>
              </a:solidFill>
            </a:endParaRPr>
          </a:p>
        </p:txBody>
      </p:sp>
      <p:sp>
        <p:nvSpPr>
          <p:cNvPr id="60424" name="Text Box 8"/>
          <p:cNvSpPr txBox="1">
            <a:spLocks noChangeArrowheads="1"/>
          </p:cNvSpPr>
          <p:nvPr/>
        </p:nvSpPr>
        <p:spPr bwMode="auto">
          <a:xfrm>
            <a:off x="6372225" y="6381750"/>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a:cs typeface="Arial" charset="0"/>
              </a:rPr>
              <a:t>These slides use Microsoft clip arts. Microsoft copyright restrictions apply. </a:t>
            </a:r>
          </a:p>
        </p:txBody>
      </p:sp>
      <p:pic>
        <p:nvPicPr>
          <p:cNvPr id="60425" name="Picture 9"/>
          <p:cNvPicPr>
            <a:picLocks noChangeAspect="1" noChangeArrowheads="1"/>
          </p:cNvPicPr>
          <p:nvPr/>
        </p:nvPicPr>
        <p:blipFill>
          <a:blip r:embed="rId3">
            <a:extLst>
              <a:ext uri="{28A0092B-C50C-407E-A947-70E740481C1C}">
                <a14:useLocalDpi xmlns:a14="http://schemas.microsoft.com/office/drawing/2010/main" val="0"/>
              </a:ext>
            </a:extLst>
          </a:blip>
          <a:srcRect l="1520" t="11275" b="46460"/>
          <a:stretch>
            <a:fillRect/>
          </a:stretch>
        </p:blipFill>
        <p:spPr bwMode="auto">
          <a:xfrm>
            <a:off x="5003800" y="4149725"/>
            <a:ext cx="32400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6" name="Text Box 10"/>
          <p:cNvSpPr txBox="1">
            <a:spLocks noChangeArrowheads="1"/>
          </p:cNvSpPr>
          <p:nvPr/>
        </p:nvSpPr>
        <p:spPr bwMode="auto">
          <a:xfrm rot="16200000">
            <a:off x="7869238" y="4956175"/>
            <a:ext cx="1139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solidFill>
                  <a:srgbClr val="99CC00"/>
                </a:solidFill>
                <a:cs typeface="Arial" charset="0"/>
              </a:rPr>
              <a:t>© Springer, 2010</a:t>
            </a:r>
          </a:p>
        </p:txBody>
      </p:sp>
    </p:spTree>
    <p:extLst>
      <p:ext uri="{BB962C8B-B14F-4D97-AF65-F5344CB8AC3E}">
        <p14:creationId xmlns:p14="http://schemas.microsoft.com/office/powerpoint/2010/main" val="3730376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l"/>
            <a:r>
              <a:rPr lang="en-US" dirty="0"/>
              <a:t>Models of </a:t>
            </a:r>
            <a:r>
              <a:rPr lang="en-US" dirty="0" smtClean="0"/>
              <a:t>computation</a:t>
            </a:r>
            <a:endParaRPr lang="en-US" dirty="0"/>
          </a:p>
        </p:txBody>
      </p:sp>
      <p:graphicFrame>
        <p:nvGraphicFramePr>
          <p:cNvPr id="202800" name="Group 48"/>
          <p:cNvGraphicFramePr>
            <a:graphicFrameLocks noGrp="1"/>
          </p:cNvGraphicFramePr>
          <p:nvPr>
            <p:extLst>
              <p:ext uri="{D42A27DB-BD31-4B8C-83A1-F6EECF244321}">
                <p14:modId xmlns:p14="http://schemas.microsoft.com/office/powerpoint/2010/main" val="1756867463"/>
              </p:ext>
            </p:extLst>
          </p:nvPr>
        </p:nvGraphicFramePr>
        <p:xfrm>
          <a:off x="395288" y="1501775"/>
          <a:ext cx="8507412" cy="4553467"/>
        </p:xfrm>
        <a:graphic>
          <a:graphicData uri="http://schemas.openxmlformats.org/drawingml/2006/table">
            <a:tbl>
              <a:tblPr/>
              <a:tblGrid>
                <a:gridCol w="2595562"/>
                <a:gridCol w="1658938"/>
                <a:gridCol w="2127250"/>
                <a:gridCol w="2125662"/>
              </a:tblGrid>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Communication/</a:t>
                      </a:r>
                      <a:br>
                        <a:rPr kumimoji="0" lang="en-US" sz="2000" b="1" i="0" u="none" strike="noStrike" cap="none" normalizeH="0" baseline="0">
                          <a:ln>
                            <a:noFill/>
                          </a:ln>
                          <a:solidFill>
                            <a:schemeClr val="tx1"/>
                          </a:solidFill>
                          <a:effectLst/>
                          <a:latin typeface="Arial" charset="0"/>
                          <a:ea typeface="ＭＳ Ｐゴシック" charset="0"/>
                        </a:rPr>
                      </a:br>
                      <a:r>
                        <a:rPr kumimoji="0" lang="en-US" sz="2000" b="1" i="0" u="none" strike="noStrike" cap="none" normalizeH="0" baseline="0">
                          <a:ln>
                            <a:noFill/>
                          </a:ln>
                          <a:solidFill>
                            <a:schemeClr val="tx1"/>
                          </a:solidFill>
                          <a:effectLst/>
                          <a:latin typeface="Arial" charset="0"/>
                          <a:ea typeface="ＭＳ Ｐゴシック" charset="0"/>
                        </a:rPr>
                        <a:t>local computations</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Shared memory</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Message passing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Synchronous     |   Asynchronous</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Undefined components</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Plain text, use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    (Message) sequence charts</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ea typeface="ＭＳ Ｐゴシック" charset="0"/>
                        </a:rPr>
                        <a:t>Communicating finite state machines</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StateCharts</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SDL</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Data flow</a:t>
                      </a:r>
                      <a:endParaRPr kumimoji="0" lang="en-US" sz="2000" b="0" i="0" u="none" strike="noStrike" cap="none" normalizeH="0" baseline="0">
                        <a:ln>
                          <a:noFill/>
                        </a:ln>
                        <a:solidFill>
                          <a:schemeClr val="tx1"/>
                        </a:solidFill>
                        <a:effectLst/>
                        <a:latin typeface="Arial" charset="0"/>
                        <a:ea typeface="ＭＳ Ｐゴシック" charset="0"/>
                        <a:sym typeface="Symbol" charset="0"/>
                      </a:endParaRP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Scoreboarding + Tomasulo Algorithm</a:t>
                      </a:r>
                      <a:br>
                        <a:rPr kumimoji="0" lang="en-US" sz="1400" b="0" i="0" u="none" strike="noStrike" cap="none" normalizeH="0" baseline="0">
                          <a:ln>
                            <a:noFill/>
                          </a:ln>
                          <a:solidFill>
                            <a:schemeClr val="tx1"/>
                          </a:solidFill>
                          <a:effectLst/>
                          <a:latin typeface="Arial" charset="0"/>
                          <a:ea typeface="ＭＳ Ｐゴシック" charset="0"/>
                        </a:rPr>
                      </a:br>
                      <a:r>
                        <a:rPr kumimoji="0" lang="en-US" sz="1400" b="0" i="0" u="none" strike="noStrike" cap="none" normalizeH="0" baseline="0">
                          <a:ln>
                            <a:noFill/>
                          </a:ln>
                          <a:solidFill>
                            <a:schemeClr val="tx1"/>
                          </a:solidFill>
                          <a:effectLst/>
                          <a:latin typeface="Arial" charset="0"/>
                          <a:ea typeface="ＭＳ Ｐゴシック" charset="0"/>
                        </a:rPr>
                        <a:t>(</a:t>
                      </a:r>
                      <a:r>
                        <a:rPr kumimoji="0" lang="en-US" sz="1400" b="0" i="0" u="none" strike="noStrike" cap="none" normalizeH="0" baseline="0">
                          <a:ln>
                            <a:noFill/>
                          </a:ln>
                          <a:solidFill>
                            <a:schemeClr val="tx1"/>
                          </a:solidFill>
                          <a:effectLst/>
                          <a:latin typeface="Arial" charset="0"/>
                          <a:ea typeface="ＭＳ Ｐゴシック" charset="0"/>
                          <a:sym typeface="Wingdings" charset="0"/>
                        </a:rPr>
                        <a:t> </a:t>
                      </a:r>
                      <a:r>
                        <a:rPr kumimoji="0" lang="en-US" sz="1400" b="0" i="0" u="none" strike="noStrike" cap="none" normalizeH="0" baseline="0">
                          <a:ln>
                            <a:noFill/>
                          </a:ln>
                          <a:solidFill>
                            <a:schemeClr val="tx1"/>
                          </a:solidFill>
                          <a:effectLst/>
                          <a:latin typeface="Arial" charset="0"/>
                          <a:ea typeface="ＭＳ Ｐゴシック" charset="0"/>
                        </a:rPr>
                        <a:t>Comp. Archict.)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Kahn networks, SDF</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sym typeface="Symbol" charset="0"/>
                        </a:rPr>
                        <a:t>Petri nets</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C/E nets, P/T nets, …</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Discrete event (DE) model</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VHDL, Verilog, SystemC,</a:t>
                      </a:r>
                      <a:r>
                        <a:rPr kumimoji="0" lang="en-US" sz="2000" b="0" i="0" u="none" strike="noStrike" cap="none" normalizeH="0" baseline="0">
                          <a:ln>
                            <a:noFill/>
                          </a:ln>
                          <a:solidFill>
                            <a:schemeClr val="tx1"/>
                          </a:solidFill>
                          <a:effectLst/>
                          <a:latin typeface="Arial" charset="0"/>
                          <a:ea typeface="ＭＳ Ｐゴシック" charset="0"/>
                        </a:rPr>
                        <a:t> …</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Only experimental systems, e.g. distributed DE in Ptolemy</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Von Neumann model</a:t>
                      </a:r>
                    </a:p>
                  </a:txBody>
                  <a:tcPr marL="36000" marR="3600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C, C++, Java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rPr>
                        <a:t>C, C++, Java with libraries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rPr>
                        <a:t>CSP, ADA            |</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bl>
          </a:graphicData>
        </a:graphic>
      </p:graphicFrame>
    </p:spTree>
    <p:extLst>
      <p:ext uri="{BB962C8B-B14F-4D97-AF65-F5344CB8AC3E}">
        <p14:creationId xmlns:p14="http://schemas.microsoft.com/office/powerpoint/2010/main" val="34762078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l"/>
            <a:r>
              <a:rPr lang="en-US"/>
              <a:t>StateCharts: recap of classical automata</a:t>
            </a:r>
          </a:p>
        </p:txBody>
      </p:sp>
      <p:sp>
        <p:nvSpPr>
          <p:cNvPr id="160771" name="Rectangle 3"/>
          <p:cNvSpPr>
            <a:spLocks noGrp="1" noChangeArrowheads="1"/>
          </p:cNvSpPr>
          <p:nvPr>
            <p:ph type="body" idx="1"/>
          </p:nvPr>
        </p:nvSpPr>
        <p:spPr>
          <a:xfrm>
            <a:off x="406400" y="1358900"/>
            <a:ext cx="3124200" cy="457200"/>
          </a:xfrm>
        </p:spPr>
        <p:txBody>
          <a:bodyPr/>
          <a:lstStyle/>
          <a:p>
            <a:r>
              <a:rPr lang="en-US"/>
              <a:t>Classical automata:</a:t>
            </a:r>
          </a:p>
        </p:txBody>
      </p:sp>
      <p:sp>
        <p:nvSpPr>
          <p:cNvPr id="160772" name="Rectangle 4"/>
          <p:cNvSpPr>
            <a:spLocks noChangeArrowheads="1"/>
          </p:cNvSpPr>
          <p:nvPr/>
        </p:nvSpPr>
        <p:spPr bwMode="blackWhite">
          <a:xfrm>
            <a:off x="609600" y="4343400"/>
            <a:ext cx="4267200" cy="1625600"/>
          </a:xfrm>
          <a:prstGeom prst="rect">
            <a:avLst/>
          </a:prstGeom>
          <a:noFill/>
          <a:ln>
            <a:noFill/>
          </a:ln>
          <a:effectLst/>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p>
            <a:pPr marL="342900" indent="-342900">
              <a:spcBef>
                <a:spcPct val="20000"/>
              </a:spcBef>
              <a:buClr>
                <a:srgbClr val="99CC00"/>
              </a:buClr>
              <a:buFont typeface="Wingdings" charset="0"/>
              <a:buChar char="§"/>
            </a:pPr>
            <a:r>
              <a:rPr lang="en-US" sz="2400"/>
              <a:t>Moore-automata:</a:t>
            </a:r>
            <a:br>
              <a:rPr lang="en-US" sz="2400"/>
            </a:br>
            <a:r>
              <a:rPr lang="en-US" sz="2400" i="1">
                <a:latin typeface="Times New Roman" charset="0"/>
              </a:rPr>
              <a:t>Y</a:t>
            </a:r>
            <a:r>
              <a:rPr lang="en-US" sz="2400"/>
              <a:t> = </a:t>
            </a:r>
            <a:r>
              <a:rPr lang="en-US" sz="2400">
                <a:sym typeface="Symbol" charset="0"/>
              </a:rPr>
              <a:t></a:t>
            </a:r>
            <a:r>
              <a:rPr lang="en-US" sz="2400"/>
              <a:t> (</a:t>
            </a:r>
            <a:r>
              <a:rPr lang="en-US" sz="2400" i="1">
                <a:latin typeface="Times New Roman" charset="0"/>
              </a:rPr>
              <a:t>Z</a:t>
            </a:r>
            <a:r>
              <a:rPr lang="en-US" sz="2400"/>
              <a:t>);   </a:t>
            </a:r>
            <a:r>
              <a:rPr lang="en-US" sz="2400" i="1">
                <a:latin typeface="Times New Roman" charset="0"/>
              </a:rPr>
              <a:t>Z</a:t>
            </a:r>
            <a:r>
              <a:rPr lang="en-US" sz="2800" baseline="30000"/>
              <a:t>+</a:t>
            </a:r>
            <a:r>
              <a:rPr lang="en-US" sz="2400"/>
              <a:t> = </a:t>
            </a:r>
            <a:r>
              <a:rPr lang="en-US" sz="2400">
                <a:sym typeface="Symbol" charset="0"/>
              </a:rPr>
              <a:t></a:t>
            </a:r>
            <a:r>
              <a:rPr lang="en-US" sz="2400"/>
              <a:t> (</a:t>
            </a:r>
            <a:r>
              <a:rPr lang="en-US" sz="2400" i="1">
                <a:latin typeface="Times New Roman" charset="0"/>
              </a:rPr>
              <a:t>X</a:t>
            </a:r>
            <a:r>
              <a:rPr lang="en-US" sz="2400" i="1"/>
              <a:t>, </a:t>
            </a:r>
            <a:r>
              <a:rPr lang="en-US" sz="2400" i="1">
                <a:latin typeface="Times New Roman" charset="0"/>
              </a:rPr>
              <a:t>Z</a:t>
            </a:r>
            <a:r>
              <a:rPr lang="en-US" sz="2400"/>
              <a:t>)</a:t>
            </a:r>
          </a:p>
          <a:p>
            <a:pPr marL="342900" indent="-342900">
              <a:spcBef>
                <a:spcPct val="20000"/>
              </a:spcBef>
              <a:buClr>
                <a:srgbClr val="99CC00"/>
              </a:buClr>
              <a:buFont typeface="Wingdings" charset="0"/>
              <a:buChar char="§"/>
            </a:pPr>
            <a:r>
              <a:rPr lang="en-US" sz="2400"/>
              <a:t>Mealy-automata</a:t>
            </a:r>
            <a:br>
              <a:rPr lang="en-US" sz="2400"/>
            </a:br>
            <a:r>
              <a:rPr lang="en-US" sz="2400" i="1">
                <a:latin typeface="Times New Roman" charset="0"/>
              </a:rPr>
              <a:t>Y</a:t>
            </a:r>
            <a:r>
              <a:rPr lang="en-US" sz="2400"/>
              <a:t> = </a:t>
            </a:r>
            <a:r>
              <a:rPr lang="en-US" sz="2400">
                <a:sym typeface="Symbol" charset="0"/>
              </a:rPr>
              <a:t></a:t>
            </a:r>
            <a:r>
              <a:rPr lang="en-US" sz="2400"/>
              <a:t> (</a:t>
            </a:r>
            <a:r>
              <a:rPr lang="en-US" sz="2400" i="1">
                <a:solidFill>
                  <a:srgbClr val="FF3300"/>
                </a:solidFill>
                <a:latin typeface="Times New Roman" charset="0"/>
              </a:rPr>
              <a:t>X</a:t>
            </a:r>
            <a:r>
              <a:rPr lang="en-US" sz="2400"/>
              <a:t>, </a:t>
            </a:r>
            <a:r>
              <a:rPr lang="en-US" sz="2400" i="1">
                <a:latin typeface="Times New Roman" charset="0"/>
              </a:rPr>
              <a:t>Z</a:t>
            </a:r>
            <a:r>
              <a:rPr lang="en-US" sz="2400"/>
              <a:t>);   </a:t>
            </a:r>
            <a:r>
              <a:rPr lang="en-US" sz="2400" i="1">
                <a:latin typeface="Times New Roman" charset="0"/>
              </a:rPr>
              <a:t>Z</a:t>
            </a:r>
            <a:r>
              <a:rPr lang="en-US" sz="2800" baseline="30000"/>
              <a:t>+</a:t>
            </a:r>
            <a:r>
              <a:rPr lang="en-US" sz="2400"/>
              <a:t> = </a:t>
            </a:r>
            <a:r>
              <a:rPr lang="en-US" sz="2400">
                <a:sym typeface="Symbol" charset="0"/>
              </a:rPr>
              <a:t></a:t>
            </a:r>
            <a:r>
              <a:rPr lang="en-US" sz="2400"/>
              <a:t> (</a:t>
            </a:r>
            <a:r>
              <a:rPr lang="en-US" sz="2400" i="1">
                <a:latin typeface="Times New Roman" charset="0"/>
              </a:rPr>
              <a:t>X</a:t>
            </a:r>
            <a:r>
              <a:rPr lang="en-US" sz="2400" i="1"/>
              <a:t>, </a:t>
            </a:r>
            <a:r>
              <a:rPr lang="en-US" sz="2400" i="1">
                <a:latin typeface="Times New Roman" charset="0"/>
              </a:rPr>
              <a:t>Z</a:t>
            </a:r>
            <a:r>
              <a:rPr lang="en-US" sz="2400"/>
              <a:t>)</a:t>
            </a:r>
            <a:endParaRPr lang="en-US" sz="2400">
              <a:sym typeface="Symbol" charset="0"/>
            </a:endParaRPr>
          </a:p>
        </p:txBody>
      </p:sp>
      <p:sp>
        <p:nvSpPr>
          <p:cNvPr id="160773" name="Text Box 5"/>
          <p:cNvSpPr txBox="1">
            <a:spLocks noChangeArrowheads="1"/>
          </p:cNvSpPr>
          <p:nvPr/>
        </p:nvSpPr>
        <p:spPr bwMode="auto">
          <a:xfrm>
            <a:off x="2667000" y="2133600"/>
            <a:ext cx="2438400"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pPr>
            <a:r>
              <a:rPr lang="en-US" sz="2400"/>
              <a:t>Internal state </a:t>
            </a:r>
            <a:r>
              <a:rPr lang="en-US" sz="2400" i="1">
                <a:latin typeface="Times New Roman" charset="0"/>
              </a:rPr>
              <a:t>Z</a:t>
            </a:r>
          </a:p>
        </p:txBody>
      </p:sp>
      <p:sp>
        <p:nvSpPr>
          <p:cNvPr id="160774" name="Line 6"/>
          <p:cNvSpPr>
            <a:spLocks noChangeShapeType="1"/>
          </p:cNvSpPr>
          <p:nvPr/>
        </p:nvSpPr>
        <p:spPr bwMode="auto">
          <a:xfrm>
            <a:off x="1752600" y="23622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75" name="Text Box 7"/>
          <p:cNvSpPr txBox="1">
            <a:spLocks noChangeArrowheads="1"/>
          </p:cNvSpPr>
          <p:nvPr/>
        </p:nvSpPr>
        <p:spPr bwMode="auto">
          <a:xfrm>
            <a:off x="533400" y="2135188"/>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input </a:t>
            </a:r>
            <a:r>
              <a:rPr lang="en-US" sz="2400" i="1">
                <a:latin typeface="Times New Roman" charset="0"/>
              </a:rPr>
              <a:t>X</a:t>
            </a:r>
          </a:p>
        </p:txBody>
      </p:sp>
      <p:sp>
        <p:nvSpPr>
          <p:cNvPr id="160776" name="Line 8"/>
          <p:cNvSpPr>
            <a:spLocks noChangeShapeType="1"/>
          </p:cNvSpPr>
          <p:nvPr/>
        </p:nvSpPr>
        <p:spPr bwMode="auto">
          <a:xfrm>
            <a:off x="5105400" y="2362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77" name="Text Box 9"/>
          <p:cNvSpPr txBox="1">
            <a:spLocks noChangeArrowheads="1"/>
          </p:cNvSpPr>
          <p:nvPr/>
        </p:nvSpPr>
        <p:spPr bwMode="auto">
          <a:xfrm>
            <a:off x="6324600" y="2135188"/>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output </a:t>
            </a:r>
            <a:r>
              <a:rPr lang="en-US" sz="2400" i="1">
                <a:latin typeface="Times New Roman" charset="0"/>
              </a:rPr>
              <a:t>Y</a:t>
            </a:r>
          </a:p>
        </p:txBody>
      </p:sp>
      <p:sp>
        <p:nvSpPr>
          <p:cNvPr id="160778" name="Text Box 10"/>
          <p:cNvSpPr txBox="1">
            <a:spLocks noChangeArrowheads="1"/>
          </p:cNvSpPr>
          <p:nvPr/>
        </p:nvSpPr>
        <p:spPr bwMode="auto">
          <a:xfrm>
            <a:off x="533400" y="3124200"/>
            <a:ext cx="525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t>Next state </a:t>
            </a:r>
            <a:r>
              <a:rPr lang="en-US" sz="2400" i="1">
                <a:latin typeface="Times New Roman" charset="0"/>
              </a:rPr>
              <a:t>Z</a:t>
            </a:r>
            <a:r>
              <a:rPr lang="en-US" sz="2800" baseline="30000"/>
              <a:t>+</a:t>
            </a:r>
            <a:r>
              <a:rPr lang="en-US" sz="2400"/>
              <a:t> computed by function </a:t>
            </a:r>
            <a:r>
              <a:rPr lang="en-US" sz="2400">
                <a:sym typeface="Symbol" charset="0"/>
              </a:rPr>
              <a:t></a:t>
            </a:r>
            <a:br>
              <a:rPr lang="en-US" sz="2400">
                <a:sym typeface="Symbol" charset="0"/>
              </a:rPr>
            </a:br>
            <a:r>
              <a:rPr lang="en-US" sz="2400">
                <a:sym typeface="Symbol" charset="0"/>
              </a:rPr>
              <a:t>Output computed by function </a:t>
            </a:r>
          </a:p>
        </p:txBody>
      </p:sp>
      <p:sp>
        <p:nvSpPr>
          <p:cNvPr id="160779" name="Oval 11"/>
          <p:cNvSpPr>
            <a:spLocks noChangeArrowheads="1"/>
          </p:cNvSpPr>
          <p:nvPr/>
        </p:nvSpPr>
        <p:spPr bwMode="auto">
          <a:xfrm>
            <a:off x="5715000" y="42672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780" name="Text Box 12"/>
          <p:cNvSpPr txBox="1">
            <a:spLocks noChangeArrowheads="1"/>
          </p:cNvSpPr>
          <p:nvPr/>
        </p:nvSpPr>
        <p:spPr bwMode="auto">
          <a:xfrm>
            <a:off x="5791200" y="4270375"/>
            <a:ext cx="45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u="sng">
                <a:latin typeface="Times New Roman" charset="0"/>
              </a:rPr>
              <a:t>Z0</a:t>
            </a:r>
          </a:p>
        </p:txBody>
      </p:sp>
      <p:sp>
        <p:nvSpPr>
          <p:cNvPr id="160781" name="Oval 13"/>
          <p:cNvSpPr>
            <a:spLocks noChangeArrowheads="1"/>
          </p:cNvSpPr>
          <p:nvPr/>
        </p:nvSpPr>
        <p:spPr bwMode="auto">
          <a:xfrm>
            <a:off x="7086600" y="54102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782" name="Oval 14"/>
          <p:cNvSpPr>
            <a:spLocks noChangeArrowheads="1"/>
          </p:cNvSpPr>
          <p:nvPr/>
        </p:nvSpPr>
        <p:spPr bwMode="auto">
          <a:xfrm>
            <a:off x="7086600" y="42672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783" name="Oval 15"/>
          <p:cNvSpPr>
            <a:spLocks noChangeArrowheads="1"/>
          </p:cNvSpPr>
          <p:nvPr/>
        </p:nvSpPr>
        <p:spPr bwMode="auto">
          <a:xfrm>
            <a:off x="5715000" y="54102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784" name="Text Box 16"/>
          <p:cNvSpPr txBox="1">
            <a:spLocks noChangeArrowheads="1"/>
          </p:cNvSpPr>
          <p:nvPr/>
        </p:nvSpPr>
        <p:spPr bwMode="auto">
          <a:xfrm>
            <a:off x="7162800" y="4270375"/>
            <a:ext cx="45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u="sng">
                <a:latin typeface="Times New Roman" charset="0"/>
              </a:rPr>
              <a:t>Z1</a:t>
            </a:r>
          </a:p>
        </p:txBody>
      </p:sp>
      <p:sp>
        <p:nvSpPr>
          <p:cNvPr id="160785" name="Text Box 17"/>
          <p:cNvSpPr txBox="1">
            <a:spLocks noChangeArrowheads="1"/>
          </p:cNvSpPr>
          <p:nvPr/>
        </p:nvSpPr>
        <p:spPr bwMode="auto">
          <a:xfrm>
            <a:off x="7162800" y="5413375"/>
            <a:ext cx="45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u="sng">
                <a:latin typeface="Times New Roman" charset="0"/>
              </a:rPr>
              <a:t>Z2</a:t>
            </a:r>
          </a:p>
        </p:txBody>
      </p:sp>
      <p:sp>
        <p:nvSpPr>
          <p:cNvPr id="160786" name="Text Box 18"/>
          <p:cNvSpPr txBox="1">
            <a:spLocks noChangeArrowheads="1"/>
          </p:cNvSpPr>
          <p:nvPr/>
        </p:nvSpPr>
        <p:spPr bwMode="auto">
          <a:xfrm>
            <a:off x="5791200" y="5413375"/>
            <a:ext cx="45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u="sng">
                <a:latin typeface="Times New Roman" charset="0"/>
              </a:rPr>
              <a:t>Z3</a:t>
            </a:r>
          </a:p>
        </p:txBody>
      </p:sp>
      <p:sp>
        <p:nvSpPr>
          <p:cNvPr id="160787" name="Line 19"/>
          <p:cNvSpPr>
            <a:spLocks noChangeShapeType="1"/>
          </p:cNvSpPr>
          <p:nvPr/>
        </p:nvSpPr>
        <p:spPr bwMode="auto">
          <a:xfrm>
            <a:off x="6324600" y="4572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88" name="Line 20"/>
          <p:cNvSpPr>
            <a:spLocks noChangeShapeType="1"/>
          </p:cNvSpPr>
          <p:nvPr/>
        </p:nvSpPr>
        <p:spPr bwMode="auto">
          <a:xfrm>
            <a:off x="7391400" y="4876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89" name="Line 21"/>
          <p:cNvSpPr>
            <a:spLocks noChangeShapeType="1"/>
          </p:cNvSpPr>
          <p:nvPr/>
        </p:nvSpPr>
        <p:spPr bwMode="auto">
          <a:xfrm flipH="1">
            <a:off x="6324600" y="571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90" name="Line 22"/>
          <p:cNvSpPr>
            <a:spLocks noChangeShapeType="1"/>
          </p:cNvSpPr>
          <p:nvPr/>
        </p:nvSpPr>
        <p:spPr bwMode="auto">
          <a:xfrm flipV="1">
            <a:off x="6019800" y="4876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91" name="Text Box 23"/>
          <p:cNvSpPr txBox="1">
            <a:spLocks noChangeArrowheads="1"/>
          </p:cNvSpPr>
          <p:nvPr/>
        </p:nvSpPr>
        <p:spPr bwMode="auto">
          <a:xfrm>
            <a:off x="6400800" y="4192588"/>
            <a:ext cx="585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latin typeface="Times New Roman" charset="0"/>
              </a:rPr>
              <a:t>e</a:t>
            </a:r>
            <a:r>
              <a:rPr lang="en-US" sz="2000"/>
              <a:t>=1</a:t>
            </a:r>
          </a:p>
        </p:txBody>
      </p:sp>
      <p:sp>
        <p:nvSpPr>
          <p:cNvPr id="160792" name="Text Box 24"/>
          <p:cNvSpPr txBox="1">
            <a:spLocks noChangeArrowheads="1"/>
          </p:cNvSpPr>
          <p:nvPr/>
        </p:nvSpPr>
        <p:spPr bwMode="auto">
          <a:xfrm>
            <a:off x="5334000" y="4849813"/>
            <a:ext cx="585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latin typeface="Times New Roman" charset="0"/>
              </a:rPr>
              <a:t>e</a:t>
            </a:r>
            <a:r>
              <a:rPr lang="en-US" sz="2000"/>
              <a:t>=1</a:t>
            </a:r>
          </a:p>
        </p:txBody>
      </p:sp>
      <p:sp>
        <p:nvSpPr>
          <p:cNvPr id="160793" name="Text Box 25"/>
          <p:cNvSpPr txBox="1">
            <a:spLocks noChangeArrowheads="1"/>
          </p:cNvSpPr>
          <p:nvPr/>
        </p:nvSpPr>
        <p:spPr bwMode="auto">
          <a:xfrm>
            <a:off x="6553200" y="5764213"/>
            <a:ext cx="585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latin typeface="Times New Roman" charset="0"/>
              </a:rPr>
              <a:t>e</a:t>
            </a:r>
            <a:r>
              <a:rPr lang="en-US" sz="2000"/>
              <a:t>=1</a:t>
            </a:r>
          </a:p>
        </p:txBody>
      </p:sp>
      <p:sp>
        <p:nvSpPr>
          <p:cNvPr id="160794" name="Text Box 26"/>
          <p:cNvSpPr txBox="1">
            <a:spLocks noChangeArrowheads="1"/>
          </p:cNvSpPr>
          <p:nvPr/>
        </p:nvSpPr>
        <p:spPr bwMode="auto">
          <a:xfrm>
            <a:off x="7391400" y="4926013"/>
            <a:ext cx="585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latin typeface="Times New Roman" charset="0"/>
              </a:rPr>
              <a:t>e</a:t>
            </a:r>
            <a:r>
              <a:rPr lang="en-US" sz="2000"/>
              <a:t>=1</a:t>
            </a:r>
          </a:p>
        </p:txBody>
      </p:sp>
      <p:grpSp>
        <p:nvGrpSpPr>
          <p:cNvPr id="160795" name="Group 27"/>
          <p:cNvGrpSpPr>
            <a:grpSpLocks/>
          </p:cNvGrpSpPr>
          <p:nvPr/>
        </p:nvGrpSpPr>
        <p:grpSpPr bwMode="auto">
          <a:xfrm>
            <a:off x="3352800" y="5105400"/>
            <a:ext cx="3276600" cy="1320800"/>
            <a:chOff x="2064" y="3024"/>
            <a:chExt cx="2064" cy="832"/>
          </a:xfrm>
        </p:grpSpPr>
        <p:sp>
          <p:nvSpPr>
            <p:cNvPr id="160796" name="Freeform 28"/>
            <p:cNvSpPr>
              <a:spLocks/>
            </p:cNvSpPr>
            <p:nvPr/>
          </p:nvSpPr>
          <p:spPr bwMode="auto">
            <a:xfrm>
              <a:off x="2064" y="3024"/>
              <a:ext cx="1680" cy="160"/>
            </a:xfrm>
            <a:custGeom>
              <a:avLst/>
              <a:gdLst>
                <a:gd name="T0" fmla="*/ 1680 w 1680"/>
                <a:gd name="T1" fmla="*/ 96 h 160"/>
                <a:gd name="T2" fmla="*/ 384 w 1680"/>
                <a:gd name="T3" fmla="*/ 144 h 160"/>
                <a:gd name="T4" fmla="*/ 0 w 1680"/>
                <a:gd name="T5" fmla="*/ 0 h 160"/>
              </a:gdLst>
              <a:ahLst/>
              <a:cxnLst>
                <a:cxn ang="0">
                  <a:pos x="T0" y="T1"/>
                </a:cxn>
                <a:cxn ang="0">
                  <a:pos x="T2" y="T3"/>
                </a:cxn>
                <a:cxn ang="0">
                  <a:pos x="T4" y="T5"/>
                </a:cxn>
              </a:cxnLst>
              <a:rect l="0" t="0" r="r" b="b"/>
              <a:pathLst>
                <a:path w="1680" h="160">
                  <a:moveTo>
                    <a:pt x="1680" y="96"/>
                  </a:moveTo>
                  <a:cubicBezTo>
                    <a:pt x="1172" y="128"/>
                    <a:pt x="664" y="160"/>
                    <a:pt x="384" y="144"/>
                  </a:cubicBezTo>
                  <a:cubicBezTo>
                    <a:pt x="104" y="128"/>
                    <a:pt x="64" y="24"/>
                    <a:pt x="0" y="0"/>
                  </a:cubicBezTo>
                </a:path>
              </a:pathLst>
            </a:custGeom>
            <a:noFill/>
            <a:ln w="9525">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797" name="Freeform 29"/>
            <p:cNvSpPr>
              <a:spLocks/>
            </p:cNvSpPr>
            <p:nvPr/>
          </p:nvSpPr>
          <p:spPr bwMode="auto">
            <a:xfrm>
              <a:off x="2064" y="3024"/>
              <a:ext cx="2064" cy="832"/>
            </a:xfrm>
            <a:custGeom>
              <a:avLst/>
              <a:gdLst>
                <a:gd name="T0" fmla="*/ 2064 w 2064"/>
                <a:gd name="T1" fmla="*/ 384 h 832"/>
                <a:gd name="T2" fmla="*/ 1920 w 2064"/>
                <a:gd name="T3" fmla="*/ 672 h 832"/>
                <a:gd name="T4" fmla="*/ 1296 w 2064"/>
                <a:gd name="T5" fmla="*/ 720 h 832"/>
                <a:gd name="T6" fmla="*/ 0 w 2064"/>
                <a:gd name="T7" fmla="*/ 0 h 832"/>
              </a:gdLst>
              <a:ahLst/>
              <a:cxnLst>
                <a:cxn ang="0">
                  <a:pos x="T0" y="T1"/>
                </a:cxn>
                <a:cxn ang="0">
                  <a:pos x="T2" y="T3"/>
                </a:cxn>
                <a:cxn ang="0">
                  <a:pos x="T4" y="T5"/>
                </a:cxn>
                <a:cxn ang="0">
                  <a:pos x="T6" y="T7"/>
                </a:cxn>
              </a:cxnLst>
              <a:rect l="0" t="0" r="r" b="b"/>
              <a:pathLst>
                <a:path w="2064" h="832">
                  <a:moveTo>
                    <a:pt x="2064" y="384"/>
                  </a:moveTo>
                  <a:cubicBezTo>
                    <a:pt x="2056" y="500"/>
                    <a:pt x="2048" y="616"/>
                    <a:pt x="1920" y="672"/>
                  </a:cubicBezTo>
                  <a:cubicBezTo>
                    <a:pt x="1792" y="728"/>
                    <a:pt x="1616" y="832"/>
                    <a:pt x="1296" y="720"/>
                  </a:cubicBezTo>
                  <a:cubicBezTo>
                    <a:pt x="976" y="608"/>
                    <a:pt x="488" y="304"/>
                    <a:pt x="0" y="0"/>
                  </a:cubicBezTo>
                </a:path>
              </a:pathLst>
            </a:custGeom>
            <a:noFill/>
            <a:ln w="9525">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pSp>
      <p:sp>
        <p:nvSpPr>
          <p:cNvPr id="160798" name="Text Box 30"/>
          <p:cNvSpPr txBox="1">
            <a:spLocks noChangeArrowheads="1"/>
          </p:cNvSpPr>
          <p:nvPr/>
        </p:nvSpPr>
        <p:spPr bwMode="auto">
          <a:xfrm>
            <a:off x="5851525" y="45196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0</a:t>
            </a:r>
          </a:p>
        </p:txBody>
      </p:sp>
      <p:sp>
        <p:nvSpPr>
          <p:cNvPr id="160799" name="Text Box 31"/>
          <p:cNvSpPr txBox="1">
            <a:spLocks noChangeArrowheads="1"/>
          </p:cNvSpPr>
          <p:nvPr/>
        </p:nvSpPr>
        <p:spPr bwMode="auto">
          <a:xfrm>
            <a:off x="7243763" y="455295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1</a:t>
            </a:r>
          </a:p>
        </p:txBody>
      </p:sp>
      <p:sp>
        <p:nvSpPr>
          <p:cNvPr id="160800" name="Text Box 32"/>
          <p:cNvSpPr txBox="1">
            <a:spLocks noChangeArrowheads="1"/>
          </p:cNvSpPr>
          <p:nvPr/>
        </p:nvSpPr>
        <p:spPr bwMode="auto">
          <a:xfrm>
            <a:off x="7218363" y="565785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2</a:t>
            </a:r>
          </a:p>
        </p:txBody>
      </p:sp>
      <p:sp>
        <p:nvSpPr>
          <p:cNvPr id="160801" name="Text Box 33"/>
          <p:cNvSpPr txBox="1">
            <a:spLocks noChangeArrowheads="1"/>
          </p:cNvSpPr>
          <p:nvPr/>
        </p:nvSpPr>
        <p:spPr bwMode="auto">
          <a:xfrm>
            <a:off x="5872163" y="568325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3</a:t>
            </a:r>
          </a:p>
        </p:txBody>
      </p:sp>
      <p:sp>
        <p:nvSpPr>
          <p:cNvPr id="160802" name="Line 34"/>
          <p:cNvSpPr>
            <a:spLocks noChangeShapeType="1"/>
          </p:cNvSpPr>
          <p:nvPr/>
        </p:nvSpPr>
        <p:spPr bwMode="auto">
          <a:xfrm>
            <a:off x="1752600" y="27432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803" name="Text Box 35"/>
          <p:cNvSpPr txBox="1">
            <a:spLocks noChangeArrowheads="1"/>
          </p:cNvSpPr>
          <p:nvPr/>
        </p:nvSpPr>
        <p:spPr bwMode="auto">
          <a:xfrm>
            <a:off x="838200" y="2514600"/>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clock</a:t>
            </a:r>
          </a:p>
        </p:txBody>
      </p:sp>
      <p:sp>
        <p:nvSpPr>
          <p:cNvPr id="160804" name="Oval 36"/>
          <p:cNvSpPr>
            <a:spLocks noChangeArrowheads="1"/>
          </p:cNvSpPr>
          <p:nvPr/>
        </p:nvSpPr>
        <p:spPr bwMode="auto">
          <a:xfrm>
            <a:off x="5715000" y="4267200"/>
            <a:ext cx="609600" cy="609600"/>
          </a:xfrm>
          <a:prstGeom prst="ellipse">
            <a:avLst/>
          </a:prstGeom>
          <a:solidFill>
            <a:srgbClr val="99CC00">
              <a:alpha val="50000"/>
            </a:srgbClr>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805" name="Oval 37"/>
          <p:cNvSpPr>
            <a:spLocks noChangeArrowheads="1"/>
          </p:cNvSpPr>
          <p:nvPr/>
        </p:nvSpPr>
        <p:spPr bwMode="auto">
          <a:xfrm>
            <a:off x="7086600" y="4267200"/>
            <a:ext cx="609600" cy="609600"/>
          </a:xfrm>
          <a:prstGeom prst="ellipse">
            <a:avLst/>
          </a:prstGeom>
          <a:solidFill>
            <a:srgbClr val="99CC00">
              <a:alpha val="50000"/>
            </a:srgbClr>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806" name="Oval 38"/>
          <p:cNvSpPr>
            <a:spLocks noChangeArrowheads="1"/>
          </p:cNvSpPr>
          <p:nvPr/>
        </p:nvSpPr>
        <p:spPr bwMode="auto">
          <a:xfrm>
            <a:off x="7086600" y="5410200"/>
            <a:ext cx="609600" cy="609600"/>
          </a:xfrm>
          <a:prstGeom prst="ellipse">
            <a:avLst/>
          </a:prstGeom>
          <a:solidFill>
            <a:srgbClr val="99CC00">
              <a:alpha val="50000"/>
            </a:srgbClr>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807" name="Oval 39"/>
          <p:cNvSpPr>
            <a:spLocks noChangeArrowheads="1"/>
          </p:cNvSpPr>
          <p:nvPr/>
        </p:nvSpPr>
        <p:spPr bwMode="auto">
          <a:xfrm>
            <a:off x="5715000" y="5410200"/>
            <a:ext cx="609600" cy="609600"/>
          </a:xfrm>
          <a:prstGeom prst="ellipse">
            <a:avLst/>
          </a:prstGeom>
          <a:solidFill>
            <a:srgbClr val="99CC00">
              <a:alpha val="50000"/>
            </a:srgbClr>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0808" name="Freeform 40"/>
          <p:cNvSpPr>
            <a:spLocks/>
          </p:cNvSpPr>
          <p:nvPr/>
        </p:nvSpPr>
        <p:spPr bwMode="auto">
          <a:xfrm>
            <a:off x="1676400" y="4114800"/>
            <a:ext cx="4267200" cy="685800"/>
          </a:xfrm>
          <a:custGeom>
            <a:avLst/>
            <a:gdLst>
              <a:gd name="T0" fmla="*/ 2576 w 2888"/>
              <a:gd name="T1" fmla="*/ 312 h 456"/>
              <a:gd name="T2" fmla="*/ 2528 w 2888"/>
              <a:gd name="T3" fmla="*/ 312 h 456"/>
              <a:gd name="T4" fmla="*/ 416 w 2888"/>
              <a:gd name="T5" fmla="*/ 24 h 456"/>
              <a:gd name="T6" fmla="*/ 32 w 2888"/>
              <a:gd name="T7" fmla="*/ 456 h 456"/>
            </a:gdLst>
            <a:ahLst/>
            <a:cxnLst>
              <a:cxn ang="0">
                <a:pos x="T0" y="T1"/>
              </a:cxn>
              <a:cxn ang="0">
                <a:pos x="T2" y="T3"/>
              </a:cxn>
              <a:cxn ang="0">
                <a:pos x="T4" y="T5"/>
              </a:cxn>
              <a:cxn ang="0">
                <a:pos x="T6" y="T7"/>
              </a:cxn>
            </a:cxnLst>
            <a:rect l="0" t="0" r="r" b="b"/>
            <a:pathLst>
              <a:path w="2888" h="456">
                <a:moveTo>
                  <a:pt x="2576" y="312"/>
                </a:moveTo>
                <a:cubicBezTo>
                  <a:pt x="2732" y="336"/>
                  <a:pt x="2888" y="360"/>
                  <a:pt x="2528" y="312"/>
                </a:cubicBezTo>
                <a:cubicBezTo>
                  <a:pt x="2168" y="264"/>
                  <a:pt x="832" y="0"/>
                  <a:pt x="416" y="24"/>
                </a:cubicBezTo>
                <a:cubicBezTo>
                  <a:pt x="0" y="48"/>
                  <a:pt x="96" y="384"/>
                  <a:pt x="32" y="456"/>
                </a:cubicBezTo>
              </a:path>
            </a:pathLst>
          </a:custGeom>
          <a:noFill/>
          <a:ln w="1905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60809" name="Text Box 41"/>
          <p:cNvSpPr txBox="1">
            <a:spLocks noChangeArrowheads="1"/>
          </p:cNvSpPr>
          <p:nvPr/>
        </p:nvSpPr>
        <p:spPr bwMode="blackWhite">
          <a:xfrm>
            <a:off x="6019800" y="2895600"/>
            <a:ext cx="2971800" cy="1016000"/>
          </a:xfrm>
          <a:prstGeom prst="rect">
            <a:avLst/>
          </a:prstGeom>
          <a:solidFill>
            <a:srgbClr val="E1E1FF"/>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p>
            <a:pPr>
              <a:spcBef>
                <a:spcPct val="50000"/>
              </a:spcBef>
            </a:pPr>
            <a:r>
              <a:rPr lang="en-US" sz="2000"/>
              <a:t>Moore- + Mealy automata=finite state machines (FSMs)</a:t>
            </a:r>
          </a:p>
        </p:txBody>
      </p:sp>
    </p:spTree>
    <p:extLst>
      <p:ext uri="{BB962C8B-B14F-4D97-AF65-F5344CB8AC3E}">
        <p14:creationId xmlns:p14="http://schemas.microsoft.com/office/powerpoint/2010/main" val="1063563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0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804"/>
                                        </p:tgtEl>
                                        <p:attrNameLst>
                                          <p:attrName>style.visibility</p:attrName>
                                        </p:attrNameLst>
                                      </p:cBhvr>
                                      <p:to>
                                        <p:strVal val="visible"/>
                                      </p:to>
                                    </p:set>
                                  </p:childTnLst>
                                  <p:subTnLst>
                                    <p:set>
                                      <p:cBhvr override="childStyle">
                                        <p:cTn dur="1" fill="hold" display="0" masterRel="nextClick" afterEffect="1"/>
                                        <p:tgtEl>
                                          <p:spTgt spid="16080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0805"/>
                                        </p:tgtEl>
                                        <p:attrNameLst>
                                          <p:attrName>style.visibility</p:attrName>
                                        </p:attrNameLst>
                                      </p:cBhvr>
                                      <p:to>
                                        <p:strVal val="visible"/>
                                      </p:to>
                                    </p:set>
                                  </p:childTnLst>
                                  <p:subTnLst>
                                    <p:set>
                                      <p:cBhvr override="childStyle">
                                        <p:cTn dur="1" fill="hold" display="0" masterRel="nextClick" afterEffect="1"/>
                                        <p:tgtEl>
                                          <p:spTgt spid="16080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806"/>
                                        </p:tgtEl>
                                        <p:attrNameLst>
                                          <p:attrName>style.visibility</p:attrName>
                                        </p:attrNameLst>
                                      </p:cBhvr>
                                      <p:to>
                                        <p:strVal val="visible"/>
                                      </p:to>
                                    </p:set>
                                  </p:childTnLst>
                                  <p:subTnLst>
                                    <p:set>
                                      <p:cBhvr override="childStyle">
                                        <p:cTn dur="1" fill="hold" display="0" masterRel="nextClick" afterEffect="1"/>
                                        <p:tgtEl>
                                          <p:spTgt spid="16080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0807"/>
                                        </p:tgtEl>
                                        <p:attrNameLst>
                                          <p:attrName>style.visibility</p:attrName>
                                        </p:attrNameLst>
                                      </p:cBhvr>
                                      <p:to>
                                        <p:strVal val="visible"/>
                                      </p:to>
                                    </p:set>
                                  </p:childTnLst>
                                  <p:subTnLst>
                                    <p:set>
                                      <p:cBhvr override="childStyle">
                                        <p:cTn dur="1" fill="hold" display="0" masterRel="nextClick" afterEffect="1"/>
                                        <p:tgtEl>
                                          <p:spTgt spid="16080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0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04" grpId="0" animBg="1"/>
      <p:bldP spid="160805" grpId="0" animBg="1"/>
      <p:bldP spid="160806" grpId="0" animBg="1"/>
      <p:bldP spid="160807" grpId="0" animBg="1"/>
      <p:bldP spid="16080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r>
              <a:rPr lang="de-DE"/>
              <a:t>Timed automata</a:t>
            </a:r>
          </a:p>
        </p:txBody>
      </p:sp>
      <p:sp>
        <p:nvSpPr>
          <p:cNvPr id="162819" name="Rectangle 3"/>
          <p:cNvSpPr>
            <a:spLocks noGrp="1" noChangeArrowheads="1"/>
          </p:cNvSpPr>
          <p:nvPr>
            <p:ph type="body" idx="1"/>
          </p:nvPr>
        </p:nvSpPr>
        <p:spPr>
          <a:xfrm>
            <a:off x="250825" y="1295400"/>
            <a:ext cx="8572500" cy="3565525"/>
          </a:xfrm>
        </p:spPr>
        <p:txBody>
          <a:bodyPr/>
          <a:lstStyle/>
          <a:p>
            <a:pPr lvl="1">
              <a:spcBef>
                <a:spcPct val="10000"/>
              </a:spcBef>
            </a:pPr>
            <a:r>
              <a:rPr lang="en-US" sz="2000"/>
              <a:t>Timed automata = automata + models of time</a:t>
            </a:r>
          </a:p>
          <a:p>
            <a:pPr lvl="1">
              <a:spcBef>
                <a:spcPct val="10000"/>
              </a:spcBef>
            </a:pPr>
            <a:r>
              <a:rPr lang="en-US" sz="2000" i="1"/>
              <a:t>The variables model the logical clocks in the system, that are initialized with zero when the system is started, and then increase synchronously with the same rate.</a:t>
            </a:r>
          </a:p>
          <a:p>
            <a:pPr lvl="1">
              <a:spcBef>
                <a:spcPct val="10000"/>
              </a:spcBef>
            </a:pPr>
            <a:r>
              <a:rPr lang="en-US" sz="2000" i="1"/>
              <a:t>Clock constraints i.e. guards on edges are used to restrict the behavior of the automaton.</a:t>
            </a:r>
            <a:br>
              <a:rPr lang="en-US" sz="2000" i="1"/>
            </a:br>
            <a:r>
              <a:rPr lang="en-US" sz="2000" i="1"/>
              <a:t>A transition represented by an edge </a:t>
            </a:r>
            <a:r>
              <a:rPr lang="en-US" sz="2000" i="1">
                <a:solidFill>
                  <a:srgbClr val="FF0000"/>
                </a:solidFill>
              </a:rPr>
              <a:t>can</a:t>
            </a:r>
            <a:r>
              <a:rPr lang="en-US" sz="2000" i="1"/>
              <a:t> be taken when the clocks values satisfy the guard labeled on the edge.</a:t>
            </a:r>
          </a:p>
          <a:p>
            <a:pPr lvl="1">
              <a:spcBef>
                <a:spcPct val="10000"/>
              </a:spcBef>
            </a:pPr>
            <a:r>
              <a:rPr lang="en-US" sz="2000"/>
              <a:t>Additional invariants make sure, the transition is taken.</a:t>
            </a:r>
          </a:p>
          <a:p>
            <a:pPr lvl="1">
              <a:spcBef>
                <a:spcPct val="10000"/>
              </a:spcBef>
            </a:pPr>
            <a:r>
              <a:rPr lang="en-US" sz="2000" i="1"/>
              <a:t>Clocks may be reset to zero when a transition is taken</a:t>
            </a:r>
            <a:br>
              <a:rPr lang="en-US" sz="2000" i="1"/>
            </a:br>
            <a:r>
              <a:rPr lang="en-US" sz="2000"/>
              <a:t>[Bengtsson and Yi, 2004].</a:t>
            </a:r>
          </a:p>
        </p:txBody>
      </p:sp>
      <p:sp>
        <p:nvSpPr>
          <p:cNvPr id="162820" name="Text Box 4"/>
          <p:cNvSpPr txBox="1">
            <a:spLocks noChangeArrowheads="1"/>
          </p:cNvSpPr>
          <p:nvPr/>
        </p:nvSpPr>
        <p:spPr bwMode="auto">
          <a:xfrm>
            <a:off x="6100763" y="-827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DE" sz="2400">
              <a:cs typeface="Arial" charset="0"/>
            </a:endParaRPr>
          </a:p>
        </p:txBody>
      </p:sp>
      <p:pic>
        <p:nvPicPr>
          <p:cNvPr id="162821" name="Picture 5"/>
          <p:cNvPicPr>
            <a:picLocks noChangeAspect="1" noChangeArrowheads="1"/>
          </p:cNvPicPr>
          <p:nvPr/>
        </p:nvPicPr>
        <p:blipFill>
          <a:blip r:embed="rId3">
            <a:extLst>
              <a:ext uri="{28A0092B-C50C-407E-A947-70E740481C1C}">
                <a14:useLocalDpi xmlns:a14="http://schemas.microsoft.com/office/drawing/2010/main" val="0"/>
              </a:ext>
            </a:extLst>
          </a:blip>
          <a:srcRect t="12915" r="66655" b="27142"/>
          <a:stretch>
            <a:fillRect/>
          </a:stretch>
        </p:blipFill>
        <p:spPr bwMode="auto">
          <a:xfrm>
            <a:off x="4706938" y="4689475"/>
            <a:ext cx="2881312"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112727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43100"/>
            <a:ext cx="82359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4867" name="Rectangle 3"/>
          <p:cNvSpPr>
            <a:spLocks noGrp="1" noChangeArrowheads="1"/>
          </p:cNvSpPr>
          <p:nvPr>
            <p:ph type="title"/>
          </p:nvPr>
        </p:nvSpPr>
        <p:spPr/>
        <p:txBody>
          <a:bodyPr/>
          <a:lstStyle/>
          <a:p>
            <a:pPr algn="l"/>
            <a:r>
              <a:rPr lang="de-DE"/>
              <a:t>Example: Answering machine</a:t>
            </a:r>
          </a:p>
        </p:txBody>
      </p:sp>
      <p:sp>
        <p:nvSpPr>
          <p:cNvPr id="164868" name="AutoShape 4"/>
          <p:cNvSpPr>
            <a:spLocks noChangeArrowheads="1"/>
          </p:cNvSpPr>
          <p:nvPr/>
        </p:nvSpPr>
        <p:spPr bwMode="auto">
          <a:xfrm rot="-3313330">
            <a:off x="2231231" y="4374357"/>
            <a:ext cx="676275" cy="134938"/>
          </a:xfrm>
          <a:prstGeom prst="rightArrow">
            <a:avLst>
              <a:gd name="adj1" fmla="val 50000"/>
              <a:gd name="adj2" fmla="val 125294"/>
            </a:avLst>
          </a:prstGeom>
          <a:solidFill>
            <a:srgbClr val="84B8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4869" name="Rectangle 5"/>
          <p:cNvSpPr>
            <a:spLocks noGrp="1" noChangeArrowheads="1"/>
          </p:cNvSpPr>
          <p:nvPr>
            <p:ph type="body" idx="1"/>
          </p:nvPr>
        </p:nvSpPr>
        <p:spPr>
          <a:xfrm>
            <a:off x="1285875" y="4689475"/>
            <a:ext cx="2025650" cy="581025"/>
          </a:xfrm>
        </p:spPr>
        <p:txBody>
          <a:bodyPr/>
          <a:lstStyle/>
          <a:p>
            <a:r>
              <a:rPr lang="de-DE" sz="1600"/>
              <a:t>May take place, but does not have to</a:t>
            </a:r>
          </a:p>
        </p:txBody>
      </p:sp>
      <p:sp>
        <p:nvSpPr>
          <p:cNvPr id="164870" name="Text Box 6"/>
          <p:cNvSpPr txBox="1">
            <a:spLocks noChangeArrowheads="1"/>
          </p:cNvSpPr>
          <p:nvPr/>
        </p:nvSpPr>
        <p:spPr bwMode="auto">
          <a:xfrm>
            <a:off x="1062038" y="1898650"/>
            <a:ext cx="2251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de-DE" sz="1600">
                <a:cs typeface="Arial" charset="0"/>
              </a:rPr>
              <a:t>Ensures that transition takes place</a:t>
            </a:r>
          </a:p>
        </p:txBody>
      </p:sp>
      <p:sp>
        <p:nvSpPr>
          <p:cNvPr id="164871" name="AutoShape 7"/>
          <p:cNvSpPr>
            <a:spLocks noChangeArrowheads="1"/>
          </p:cNvSpPr>
          <p:nvPr/>
        </p:nvSpPr>
        <p:spPr bwMode="auto">
          <a:xfrm rot="5400000">
            <a:off x="2096294" y="2394744"/>
            <a:ext cx="406400" cy="134938"/>
          </a:xfrm>
          <a:prstGeom prst="rightArrow">
            <a:avLst>
              <a:gd name="adj1" fmla="val 50000"/>
              <a:gd name="adj2" fmla="val 75294"/>
            </a:avLst>
          </a:prstGeom>
          <a:solidFill>
            <a:srgbClr val="84B8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Tree>
    <p:extLst>
      <p:ext uri="{BB962C8B-B14F-4D97-AF65-F5344CB8AC3E}">
        <p14:creationId xmlns:p14="http://schemas.microsoft.com/office/powerpoint/2010/main" val="21613433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gn="l"/>
            <a:r>
              <a:rPr lang="en-US"/>
              <a:t>Definitions</a:t>
            </a:r>
          </a:p>
        </p:txBody>
      </p:sp>
      <p:sp>
        <p:nvSpPr>
          <p:cNvPr id="166915" name="Rectangle 3"/>
          <p:cNvSpPr>
            <a:spLocks noGrp="1" noChangeArrowheads="1"/>
          </p:cNvSpPr>
          <p:nvPr>
            <p:ph type="body" idx="1"/>
          </p:nvPr>
        </p:nvSpPr>
        <p:spPr>
          <a:xfrm>
            <a:off x="250825" y="1196975"/>
            <a:ext cx="8642350" cy="5118100"/>
          </a:xfrm>
        </p:spPr>
        <p:txBody>
          <a:bodyPr/>
          <a:lstStyle/>
          <a:p>
            <a:pPr>
              <a:spcBef>
                <a:spcPct val="25000"/>
              </a:spcBef>
            </a:pPr>
            <a:r>
              <a:rPr lang="en-US"/>
              <a:t>Let </a:t>
            </a:r>
            <a:r>
              <a:rPr lang="en-US" i="1">
                <a:latin typeface="Times New Roman" charset="0"/>
              </a:rPr>
              <a:t>C</a:t>
            </a:r>
            <a:r>
              <a:rPr lang="en-US"/>
              <a:t>: real-valued variables </a:t>
            </a:r>
            <a:r>
              <a:rPr lang="en-US" i="1">
                <a:latin typeface="Times New Roman" charset="0"/>
              </a:rPr>
              <a:t>C</a:t>
            </a:r>
            <a:r>
              <a:rPr lang="en-US"/>
              <a:t> representing clocks.</a:t>
            </a:r>
          </a:p>
          <a:p>
            <a:pPr>
              <a:spcBef>
                <a:spcPct val="25000"/>
              </a:spcBef>
            </a:pPr>
            <a:r>
              <a:rPr lang="en-US"/>
              <a:t>Let </a:t>
            </a:r>
            <a:r>
              <a:rPr lang="en-US">
                <a:sym typeface="Symbol" charset="0"/>
              </a:rPr>
              <a:t></a:t>
            </a:r>
            <a:r>
              <a:rPr lang="en-US"/>
              <a:t>: finite alphabet of possible inputs.</a:t>
            </a:r>
          </a:p>
          <a:p>
            <a:pPr>
              <a:spcBef>
                <a:spcPct val="25000"/>
              </a:spcBef>
            </a:pPr>
            <a:r>
              <a:rPr lang="en-US" b="1"/>
              <a:t>Definition</a:t>
            </a:r>
            <a:r>
              <a:rPr lang="en-US"/>
              <a:t>: A </a:t>
            </a:r>
            <a:r>
              <a:rPr lang="en-US" b="1"/>
              <a:t>clock constraint </a:t>
            </a:r>
            <a:r>
              <a:rPr lang="en-US"/>
              <a:t>is a conjunctive formula of atomic constraints of the form</a:t>
            </a:r>
            <a:br>
              <a:rPr lang="en-US"/>
            </a:br>
            <a:r>
              <a:rPr lang="en-US" i="1">
                <a:latin typeface="Times New Roman" charset="0"/>
              </a:rPr>
              <a:t>x </a:t>
            </a:r>
            <a:r>
              <a:rPr lang="en-US">
                <a:latin typeface="Times New Roman" charset="0"/>
              </a:rPr>
              <a:t>◦ </a:t>
            </a:r>
            <a:r>
              <a:rPr lang="en-US" i="1">
                <a:latin typeface="Times New Roman" charset="0"/>
              </a:rPr>
              <a:t>n</a:t>
            </a:r>
            <a:r>
              <a:rPr lang="en-US" i="1"/>
              <a:t> </a:t>
            </a:r>
            <a:r>
              <a:rPr lang="en-US"/>
              <a:t>or </a:t>
            </a:r>
            <a:r>
              <a:rPr lang="en-US" i="1">
                <a:latin typeface="Times New Roman" charset="0"/>
              </a:rPr>
              <a:t>x</a:t>
            </a:r>
            <a:r>
              <a:rPr lang="en-US">
                <a:latin typeface="Times New Roman" charset="0"/>
              </a:rPr>
              <a:t>−</a:t>
            </a:r>
            <a:r>
              <a:rPr lang="en-US" i="1">
                <a:latin typeface="Times New Roman" charset="0"/>
              </a:rPr>
              <a:t>y</a:t>
            </a:r>
            <a:r>
              <a:rPr lang="en-US" i="1"/>
              <a:t> </a:t>
            </a:r>
            <a:r>
              <a:rPr lang="en-US"/>
              <a:t>◦ </a:t>
            </a:r>
            <a:r>
              <a:rPr lang="en-US" i="1">
                <a:latin typeface="Times New Roman" charset="0"/>
              </a:rPr>
              <a:t>n</a:t>
            </a:r>
            <a:r>
              <a:rPr lang="en-US" i="1"/>
              <a:t> </a:t>
            </a:r>
            <a:r>
              <a:rPr lang="en-US"/>
              <a:t>for </a:t>
            </a:r>
            <a:r>
              <a:rPr lang="en-US" i="1">
                <a:latin typeface="Times New Roman" charset="0"/>
              </a:rPr>
              <a:t>x</a:t>
            </a:r>
            <a:r>
              <a:rPr lang="en-US">
                <a:latin typeface="Times New Roman" charset="0"/>
              </a:rPr>
              <a:t>, </a:t>
            </a:r>
            <a:r>
              <a:rPr lang="en-US" i="1">
                <a:latin typeface="Times New Roman" charset="0"/>
              </a:rPr>
              <a:t>y</a:t>
            </a:r>
            <a:r>
              <a:rPr lang="en-US" i="1"/>
              <a:t> </a:t>
            </a:r>
            <a:r>
              <a:rPr lang="en-US"/>
              <a:t>∈ </a:t>
            </a:r>
            <a:r>
              <a:rPr lang="en-US" i="1">
                <a:latin typeface="Times New Roman" charset="0"/>
              </a:rPr>
              <a:t>C</a:t>
            </a:r>
            <a:r>
              <a:rPr lang="en-US"/>
              <a:t>, ◦ ∈ {≤,&lt;,=,&gt;,≥} and </a:t>
            </a:r>
            <a:r>
              <a:rPr lang="en-US" i="1">
                <a:latin typeface="Times New Roman" charset="0"/>
              </a:rPr>
              <a:t>n</a:t>
            </a:r>
            <a:r>
              <a:rPr lang="en-US" i="1"/>
              <a:t> </a:t>
            </a:r>
            <a:r>
              <a:rPr lang="en-US"/>
              <a:t>∈</a:t>
            </a:r>
            <a:r>
              <a:rPr lang="en-US" i="1">
                <a:latin typeface="Times New Roman" charset="0"/>
              </a:rPr>
              <a:t>N</a:t>
            </a:r>
          </a:p>
          <a:p>
            <a:pPr>
              <a:spcBef>
                <a:spcPct val="25000"/>
              </a:spcBef>
            </a:pPr>
            <a:r>
              <a:rPr lang="en-US"/>
              <a:t>Let </a:t>
            </a:r>
            <a:r>
              <a:rPr lang="en-US" i="1">
                <a:latin typeface="Times New Roman" charset="0"/>
              </a:rPr>
              <a:t>B</a:t>
            </a:r>
            <a:r>
              <a:rPr lang="en-US"/>
              <a:t>(</a:t>
            </a:r>
            <a:r>
              <a:rPr lang="en-US" i="1">
                <a:latin typeface="Times New Roman" charset="0"/>
              </a:rPr>
              <a:t>C</a:t>
            </a:r>
            <a:r>
              <a:rPr lang="en-US"/>
              <a:t>) be the set of clock constraints.</a:t>
            </a:r>
          </a:p>
          <a:p>
            <a:pPr>
              <a:spcBef>
                <a:spcPct val="25000"/>
              </a:spcBef>
            </a:pPr>
            <a:r>
              <a:rPr lang="en-US" b="1"/>
              <a:t>Definition</a:t>
            </a:r>
            <a:r>
              <a:rPr lang="en-US"/>
              <a:t>: A </a:t>
            </a:r>
            <a:r>
              <a:rPr lang="en-US" b="1"/>
              <a:t>timed automaton </a:t>
            </a:r>
            <a:r>
              <a:rPr lang="en-US" i="1">
                <a:latin typeface="Times New Roman" charset="0"/>
              </a:rPr>
              <a:t>A</a:t>
            </a:r>
            <a:r>
              <a:rPr lang="en-US" i="1"/>
              <a:t> </a:t>
            </a:r>
            <a:r>
              <a:rPr lang="en-US"/>
              <a:t>is a tuple (</a:t>
            </a:r>
            <a:r>
              <a:rPr lang="en-US" i="1">
                <a:latin typeface="Times New Roman" charset="0"/>
              </a:rPr>
              <a:t>S, s</a:t>
            </a:r>
            <a:r>
              <a:rPr lang="en-US" i="1" baseline="-25000">
                <a:latin typeface="Times New Roman" charset="0"/>
              </a:rPr>
              <a:t>0</a:t>
            </a:r>
            <a:r>
              <a:rPr lang="en-US" i="1">
                <a:latin typeface="Times New Roman" charset="0"/>
              </a:rPr>
              <a:t>,E, I</a:t>
            </a:r>
            <a:r>
              <a:rPr lang="en-US"/>
              <a:t>) where</a:t>
            </a:r>
          </a:p>
          <a:p>
            <a:pPr>
              <a:spcBef>
                <a:spcPct val="25000"/>
              </a:spcBef>
            </a:pPr>
            <a:r>
              <a:rPr lang="en-US" i="1">
                <a:latin typeface="Times New Roman" charset="0"/>
              </a:rPr>
              <a:t>S</a:t>
            </a:r>
            <a:r>
              <a:rPr lang="en-US" i="1"/>
              <a:t> </a:t>
            </a:r>
            <a:r>
              <a:rPr lang="en-US"/>
              <a:t>is a finite set of states, </a:t>
            </a:r>
            <a:r>
              <a:rPr lang="en-US" i="1">
                <a:latin typeface="Times New Roman" charset="0"/>
              </a:rPr>
              <a:t>s</a:t>
            </a:r>
            <a:r>
              <a:rPr lang="en-US" baseline="-25000"/>
              <a:t>0</a:t>
            </a:r>
            <a:r>
              <a:rPr lang="en-US"/>
              <a:t> is the initial state,</a:t>
            </a:r>
          </a:p>
          <a:p>
            <a:pPr>
              <a:spcBef>
                <a:spcPct val="25000"/>
              </a:spcBef>
            </a:pPr>
            <a:r>
              <a:rPr lang="en-US" i="1">
                <a:latin typeface="Times New Roman" charset="0"/>
              </a:rPr>
              <a:t>E</a:t>
            </a:r>
            <a:r>
              <a:rPr lang="en-US" i="1"/>
              <a:t> </a:t>
            </a:r>
            <a:r>
              <a:rPr lang="en-US"/>
              <a:t>⊆ </a:t>
            </a:r>
            <a:r>
              <a:rPr lang="en-US" i="1">
                <a:latin typeface="Times New Roman" charset="0"/>
              </a:rPr>
              <a:t>S</a:t>
            </a:r>
            <a:r>
              <a:rPr lang="en-US"/>
              <a:t>×</a:t>
            </a:r>
            <a:r>
              <a:rPr lang="en-US" i="1">
                <a:latin typeface="Times New Roman" charset="0"/>
              </a:rPr>
              <a:t>B</a:t>
            </a:r>
            <a:r>
              <a:rPr lang="en-US"/>
              <a:t>(</a:t>
            </a:r>
            <a:r>
              <a:rPr lang="en-US" i="1">
                <a:latin typeface="Times New Roman" charset="0"/>
              </a:rPr>
              <a:t>C</a:t>
            </a:r>
            <a:r>
              <a:rPr lang="en-US"/>
              <a:t>)× </a:t>
            </a:r>
            <a:r>
              <a:rPr lang="en-US">
                <a:sym typeface="Symbol" charset="0"/>
              </a:rPr>
              <a:t></a:t>
            </a:r>
            <a:r>
              <a:rPr lang="en-US"/>
              <a:t> ×2</a:t>
            </a:r>
            <a:r>
              <a:rPr lang="en-US" i="1" baseline="30000">
                <a:latin typeface="Times New Roman" charset="0"/>
              </a:rPr>
              <a:t>C</a:t>
            </a:r>
            <a:r>
              <a:rPr lang="en-US" i="1"/>
              <a:t> </a:t>
            </a:r>
            <a:r>
              <a:rPr lang="en-US"/>
              <a:t>×</a:t>
            </a:r>
            <a:r>
              <a:rPr lang="en-US" i="1">
                <a:latin typeface="Times New Roman" charset="0"/>
              </a:rPr>
              <a:t>S</a:t>
            </a:r>
            <a:r>
              <a:rPr lang="en-US" i="1"/>
              <a:t> </a:t>
            </a:r>
            <a:r>
              <a:rPr lang="en-US"/>
              <a:t>is the set of edges,</a:t>
            </a:r>
            <a:br>
              <a:rPr lang="en-US"/>
            </a:br>
            <a:r>
              <a:rPr lang="en-US"/>
              <a:t>       </a:t>
            </a:r>
            <a:r>
              <a:rPr lang="en-US" i="1">
                <a:latin typeface="Times New Roman" charset="0"/>
              </a:rPr>
              <a:t>B</a:t>
            </a:r>
            <a:r>
              <a:rPr lang="en-US"/>
              <a:t>(</a:t>
            </a:r>
            <a:r>
              <a:rPr lang="en-US" i="1">
                <a:latin typeface="Times New Roman" charset="0"/>
              </a:rPr>
              <a:t>C</a:t>
            </a:r>
            <a:r>
              <a:rPr lang="en-US"/>
              <a:t>): conjunctive condition, 2</a:t>
            </a:r>
            <a:r>
              <a:rPr lang="en-US" i="1" baseline="30000">
                <a:latin typeface="Times New Roman" charset="0"/>
              </a:rPr>
              <a:t>C</a:t>
            </a:r>
            <a:r>
              <a:rPr lang="en-US">
                <a:latin typeface="Times New Roman" charset="0"/>
              </a:rPr>
              <a:t>:</a:t>
            </a:r>
            <a:r>
              <a:rPr lang="en-US" i="1" baseline="30000">
                <a:latin typeface="Times New Roman" charset="0"/>
              </a:rPr>
              <a:t> </a:t>
            </a:r>
            <a:r>
              <a:rPr lang="en-US"/>
              <a:t>variables to be reset </a:t>
            </a:r>
          </a:p>
          <a:p>
            <a:pPr>
              <a:spcBef>
                <a:spcPct val="25000"/>
              </a:spcBef>
            </a:pPr>
            <a:r>
              <a:rPr lang="en-US" i="1">
                <a:latin typeface="Times New Roman" charset="0"/>
              </a:rPr>
              <a:t>I</a:t>
            </a:r>
            <a:r>
              <a:rPr lang="en-US" i="1"/>
              <a:t> </a:t>
            </a:r>
            <a:r>
              <a:rPr lang="en-US"/>
              <a:t>: </a:t>
            </a:r>
            <a:r>
              <a:rPr lang="en-US" i="1">
                <a:latin typeface="Times New Roman" charset="0"/>
              </a:rPr>
              <a:t>S</a:t>
            </a:r>
            <a:r>
              <a:rPr lang="en-US"/>
              <a:t>→</a:t>
            </a:r>
            <a:r>
              <a:rPr lang="en-US" i="1">
                <a:latin typeface="Times New Roman" charset="0"/>
              </a:rPr>
              <a:t>B</a:t>
            </a:r>
            <a:r>
              <a:rPr lang="en-US"/>
              <a:t>(</a:t>
            </a:r>
            <a:r>
              <a:rPr lang="en-US" i="1">
                <a:latin typeface="Times New Roman" charset="0"/>
              </a:rPr>
              <a:t>C</a:t>
            </a:r>
            <a:r>
              <a:rPr lang="en-US"/>
              <a:t>) is the set of invariants for each of the states</a:t>
            </a:r>
            <a:br>
              <a:rPr lang="en-US"/>
            </a:br>
            <a:r>
              <a:rPr lang="en-US"/>
              <a:t>    </a:t>
            </a:r>
            <a:r>
              <a:rPr lang="en-US" i="1">
                <a:latin typeface="Times New Roman" charset="0"/>
              </a:rPr>
              <a:t>B</a:t>
            </a:r>
            <a:r>
              <a:rPr lang="en-US"/>
              <a:t>(</a:t>
            </a:r>
            <a:r>
              <a:rPr lang="en-US" i="1">
                <a:latin typeface="Times New Roman" charset="0"/>
              </a:rPr>
              <a:t>C</a:t>
            </a:r>
            <a:r>
              <a:rPr lang="en-US"/>
              <a:t>): invariant that must hold for state </a:t>
            </a:r>
            <a:r>
              <a:rPr lang="en-US" i="1">
                <a:latin typeface="Times New Roman" charset="0"/>
              </a:rPr>
              <a:t>S</a:t>
            </a:r>
            <a:r>
              <a:rPr lang="en-US"/>
              <a:t> </a:t>
            </a:r>
          </a:p>
        </p:txBody>
      </p:sp>
    </p:spTree>
    <p:extLst>
      <p:ext uri="{BB962C8B-B14F-4D97-AF65-F5344CB8AC3E}">
        <p14:creationId xmlns:p14="http://schemas.microsoft.com/office/powerpoint/2010/main" val="4214445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l"/>
            <a:r>
              <a:rPr lang="en-US"/>
              <a:t>Definitions (2)</a:t>
            </a:r>
          </a:p>
        </p:txBody>
      </p:sp>
      <p:sp>
        <p:nvSpPr>
          <p:cNvPr id="200707" name="Rectangle 3"/>
          <p:cNvSpPr>
            <a:spLocks noGrp="1" noChangeArrowheads="1"/>
          </p:cNvSpPr>
          <p:nvPr>
            <p:ph type="body" idx="1"/>
          </p:nvPr>
        </p:nvSpPr>
        <p:spPr>
          <a:xfrm>
            <a:off x="250825" y="1196975"/>
            <a:ext cx="8642350" cy="3113088"/>
          </a:xfrm>
        </p:spPr>
        <p:txBody>
          <a:bodyPr/>
          <a:lstStyle/>
          <a:p>
            <a:r>
              <a:rPr lang="en-US" sz="1800"/>
              <a:t>Let </a:t>
            </a:r>
            <a:r>
              <a:rPr lang="en-US" sz="1800" i="1">
                <a:latin typeface="Times New Roman" charset="0"/>
              </a:rPr>
              <a:t>C</a:t>
            </a:r>
            <a:r>
              <a:rPr lang="en-US" sz="1800"/>
              <a:t>: real-valued variables </a:t>
            </a:r>
            <a:r>
              <a:rPr lang="en-US" sz="1800" i="1">
                <a:latin typeface="Times New Roman" charset="0"/>
              </a:rPr>
              <a:t>C</a:t>
            </a:r>
            <a:r>
              <a:rPr lang="en-US" sz="1800"/>
              <a:t> representing clocks.</a:t>
            </a:r>
          </a:p>
          <a:p>
            <a:r>
              <a:rPr lang="en-US" sz="1800"/>
              <a:t>Let </a:t>
            </a:r>
            <a:r>
              <a:rPr lang="en-US" sz="1800">
                <a:sym typeface="Symbol" charset="0"/>
              </a:rPr>
              <a:t></a:t>
            </a:r>
            <a:r>
              <a:rPr lang="en-US" sz="1800"/>
              <a:t>: finite alphabet of possible inputs.</a:t>
            </a:r>
          </a:p>
          <a:p>
            <a:r>
              <a:rPr lang="en-US" sz="1800" b="1"/>
              <a:t>Definition</a:t>
            </a:r>
            <a:r>
              <a:rPr lang="en-US" sz="1800"/>
              <a:t>: A </a:t>
            </a:r>
            <a:r>
              <a:rPr lang="en-US" sz="1800" b="1"/>
              <a:t>clock constraint </a:t>
            </a:r>
            <a:r>
              <a:rPr lang="en-US" sz="1800"/>
              <a:t>is a conjunctive formula of atomic constraints of the form </a:t>
            </a:r>
            <a:r>
              <a:rPr lang="en-US" sz="1800" i="1">
                <a:latin typeface="Times New Roman" charset="0"/>
              </a:rPr>
              <a:t>x </a:t>
            </a:r>
            <a:r>
              <a:rPr lang="en-US" sz="1800">
                <a:latin typeface="Times New Roman" charset="0"/>
              </a:rPr>
              <a:t>◦ </a:t>
            </a:r>
            <a:r>
              <a:rPr lang="en-US" sz="1800" i="1">
                <a:latin typeface="Times New Roman" charset="0"/>
              </a:rPr>
              <a:t>n</a:t>
            </a:r>
            <a:r>
              <a:rPr lang="en-US" sz="1800" i="1"/>
              <a:t> </a:t>
            </a:r>
            <a:r>
              <a:rPr lang="en-US" sz="1800"/>
              <a:t>or </a:t>
            </a:r>
            <a:r>
              <a:rPr lang="en-US" sz="1800" i="1">
                <a:latin typeface="Times New Roman" charset="0"/>
              </a:rPr>
              <a:t>x</a:t>
            </a:r>
            <a:r>
              <a:rPr lang="en-US" sz="1800">
                <a:latin typeface="Times New Roman" charset="0"/>
              </a:rPr>
              <a:t>−</a:t>
            </a:r>
            <a:r>
              <a:rPr lang="en-US" sz="1800" i="1">
                <a:latin typeface="Times New Roman" charset="0"/>
              </a:rPr>
              <a:t>y</a:t>
            </a:r>
            <a:r>
              <a:rPr lang="en-US" sz="1800" i="1"/>
              <a:t> </a:t>
            </a:r>
            <a:r>
              <a:rPr lang="en-US" sz="1800"/>
              <a:t>◦ </a:t>
            </a:r>
            <a:r>
              <a:rPr lang="en-US" sz="1800" i="1">
                <a:latin typeface="Times New Roman" charset="0"/>
              </a:rPr>
              <a:t>n</a:t>
            </a:r>
            <a:r>
              <a:rPr lang="en-US" sz="1800" i="1"/>
              <a:t> </a:t>
            </a:r>
            <a:r>
              <a:rPr lang="en-US" sz="1800"/>
              <a:t>for </a:t>
            </a:r>
            <a:r>
              <a:rPr lang="en-US" sz="1800" i="1">
                <a:latin typeface="Times New Roman" charset="0"/>
              </a:rPr>
              <a:t>x</a:t>
            </a:r>
            <a:r>
              <a:rPr lang="en-US" sz="1800">
                <a:latin typeface="Times New Roman" charset="0"/>
              </a:rPr>
              <a:t>, </a:t>
            </a:r>
            <a:r>
              <a:rPr lang="en-US" sz="1800" i="1">
                <a:latin typeface="Times New Roman" charset="0"/>
              </a:rPr>
              <a:t>y</a:t>
            </a:r>
            <a:r>
              <a:rPr lang="en-US" sz="1800" i="1"/>
              <a:t> </a:t>
            </a:r>
            <a:r>
              <a:rPr lang="en-US" sz="1800"/>
              <a:t>∈ </a:t>
            </a:r>
            <a:r>
              <a:rPr lang="en-US" sz="1800" i="1">
                <a:latin typeface="Times New Roman" charset="0"/>
              </a:rPr>
              <a:t>C</a:t>
            </a:r>
            <a:r>
              <a:rPr lang="en-US" sz="1800"/>
              <a:t>, ◦ ∈ {≤,&lt;,=,&gt;,≥} and </a:t>
            </a:r>
            <a:r>
              <a:rPr lang="en-US" sz="1800" i="1">
                <a:latin typeface="Times New Roman" charset="0"/>
              </a:rPr>
              <a:t>n</a:t>
            </a:r>
            <a:r>
              <a:rPr lang="en-US" sz="1800" i="1"/>
              <a:t> </a:t>
            </a:r>
            <a:r>
              <a:rPr lang="en-US" sz="1800"/>
              <a:t>∈</a:t>
            </a:r>
            <a:r>
              <a:rPr lang="en-US" sz="1800" i="1">
                <a:latin typeface="Times New Roman" charset="0"/>
              </a:rPr>
              <a:t>N</a:t>
            </a:r>
          </a:p>
          <a:p>
            <a:r>
              <a:rPr lang="en-US" sz="1800"/>
              <a:t>Let </a:t>
            </a:r>
            <a:r>
              <a:rPr lang="en-US" sz="1800" i="1">
                <a:latin typeface="Times New Roman" charset="0"/>
              </a:rPr>
              <a:t>B</a:t>
            </a:r>
            <a:r>
              <a:rPr lang="en-US" sz="1800"/>
              <a:t>(</a:t>
            </a:r>
            <a:r>
              <a:rPr lang="en-US" sz="1800" i="1">
                <a:latin typeface="Times New Roman" charset="0"/>
              </a:rPr>
              <a:t>C</a:t>
            </a:r>
            <a:r>
              <a:rPr lang="en-US" sz="1800"/>
              <a:t>) be the set of clock constraints.</a:t>
            </a:r>
          </a:p>
          <a:p>
            <a:r>
              <a:rPr lang="en-US" sz="1800" b="1"/>
              <a:t>Definition</a:t>
            </a:r>
            <a:r>
              <a:rPr lang="en-US" sz="1800"/>
              <a:t>: A </a:t>
            </a:r>
            <a:r>
              <a:rPr lang="en-US" sz="1800" b="1"/>
              <a:t>timed automaton </a:t>
            </a:r>
            <a:r>
              <a:rPr lang="en-US" sz="1800" i="1">
                <a:latin typeface="Times New Roman" charset="0"/>
              </a:rPr>
              <a:t>A</a:t>
            </a:r>
            <a:r>
              <a:rPr lang="en-US" sz="1800" i="1"/>
              <a:t> </a:t>
            </a:r>
            <a:r>
              <a:rPr lang="en-US" sz="1800"/>
              <a:t>is a tuple (</a:t>
            </a:r>
            <a:r>
              <a:rPr lang="en-US" sz="1800" i="1">
                <a:latin typeface="Times New Roman" charset="0"/>
              </a:rPr>
              <a:t>S, s</a:t>
            </a:r>
            <a:r>
              <a:rPr lang="en-US" sz="1800" i="1" baseline="-25000">
                <a:latin typeface="Times New Roman" charset="0"/>
              </a:rPr>
              <a:t>0</a:t>
            </a:r>
            <a:r>
              <a:rPr lang="en-US" sz="1800" i="1">
                <a:latin typeface="Times New Roman" charset="0"/>
              </a:rPr>
              <a:t>,E, I</a:t>
            </a:r>
            <a:r>
              <a:rPr lang="en-US" sz="1800"/>
              <a:t>) where </a:t>
            </a:r>
            <a:r>
              <a:rPr lang="en-US" sz="1800" i="1">
                <a:latin typeface="Times New Roman" charset="0"/>
              </a:rPr>
              <a:t>S</a:t>
            </a:r>
            <a:r>
              <a:rPr lang="en-US" sz="1800" i="1"/>
              <a:t> </a:t>
            </a:r>
            <a:r>
              <a:rPr lang="en-US" sz="1800"/>
              <a:t>is a finite set of states, </a:t>
            </a:r>
            <a:r>
              <a:rPr lang="en-US" sz="1800" i="1">
                <a:latin typeface="Times New Roman" charset="0"/>
              </a:rPr>
              <a:t>s</a:t>
            </a:r>
            <a:r>
              <a:rPr lang="en-US" sz="1800" baseline="-25000"/>
              <a:t>0</a:t>
            </a:r>
            <a:r>
              <a:rPr lang="en-US" sz="1800"/>
              <a:t> is the initial state,</a:t>
            </a:r>
          </a:p>
          <a:p>
            <a:r>
              <a:rPr lang="en-US" sz="1800" i="1">
                <a:latin typeface="Times New Roman" charset="0"/>
              </a:rPr>
              <a:t>E</a:t>
            </a:r>
            <a:r>
              <a:rPr lang="en-US" sz="1800" i="1"/>
              <a:t> </a:t>
            </a:r>
            <a:r>
              <a:rPr lang="en-US" sz="1800"/>
              <a:t>⊆ </a:t>
            </a:r>
            <a:r>
              <a:rPr lang="en-US" sz="1800" i="1">
                <a:latin typeface="Times New Roman" charset="0"/>
              </a:rPr>
              <a:t>S</a:t>
            </a:r>
            <a:r>
              <a:rPr lang="en-US" sz="1800"/>
              <a:t>×</a:t>
            </a:r>
            <a:r>
              <a:rPr lang="en-US" sz="1800" i="1">
                <a:latin typeface="Times New Roman" charset="0"/>
              </a:rPr>
              <a:t>B</a:t>
            </a:r>
            <a:r>
              <a:rPr lang="en-US" sz="1800"/>
              <a:t>(</a:t>
            </a:r>
            <a:r>
              <a:rPr lang="en-US" sz="1800" i="1">
                <a:latin typeface="Times New Roman" charset="0"/>
              </a:rPr>
              <a:t>C</a:t>
            </a:r>
            <a:r>
              <a:rPr lang="en-US" sz="1800"/>
              <a:t>)× </a:t>
            </a:r>
            <a:r>
              <a:rPr lang="en-US" sz="1800">
                <a:sym typeface="Symbol" charset="0"/>
              </a:rPr>
              <a:t></a:t>
            </a:r>
            <a:r>
              <a:rPr lang="en-US" sz="1800"/>
              <a:t> ×2</a:t>
            </a:r>
            <a:r>
              <a:rPr lang="en-US" sz="1800" i="1" baseline="30000">
                <a:latin typeface="Times New Roman" charset="0"/>
              </a:rPr>
              <a:t>C</a:t>
            </a:r>
            <a:r>
              <a:rPr lang="en-US" sz="1800" i="1"/>
              <a:t> </a:t>
            </a:r>
            <a:r>
              <a:rPr lang="en-US" sz="1800"/>
              <a:t>×</a:t>
            </a:r>
            <a:r>
              <a:rPr lang="en-US" sz="1800" i="1">
                <a:latin typeface="Times New Roman" charset="0"/>
              </a:rPr>
              <a:t>S</a:t>
            </a:r>
            <a:r>
              <a:rPr lang="en-US" sz="1800" i="1"/>
              <a:t> </a:t>
            </a:r>
            <a:r>
              <a:rPr lang="en-US" sz="1800"/>
              <a:t>is the set of edges, </a:t>
            </a:r>
            <a:r>
              <a:rPr lang="en-US" sz="1800" i="1">
                <a:latin typeface="Times New Roman" charset="0"/>
              </a:rPr>
              <a:t>B</a:t>
            </a:r>
            <a:r>
              <a:rPr lang="en-US" sz="1800"/>
              <a:t>(</a:t>
            </a:r>
            <a:r>
              <a:rPr lang="en-US" sz="1800" i="1">
                <a:latin typeface="Times New Roman" charset="0"/>
              </a:rPr>
              <a:t>C</a:t>
            </a:r>
            <a:r>
              <a:rPr lang="en-US" sz="1800"/>
              <a:t>): conjunctive condition, 2</a:t>
            </a:r>
            <a:r>
              <a:rPr lang="en-US" sz="1800" i="1" baseline="30000">
                <a:latin typeface="Times New Roman" charset="0"/>
              </a:rPr>
              <a:t>C</a:t>
            </a:r>
            <a:r>
              <a:rPr lang="en-US" sz="1800">
                <a:latin typeface="Times New Roman" charset="0"/>
              </a:rPr>
              <a:t>:</a:t>
            </a:r>
            <a:r>
              <a:rPr lang="en-US" sz="1800" i="1" baseline="30000">
                <a:latin typeface="Times New Roman" charset="0"/>
              </a:rPr>
              <a:t> </a:t>
            </a:r>
            <a:r>
              <a:rPr lang="en-US" sz="1800"/>
              <a:t>variables to be reset </a:t>
            </a:r>
          </a:p>
          <a:p>
            <a:r>
              <a:rPr lang="en-US" sz="1800" i="1">
                <a:latin typeface="Times New Roman" charset="0"/>
              </a:rPr>
              <a:t>I</a:t>
            </a:r>
            <a:r>
              <a:rPr lang="en-US" sz="1800" i="1"/>
              <a:t> </a:t>
            </a:r>
            <a:r>
              <a:rPr lang="en-US" sz="1800"/>
              <a:t>: </a:t>
            </a:r>
            <a:r>
              <a:rPr lang="en-US" sz="1800" i="1">
                <a:latin typeface="Times New Roman" charset="0"/>
              </a:rPr>
              <a:t>S</a:t>
            </a:r>
            <a:r>
              <a:rPr lang="en-US" sz="1800"/>
              <a:t>→</a:t>
            </a:r>
            <a:r>
              <a:rPr lang="en-US" sz="1800" i="1">
                <a:latin typeface="Times New Roman" charset="0"/>
              </a:rPr>
              <a:t>B</a:t>
            </a:r>
            <a:r>
              <a:rPr lang="en-US" sz="1800"/>
              <a:t>(</a:t>
            </a:r>
            <a:r>
              <a:rPr lang="en-US" sz="1800" i="1">
                <a:latin typeface="Times New Roman" charset="0"/>
              </a:rPr>
              <a:t>C</a:t>
            </a:r>
            <a:r>
              <a:rPr lang="en-US" sz="1800"/>
              <a:t>) is the set of invariants for each of the states, </a:t>
            </a:r>
            <a:r>
              <a:rPr lang="en-US" sz="1800" i="1">
                <a:latin typeface="Times New Roman" charset="0"/>
              </a:rPr>
              <a:t>B</a:t>
            </a:r>
            <a:r>
              <a:rPr lang="en-US" sz="1800"/>
              <a:t>(</a:t>
            </a:r>
            <a:r>
              <a:rPr lang="en-US" sz="1800" i="1">
                <a:latin typeface="Times New Roman" charset="0"/>
              </a:rPr>
              <a:t>C</a:t>
            </a:r>
            <a:r>
              <a:rPr lang="en-US" sz="1800"/>
              <a:t>): invariant that must hold for state </a:t>
            </a:r>
            <a:r>
              <a:rPr lang="en-US" sz="1800" i="1">
                <a:latin typeface="Times New Roman" charset="0"/>
              </a:rPr>
              <a:t>S</a:t>
            </a:r>
            <a:r>
              <a:rPr lang="en-US" sz="1800"/>
              <a:t> </a:t>
            </a:r>
          </a:p>
        </p:txBody>
      </p:sp>
      <p:pic>
        <p:nvPicPr>
          <p:cNvPr id="200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292600"/>
            <a:ext cx="5545138"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0709" name="Freeform 5"/>
          <p:cNvSpPr>
            <a:spLocks/>
          </p:cNvSpPr>
          <p:nvPr/>
        </p:nvSpPr>
        <p:spPr bwMode="auto">
          <a:xfrm>
            <a:off x="-34925" y="1412875"/>
            <a:ext cx="2320925" cy="4318000"/>
          </a:xfrm>
          <a:custGeom>
            <a:avLst/>
            <a:gdLst>
              <a:gd name="T0" fmla="*/ 180 w 1462"/>
              <a:gd name="T1" fmla="*/ 0 h 2720"/>
              <a:gd name="T2" fmla="*/ 87 w 1462"/>
              <a:gd name="T3" fmla="*/ 515 h 2720"/>
              <a:gd name="T4" fmla="*/ 105 w 1462"/>
              <a:gd name="T5" fmla="*/ 2121 h 2720"/>
              <a:gd name="T6" fmla="*/ 720 w 1462"/>
              <a:gd name="T7" fmla="*/ 2631 h 2720"/>
              <a:gd name="T8" fmla="*/ 1462 w 1462"/>
              <a:gd name="T9" fmla="*/ 2658 h 2720"/>
            </a:gdLst>
            <a:ahLst/>
            <a:cxnLst>
              <a:cxn ang="0">
                <a:pos x="T0" y="T1"/>
              </a:cxn>
              <a:cxn ang="0">
                <a:pos x="T2" y="T3"/>
              </a:cxn>
              <a:cxn ang="0">
                <a:pos x="T4" y="T5"/>
              </a:cxn>
              <a:cxn ang="0">
                <a:pos x="T6" y="T7"/>
              </a:cxn>
              <a:cxn ang="0">
                <a:pos x="T8" y="T9"/>
              </a:cxn>
            </a:cxnLst>
            <a:rect l="0" t="0" r="r" b="b"/>
            <a:pathLst>
              <a:path w="1462" h="2720">
                <a:moveTo>
                  <a:pt x="180" y="0"/>
                </a:moveTo>
                <a:cubicBezTo>
                  <a:pt x="165" y="86"/>
                  <a:pt x="99" y="162"/>
                  <a:pt x="87" y="515"/>
                </a:cubicBezTo>
                <a:cubicBezTo>
                  <a:pt x="75" y="868"/>
                  <a:pt x="0" y="1768"/>
                  <a:pt x="105" y="2121"/>
                </a:cubicBezTo>
                <a:cubicBezTo>
                  <a:pt x="210" y="2474"/>
                  <a:pt x="494" y="2542"/>
                  <a:pt x="720" y="2631"/>
                </a:cubicBezTo>
                <a:cubicBezTo>
                  <a:pt x="946" y="2720"/>
                  <a:pt x="1308" y="2653"/>
                  <a:pt x="1462" y="2658"/>
                </a:cubicBezTo>
              </a:path>
            </a:pathLst>
          </a:custGeom>
          <a:noFill/>
          <a:ln w="9525">
            <a:solidFill>
              <a:srgbClr val="99CC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0710" name="Freeform 6"/>
          <p:cNvSpPr>
            <a:spLocks/>
          </p:cNvSpPr>
          <p:nvPr/>
        </p:nvSpPr>
        <p:spPr bwMode="auto">
          <a:xfrm>
            <a:off x="900113" y="4005263"/>
            <a:ext cx="1800225" cy="863600"/>
          </a:xfrm>
          <a:custGeom>
            <a:avLst/>
            <a:gdLst>
              <a:gd name="T0" fmla="*/ 0 w 1225"/>
              <a:gd name="T1" fmla="*/ 0 h 363"/>
              <a:gd name="T2" fmla="*/ 1225 w 1225"/>
              <a:gd name="T3" fmla="*/ 363 h 363"/>
            </a:gdLst>
            <a:ahLst/>
            <a:cxnLst>
              <a:cxn ang="0">
                <a:pos x="T0" y="T1"/>
              </a:cxn>
              <a:cxn ang="0">
                <a:pos x="T2" y="T3"/>
              </a:cxn>
            </a:cxnLst>
            <a:rect l="0" t="0" r="r" b="b"/>
            <a:pathLst>
              <a:path w="1225" h="363">
                <a:moveTo>
                  <a:pt x="0" y="0"/>
                </a:moveTo>
                <a:cubicBezTo>
                  <a:pt x="0" y="0"/>
                  <a:pt x="612" y="181"/>
                  <a:pt x="1225" y="363"/>
                </a:cubicBezTo>
              </a:path>
            </a:pathLst>
          </a:custGeom>
          <a:noFill/>
          <a:ln w="9525">
            <a:solidFill>
              <a:srgbClr val="FF33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0712" name="Line 8"/>
          <p:cNvSpPr>
            <a:spLocks noChangeShapeType="1"/>
          </p:cNvSpPr>
          <p:nvPr/>
        </p:nvSpPr>
        <p:spPr bwMode="auto">
          <a:xfrm flipH="1">
            <a:off x="6443663" y="3429000"/>
            <a:ext cx="1657350" cy="22320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0713" name="Line 9"/>
          <p:cNvSpPr>
            <a:spLocks noChangeShapeType="1"/>
          </p:cNvSpPr>
          <p:nvPr/>
        </p:nvSpPr>
        <p:spPr bwMode="auto">
          <a:xfrm>
            <a:off x="827088" y="1773238"/>
            <a:ext cx="2952750" cy="3095625"/>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0714" name="Line 10"/>
          <p:cNvSpPr>
            <a:spLocks noChangeShapeType="1"/>
          </p:cNvSpPr>
          <p:nvPr/>
        </p:nvSpPr>
        <p:spPr bwMode="auto">
          <a:xfrm flipH="1">
            <a:off x="2051050" y="2924175"/>
            <a:ext cx="3097213" cy="2089150"/>
          </a:xfrm>
          <a:prstGeom prst="line">
            <a:avLst/>
          </a:prstGeom>
          <a:noFill/>
          <a:ln w="952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Tree>
    <p:extLst>
      <p:ext uri="{BB962C8B-B14F-4D97-AF65-F5344CB8AC3E}">
        <p14:creationId xmlns:p14="http://schemas.microsoft.com/office/powerpoint/2010/main" val="20701677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gn="l"/>
            <a:r>
              <a:rPr lang="en-US" altLang="en-US" dirty="0"/>
              <a:t>Why not use von-Neumann (thread-based) computing (C, C++, Java, …) ?</a:t>
            </a:r>
          </a:p>
        </p:txBody>
      </p:sp>
      <p:sp>
        <p:nvSpPr>
          <p:cNvPr id="196611" name="Rectangle 3"/>
          <p:cNvSpPr>
            <a:spLocks noGrp="1" noChangeArrowheads="1"/>
          </p:cNvSpPr>
          <p:nvPr>
            <p:ph type="body" idx="1"/>
          </p:nvPr>
        </p:nvSpPr>
        <p:spPr>
          <a:xfrm>
            <a:off x="269875" y="1462088"/>
            <a:ext cx="8170863" cy="1187450"/>
          </a:xfrm>
        </p:spPr>
        <p:txBody>
          <a:bodyPr/>
          <a:lstStyle/>
          <a:p>
            <a:r>
              <a:rPr lang="en-US" altLang="en-US"/>
              <a:t>Potential race conditions (</a:t>
            </a:r>
            <a:r>
              <a:rPr lang="en-US" altLang="en-US">
                <a:sym typeface="Wingdings" pitchFamily="2" charset="2"/>
              </a:rPr>
              <a:t></a:t>
            </a:r>
            <a:r>
              <a:rPr lang="en-US" altLang="en-US"/>
              <a:t>inconsistent results possible)</a:t>
            </a:r>
            <a:br>
              <a:rPr lang="en-US" altLang="en-US"/>
            </a:br>
            <a:r>
              <a:rPr lang="en-US" altLang="en-US">
                <a:sym typeface="Wingdings" pitchFamily="2" charset="2"/>
              </a:rPr>
              <a:t></a:t>
            </a:r>
            <a:r>
              <a:rPr lang="en-US" altLang="en-US"/>
              <a:t> Critical sections = sections at which exclusive access to resource </a:t>
            </a:r>
            <a:r>
              <a:rPr lang="en-US" altLang="en-US" i="1">
                <a:latin typeface="Times New Roman" pitchFamily="18" charset="0"/>
              </a:rPr>
              <a:t>r</a:t>
            </a:r>
            <a:r>
              <a:rPr lang="en-US" altLang="en-US"/>
              <a:t> (e.g. shared memory) must be guaranteed.</a:t>
            </a:r>
          </a:p>
        </p:txBody>
      </p:sp>
      <p:sp>
        <p:nvSpPr>
          <p:cNvPr id="196612" name="Text Box 4"/>
          <p:cNvSpPr txBox="1">
            <a:spLocks noChangeArrowheads="1"/>
          </p:cNvSpPr>
          <p:nvPr/>
        </p:nvSpPr>
        <p:spPr bwMode="blackWhite">
          <a:xfrm>
            <a:off x="522288" y="2933700"/>
            <a:ext cx="2592387" cy="1930400"/>
          </a:xfrm>
          <a:prstGeom prst="rect">
            <a:avLst/>
          </a:prstGeom>
          <a:solidFill>
            <a:srgbClr val="E1E1FF">
              <a:alpha val="9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thread</a:t>
            </a:r>
            <a:r>
              <a:rPr lang="en-US" altLang="en-US" sz="2000"/>
              <a:t> a {</a:t>
            </a:r>
            <a:br>
              <a:rPr lang="en-US" altLang="en-US" sz="2000"/>
            </a:br>
            <a:r>
              <a:rPr lang="en-US" altLang="en-US" sz="2000"/>
              <a:t>  ..</a:t>
            </a:r>
            <a:br>
              <a:rPr lang="en-US" altLang="en-US" sz="2000"/>
            </a:br>
            <a:r>
              <a:rPr lang="en-US" altLang="en-US" sz="2000"/>
              <a:t>  P(S)  //obtain lock</a:t>
            </a:r>
          </a:p>
          <a:p>
            <a:r>
              <a:rPr lang="en-US" altLang="en-US" sz="2000"/>
              <a:t>  ..    // critical section</a:t>
            </a:r>
            <a:br>
              <a:rPr lang="en-US" altLang="en-US" sz="2000"/>
            </a:br>
            <a:r>
              <a:rPr lang="en-US" altLang="en-US" sz="2000"/>
              <a:t>  V(S)  //release lock</a:t>
            </a:r>
            <a:br>
              <a:rPr lang="en-US" altLang="en-US" sz="2000"/>
            </a:br>
            <a:r>
              <a:rPr lang="en-US" altLang="en-US" sz="2000"/>
              <a:t>}</a:t>
            </a:r>
          </a:p>
        </p:txBody>
      </p:sp>
      <p:sp>
        <p:nvSpPr>
          <p:cNvPr id="196613" name="Text Box 5"/>
          <p:cNvSpPr txBox="1">
            <a:spLocks noChangeArrowheads="1"/>
          </p:cNvSpPr>
          <p:nvPr/>
        </p:nvSpPr>
        <p:spPr bwMode="blackWhite">
          <a:xfrm>
            <a:off x="3330575" y="2933700"/>
            <a:ext cx="2663825" cy="1930400"/>
          </a:xfrm>
          <a:prstGeom prst="rect">
            <a:avLst/>
          </a:prstGeom>
          <a:solidFill>
            <a:srgbClr val="E1E1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thread</a:t>
            </a:r>
            <a:r>
              <a:rPr lang="en-US" altLang="en-US" sz="2000"/>
              <a:t> b {</a:t>
            </a:r>
            <a:br>
              <a:rPr lang="en-US" altLang="en-US" sz="2000"/>
            </a:br>
            <a:r>
              <a:rPr lang="en-US" altLang="en-US" sz="2000"/>
              <a:t>  ..</a:t>
            </a:r>
            <a:br>
              <a:rPr lang="en-US" altLang="en-US" sz="2000"/>
            </a:br>
            <a:r>
              <a:rPr lang="en-US" altLang="en-US" sz="2000"/>
              <a:t>  P(S)  //obtain lock</a:t>
            </a:r>
          </a:p>
          <a:p>
            <a:r>
              <a:rPr lang="en-US" altLang="en-US" sz="2000"/>
              <a:t>  ..    // critical section</a:t>
            </a:r>
            <a:br>
              <a:rPr lang="en-US" altLang="en-US" sz="2000"/>
            </a:br>
            <a:r>
              <a:rPr lang="en-US" altLang="en-US" sz="2000"/>
              <a:t>  V(S)  //release lock</a:t>
            </a:r>
            <a:br>
              <a:rPr lang="en-US" altLang="en-US" sz="2000"/>
            </a:br>
            <a:r>
              <a:rPr lang="en-US" altLang="en-US" sz="2000"/>
              <a:t>}</a:t>
            </a:r>
          </a:p>
        </p:txBody>
      </p:sp>
      <p:sp>
        <p:nvSpPr>
          <p:cNvPr id="196614" name="Text Box 6"/>
          <p:cNvSpPr txBox="1">
            <a:spLocks noChangeArrowheads="1"/>
          </p:cNvSpPr>
          <p:nvPr/>
        </p:nvSpPr>
        <p:spPr bwMode="auto">
          <a:xfrm>
            <a:off x="6138863" y="3005138"/>
            <a:ext cx="2736850" cy="1562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Race-free access to shared memory protected by S possible</a:t>
            </a:r>
          </a:p>
        </p:txBody>
      </p:sp>
      <p:pic>
        <p:nvPicPr>
          <p:cNvPr id="196615" name="Picture 7" descr="j01163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2205038"/>
            <a:ext cx="863600" cy="747712"/>
          </a:xfrm>
          <a:prstGeom prst="rect">
            <a:avLst/>
          </a:prstGeom>
          <a:noFill/>
          <a:extLst>
            <a:ext uri="{909E8E84-426E-40dd-AFC4-6F175D3DCCD1}">
              <a14:hiddenFill xmlns:a14="http://schemas.microsoft.com/office/drawing/2010/main">
                <a:solidFill>
                  <a:srgbClr val="FFFFFF"/>
                </a:solidFill>
              </a14:hiddenFill>
            </a:ext>
          </a:extLst>
        </p:spPr>
      </p:pic>
      <p:sp>
        <p:nvSpPr>
          <p:cNvPr id="196616" name="Rectangle 8"/>
          <p:cNvSpPr>
            <a:spLocks noChangeArrowheads="1"/>
          </p:cNvSpPr>
          <p:nvPr/>
        </p:nvSpPr>
        <p:spPr bwMode="auto">
          <a:xfrm>
            <a:off x="250825" y="5138738"/>
            <a:ext cx="8893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defRPr>
            </a:lvl1pPr>
            <a:lvl2pPr marL="536575" indent="-1746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r>
              <a:rPr lang="en-US" altLang="en-US" sz="2400"/>
              <a:t>This model may be supported by:</a:t>
            </a:r>
          </a:p>
          <a:p>
            <a:pPr lvl="1">
              <a:buClr>
                <a:srgbClr val="99CC00"/>
              </a:buClr>
              <a:buFont typeface="Wingdings" pitchFamily="2" charset="2"/>
              <a:buChar char="§"/>
            </a:pPr>
            <a:r>
              <a:rPr lang="en-US" altLang="en-US" sz="2400"/>
              <a:t>mutual exclusion for critical sections</a:t>
            </a:r>
          </a:p>
          <a:p>
            <a:pPr lvl="1">
              <a:buClr>
                <a:srgbClr val="99CC00"/>
              </a:buClr>
              <a:buFont typeface="Wingdings" pitchFamily="2" charset="2"/>
              <a:buChar char="§"/>
            </a:pPr>
            <a:r>
              <a:rPr lang="en-US" altLang="en-US" sz="2400"/>
              <a:t>special memory properties</a:t>
            </a:r>
            <a:endParaRPr lang="de-DE" altLang="en-US" sz="2400"/>
          </a:p>
        </p:txBody>
      </p:sp>
    </p:spTree>
    <p:extLst>
      <p:ext uri="{BB962C8B-B14F-4D97-AF65-F5344CB8AC3E}">
        <p14:creationId xmlns:p14="http://schemas.microsoft.com/office/powerpoint/2010/main" val="3086888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42900" y="0"/>
            <a:ext cx="8550275" cy="1066800"/>
          </a:xfrm>
        </p:spPr>
        <p:txBody>
          <a:bodyPr/>
          <a:lstStyle/>
          <a:p>
            <a:pPr algn="l"/>
            <a:r>
              <a:rPr lang="en-US"/>
              <a:t>Synchronous vs. asynchronous languages  (1) </a:t>
            </a:r>
          </a:p>
        </p:txBody>
      </p:sp>
      <p:sp>
        <p:nvSpPr>
          <p:cNvPr id="151555" name="Rectangle 3"/>
          <p:cNvSpPr>
            <a:spLocks noGrp="1" noChangeArrowheads="1"/>
          </p:cNvSpPr>
          <p:nvPr>
            <p:ph type="body" idx="1"/>
          </p:nvPr>
        </p:nvSpPr>
        <p:spPr>
          <a:xfrm>
            <a:off x="250825" y="1295400"/>
            <a:ext cx="8572500" cy="1187450"/>
          </a:xfrm>
        </p:spPr>
        <p:txBody>
          <a:bodyPr/>
          <a:lstStyle/>
          <a:p>
            <a:pPr>
              <a:spcBef>
                <a:spcPct val="40000"/>
              </a:spcBef>
            </a:pPr>
            <a:r>
              <a:rPr lang="en-US"/>
              <a:t>Description of several processes in many languages non-determinate: The order in which executable threads are executed is not specified (may affect result). </a:t>
            </a:r>
          </a:p>
        </p:txBody>
      </p:sp>
      <p:grpSp>
        <p:nvGrpSpPr>
          <p:cNvPr id="151556" name="Group 4"/>
          <p:cNvGrpSpPr>
            <a:grpSpLocks/>
          </p:cNvGrpSpPr>
          <p:nvPr/>
        </p:nvGrpSpPr>
        <p:grpSpPr bwMode="auto">
          <a:xfrm>
            <a:off x="250825" y="2708275"/>
            <a:ext cx="8451850" cy="3378200"/>
            <a:chOff x="300" y="1820"/>
            <a:chExt cx="5324" cy="2128"/>
          </a:xfrm>
        </p:grpSpPr>
        <p:pic>
          <p:nvPicPr>
            <p:cNvPr id="151557" name="Picture 5" descr="halbwachs-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 y="2217"/>
              <a:ext cx="845" cy="1017"/>
            </a:xfrm>
            <a:prstGeom prst="rect">
              <a:avLst/>
            </a:prstGeom>
            <a:noFill/>
            <a:extLst>
              <a:ext uri="{909E8E84-426E-40dd-AFC4-6F175D3DCCD1}">
                <a14:hiddenFill xmlns:a14="http://schemas.microsoft.com/office/drawing/2010/main">
                  <a:solidFill>
                    <a:srgbClr val="FFFFFF"/>
                  </a:solidFill>
                </a14:hiddenFill>
              </a:ext>
            </a:extLst>
          </p:spPr>
        </p:pic>
        <p:sp>
          <p:nvSpPr>
            <p:cNvPr id="151558" name="Text Box 6"/>
            <p:cNvSpPr txBox="1">
              <a:spLocks noChangeArrowheads="1"/>
            </p:cNvSpPr>
            <p:nvPr/>
          </p:nvSpPr>
          <p:spPr bwMode="auto">
            <a:xfrm>
              <a:off x="4808" y="3237"/>
              <a:ext cx="78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900" i="0">
                  <a:latin typeface="Arial" charset="0"/>
                  <a:cs typeface="Arial" charset="0"/>
                </a:rPr>
                <a:t>© P. Marwedel, 2008</a:t>
              </a:r>
            </a:p>
          </p:txBody>
        </p:sp>
        <p:sp>
          <p:nvSpPr>
            <p:cNvPr id="151559" name="Text Box 7"/>
            <p:cNvSpPr txBox="1">
              <a:spLocks noChangeArrowheads="1"/>
            </p:cNvSpPr>
            <p:nvPr/>
          </p:nvSpPr>
          <p:spPr bwMode="auto">
            <a:xfrm>
              <a:off x="300" y="1820"/>
              <a:ext cx="4961"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i="0">
                  <a:latin typeface="Arial" charset="0"/>
                  <a:cs typeface="Arial" charset="0"/>
                </a:rPr>
                <a:t>Synchronous languages: based on automata models.</a:t>
              </a:r>
            </a:p>
            <a:p>
              <a:r>
                <a:rPr lang="ja-JP" altLang="en-US" sz="2400" i="0">
                  <a:latin typeface="Arial"/>
                  <a:cs typeface="Arial" charset="0"/>
                </a:rPr>
                <a:t>“</a:t>
              </a:r>
              <a:r>
                <a:rPr lang="en-US" sz="2400" i="0">
                  <a:latin typeface="Arial" charset="0"/>
                  <a:cs typeface="Arial" charset="0"/>
                </a:rPr>
                <a:t>Synchronous languages aim at providing high</a:t>
              </a:r>
              <a:br>
                <a:rPr lang="en-US" sz="2400" i="0">
                  <a:latin typeface="Arial" charset="0"/>
                  <a:cs typeface="Arial" charset="0"/>
                </a:rPr>
              </a:br>
              <a:r>
                <a:rPr lang="en-US" sz="2400" i="0">
                  <a:latin typeface="Arial" charset="0"/>
                  <a:cs typeface="Arial" charset="0"/>
                </a:rPr>
                <a:t>level, modular constructs, to make the design</a:t>
              </a:r>
              <a:br>
                <a:rPr lang="en-US" sz="2400" i="0">
                  <a:latin typeface="Arial" charset="0"/>
                  <a:cs typeface="Arial" charset="0"/>
                </a:rPr>
              </a:br>
              <a:r>
                <a:rPr lang="en-US" sz="2400" i="0">
                  <a:latin typeface="Arial" charset="0"/>
                  <a:cs typeface="Arial" charset="0"/>
                </a:rPr>
                <a:t>of such an automaton easier [Nicolas Halbwachs].</a:t>
              </a:r>
              <a:br>
                <a:rPr lang="en-US" sz="2400" i="0">
                  <a:latin typeface="Arial" charset="0"/>
                  <a:cs typeface="Arial" charset="0"/>
                </a:rPr>
              </a:br>
              <a:endParaRPr lang="en-US" sz="2400" i="0">
                <a:latin typeface="Arial" charset="0"/>
                <a:cs typeface="Arial" charset="0"/>
              </a:endParaRPr>
            </a:p>
            <a:p>
              <a:r>
                <a:rPr lang="en-US" sz="2400" i="0">
                  <a:latin typeface="Arial" charset="0"/>
                  <a:cs typeface="Arial" charset="0"/>
                </a:rPr>
                <a:t>Synchronous languages describe concurrently</a:t>
              </a:r>
              <a:br>
                <a:rPr lang="en-US" sz="2400" i="0">
                  <a:latin typeface="Arial" charset="0"/>
                  <a:cs typeface="Arial" charset="0"/>
                </a:rPr>
              </a:br>
              <a:r>
                <a:rPr lang="en-US" sz="2400" i="0">
                  <a:latin typeface="Arial" charset="0"/>
                  <a:cs typeface="Arial" charset="0"/>
                </a:rPr>
                <a:t>operating automata. </a:t>
              </a:r>
              <a:r>
                <a:rPr lang="ja-JP" altLang="en-US" sz="2400" i="0">
                  <a:latin typeface="Arial"/>
                  <a:cs typeface="Arial" charset="0"/>
                </a:rPr>
                <a:t>“</a:t>
              </a:r>
              <a:r>
                <a:rPr lang="en-US" sz="2400" i="0">
                  <a:latin typeface="Arial" charset="0"/>
                  <a:cs typeface="Arial" charset="0"/>
                </a:rPr>
                <a:t>.. </a:t>
              </a:r>
              <a:r>
                <a:rPr lang="en-US" sz="2400">
                  <a:latin typeface="Arial" charset="0"/>
                  <a:cs typeface="Arial" charset="0"/>
                </a:rPr>
                <a:t>when automata are</a:t>
              </a:r>
              <a:br>
                <a:rPr lang="en-US" sz="2400">
                  <a:latin typeface="Arial" charset="0"/>
                  <a:cs typeface="Arial" charset="0"/>
                </a:rPr>
              </a:br>
              <a:r>
                <a:rPr lang="en-US" sz="2400">
                  <a:latin typeface="Arial" charset="0"/>
                  <a:cs typeface="Arial" charset="0"/>
                </a:rPr>
                <a:t>composed in parallel, a transition of the product</a:t>
              </a:r>
              <a:br>
                <a:rPr lang="en-US" sz="2400">
                  <a:latin typeface="Arial" charset="0"/>
                  <a:cs typeface="Arial" charset="0"/>
                </a:rPr>
              </a:br>
              <a:r>
                <a:rPr lang="en-US" sz="2400">
                  <a:latin typeface="Arial" charset="0"/>
                  <a:cs typeface="Arial" charset="0"/>
                </a:rPr>
                <a:t>is made of the "simultaneous" transitions of all of them</a:t>
              </a:r>
              <a:r>
                <a:rPr lang="ja-JP" altLang="en-US" sz="2400">
                  <a:latin typeface="Arial"/>
                  <a:cs typeface="Arial" charset="0"/>
                </a:rPr>
                <a:t>“</a:t>
              </a:r>
              <a:r>
                <a:rPr lang="en-US" sz="2400">
                  <a:latin typeface="Arial" charset="0"/>
                  <a:cs typeface="Arial" charset="0"/>
                </a:rPr>
                <a:t>.</a:t>
              </a:r>
              <a:endParaRPr lang="de-DE" sz="2400" i="0">
                <a:latin typeface="Arial" charset="0"/>
                <a:cs typeface="Arial" charset="0"/>
              </a:endParaRPr>
            </a:p>
          </p:txBody>
        </p:sp>
      </p:grpSp>
    </p:spTree>
    <p:extLst>
      <p:ext uri="{BB962C8B-B14F-4D97-AF65-F5344CB8AC3E}">
        <p14:creationId xmlns:p14="http://schemas.microsoft.com/office/powerpoint/2010/main" val="215207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blinds(horizontal)">
                                      <p:cBhvr>
                                        <p:cTn id="7"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250825" y="3743325"/>
            <a:ext cx="8591550" cy="1662113"/>
          </a:xfrm>
        </p:spPr>
        <p:txBody>
          <a:bodyPr/>
          <a:lstStyle/>
          <a:p>
            <a:pPr>
              <a:spcBef>
                <a:spcPct val="30000"/>
              </a:spcBef>
            </a:pPr>
            <a:r>
              <a:rPr lang="en-US"/>
              <a:t>Synchronous languages implicitly assume the presence of a (global) clock.</a:t>
            </a:r>
          </a:p>
          <a:p>
            <a:pPr>
              <a:spcBef>
                <a:spcPct val="30000"/>
              </a:spcBef>
            </a:pPr>
            <a:r>
              <a:rPr lang="en-US"/>
              <a:t>Each clock tick, all inputs are considered, new outputs and states are calculated and then the transitions are made.</a:t>
            </a:r>
          </a:p>
        </p:txBody>
      </p:sp>
      <p:sp>
        <p:nvSpPr>
          <p:cNvPr id="153603" name="Oval 3"/>
          <p:cNvSpPr>
            <a:spLocks noChangeArrowheads="1"/>
          </p:cNvSpPr>
          <p:nvPr/>
        </p:nvSpPr>
        <p:spPr bwMode="auto">
          <a:xfrm>
            <a:off x="2046288" y="2295525"/>
            <a:ext cx="2286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04" name="Oval 4"/>
          <p:cNvSpPr>
            <a:spLocks noChangeArrowheads="1"/>
          </p:cNvSpPr>
          <p:nvPr/>
        </p:nvSpPr>
        <p:spPr bwMode="auto">
          <a:xfrm>
            <a:off x="2579688" y="2676525"/>
            <a:ext cx="2286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05" name="Oval 5"/>
          <p:cNvSpPr>
            <a:spLocks noChangeArrowheads="1"/>
          </p:cNvSpPr>
          <p:nvPr/>
        </p:nvSpPr>
        <p:spPr bwMode="auto">
          <a:xfrm>
            <a:off x="2732088" y="2066925"/>
            <a:ext cx="2286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06" name="Oval 6"/>
          <p:cNvSpPr>
            <a:spLocks noChangeArrowheads="1"/>
          </p:cNvSpPr>
          <p:nvPr/>
        </p:nvSpPr>
        <p:spPr bwMode="auto">
          <a:xfrm>
            <a:off x="5018088" y="2600325"/>
            <a:ext cx="2286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07" name="Oval 7"/>
          <p:cNvSpPr>
            <a:spLocks noChangeArrowheads="1"/>
          </p:cNvSpPr>
          <p:nvPr/>
        </p:nvSpPr>
        <p:spPr bwMode="auto">
          <a:xfrm>
            <a:off x="4332288" y="2447925"/>
            <a:ext cx="2286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08" name="Oval 8"/>
          <p:cNvSpPr>
            <a:spLocks noChangeArrowheads="1"/>
          </p:cNvSpPr>
          <p:nvPr/>
        </p:nvSpPr>
        <p:spPr bwMode="auto">
          <a:xfrm>
            <a:off x="4865688" y="2066925"/>
            <a:ext cx="2286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09" name="Line 9"/>
          <p:cNvSpPr>
            <a:spLocks noChangeShapeType="1"/>
          </p:cNvSpPr>
          <p:nvPr/>
        </p:nvSpPr>
        <p:spPr bwMode="auto">
          <a:xfrm flipH="1">
            <a:off x="2732088" y="2295525"/>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0" name="Line 10"/>
          <p:cNvSpPr>
            <a:spLocks noChangeShapeType="1"/>
          </p:cNvSpPr>
          <p:nvPr/>
        </p:nvSpPr>
        <p:spPr bwMode="auto">
          <a:xfrm flipH="1">
            <a:off x="4560888" y="2219325"/>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1" name="Line 11"/>
          <p:cNvSpPr>
            <a:spLocks noChangeShapeType="1"/>
          </p:cNvSpPr>
          <p:nvPr/>
        </p:nvSpPr>
        <p:spPr bwMode="auto">
          <a:xfrm>
            <a:off x="4560888" y="2600325"/>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2" name="Line 12"/>
          <p:cNvSpPr>
            <a:spLocks noChangeShapeType="1"/>
          </p:cNvSpPr>
          <p:nvPr/>
        </p:nvSpPr>
        <p:spPr bwMode="auto">
          <a:xfrm flipH="1" flipV="1">
            <a:off x="5018088" y="2295525"/>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3" name="Line 13"/>
          <p:cNvSpPr>
            <a:spLocks noChangeShapeType="1"/>
          </p:cNvSpPr>
          <p:nvPr/>
        </p:nvSpPr>
        <p:spPr bwMode="auto">
          <a:xfrm flipH="1">
            <a:off x="2274888" y="2219325"/>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4" name="Line 14"/>
          <p:cNvSpPr>
            <a:spLocks noChangeShapeType="1"/>
          </p:cNvSpPr>
          <p:nvPr/>
        </p:nvSpPr>
        <p:spPr bwMode="auto">
          <a:xfrm>
            <a:off x="2274888" y="2524125"/>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5" name="Line 15"/>
          <p:cNvSpPr>
            <a:spLocks noChangeShapeType="1"/>
          </p:cNvSpPr>
          <p:nvPr/>
        </p:nvSpPr>
        <p:spPr bwMode="auto">
          <a:xfrm flipV="1">
            <a:off x="2808288" y="2295525"/>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6" name="Line 16"/>
          <p:cNvSpPr>
            <a:spLocks noChangeShapeType="1"/>
          </p:cNvSpPr>
          <p:nvPr/>
        </p:nvSpPr>
        <p:spPr bwMode="auto">
          <a:xfrm>
            <a:off x="3036888" y="2524125"/>
            <a:ext cx="1219200"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53617" name="Rectangle 17"/>
          <p:cNvSpPr>
            <a:spLocks noChangeArrowheads="1"/>
          </p:cNvSpPr>
          <p:nvPr/>
        </p:nvSpPr>
        <p:spPr bwMode="auto">
          <a:xfrm>
            <a:off x="609600" y="11430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endParaRPr lang="de-DE" sz="2800" b="1" i="0">
              <a:solidFill>
                <a:schemeClr val="accent2"/>
              </a:solidFill>
              <a:latin typeface="Arial" charset="0"/>
            </a:endParaRPr>
          </a:p>
        </p:txBody>
      </p:sp>
      <p:sp>
        <p:nvSpPr>
          <p:cNvPr id="153618" name="Rectangle 18"/>
          <p:cNvSpPr>
            <a:spLocks noGrp="1" noChangeArrowheads="1"/>
          </p:cNvSpPr>
          <p:nvPr>
            <p:ph type="title"/>
          </p:nvPr>
        </p:nvSpPr>
        <p:spPr>
          <a:xfrm>
            <a:off x="433388" y="0"/>
            <a:ext cx="8459787" cy="1066800"/>
          </a:xfrm>
        </p:spPr>
        <p:txBody>
          <a:bodyPr/>
          <a:lstStyle/>
          <a:p>
            <a:pPr algn="l"/>
            <a:r>
              <a:rPr lang="en-US"/>
              <a:t>Synchronous vs. asynchronous languages (2)</a:t>
            </a:r>
          </a:p>
        </p:txBody>
      </p:sp>
      <p:pic>
        <p:nvPicPr>
          <p:cNvPr id="153619" name="Picture 19" descr="j02840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079625"/>
            <a:ext cx="1120775" cy="884238"/>
          </a:xfrm>
          <a:prstGeom prst="rect">
            <a:avLst/>
          </a:prstGeom>
          <a:noFill/>
          <a:extLst>
            <a:ext uri="{909E8E84-426E-40dd-AFC4-6F175D3DCCD1}">
              <a14:hiddenFill xmlns:a14="http://schemas.microsoft.com/office/drawing/2010/main">
                <a:solidFill>
                  <a:srgbClr val="FFFFFF"/>
                </a:solidFill>
              </a14:hiddenFill>
            </a:ext>
          </a:extLst>
        </p:spPr>
      </p:pic>
      <p:grpSp>
        <p:nvGrpSpPr>
          <p:cNvPr id="153620" name="Group 20"/>
          <p:cNvGrpSpPr>
            <a:grpSpLocks/>
          </p:cNvGrpSpPr>
          <p:nvPr/>
        </p:nvGrpSpPr>
        <p:grpSpPr bwMode="auto">
          <a:xfrm>
            <a:off x="2608263" y="2112963"/>
            <a:ext cx="2376487" cy="792162"/>
            <a:chOff x="1746" y="845"/>
            <a:chExt cx="1497" cy="499"/>
          </a:xfrm>
        </p:grpSpPr>
        <p:sp>
          <p:nvSpPr>
            <p:cNvPr id="153621" name="Oval 21"/>
            <p:cNvSpPr>
              <a:spLocks noChangeArrowheads="1"/>
            </p:cNvSpPr>
            <p:nvPr/>
          </p:nvSpPr>
          <p:spPr bwMode="auto">
            <a:xfrm>
              <a:off x="1746" y="1253"/>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22" name="Oval 22"/>
            <p:cNvSpPr>
              <a:spLocks noChangeArrowheads="1"/>
            </p:cNvSpPr>
            <p:nvPr/>
          </p:nvSpPr>
          <p:spPr bwMode="auto">
            <a:xfrm>
              <a:off x="3152" y="845"/>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53623" name="Group 23"/>
          <p:cNvGrpSpPr>
            <a:grpSpLocks/>
          </p:cNvGrpSpPr>
          <p:nvPr/>
        </p:nvGrpSpPr>
        <p:grpSpPr bwMode="auto">
          <a:xfrm>
            <a:off x="2105025" y="2328863"/>
            <a:ext cx="3095625" cy="503237"/>
            <a:chOff x="1429" y="981"/>
            <a:chExt cx="1950" cy="317"/>
          </a:xfrm>
        </p:grpSpPr>
        <p:sp>
          <p:nvSpPr>
            <p:cNvPr id="153624" name="Oval 24"/>
            <p:cNvSpPr>
              <a:spLocks noChangeArrowheads="1"/>
            </p:cNvSpPr>
            <p:nvPr/>
          </p:nvSpPr>
          <p:spPr bwMode="auto">
            <a:xfrm>
              <a:off x="3288" y="1207"/>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25" name="Oval 25"/>
            <p:cNvSpPr>
              <a:spLocks noChangeArrowheads="1"/>
            </p:cNvSpPr>
            <p:nvPr/>
          </p:nvSpPr>
          <p:spPr bwMode="auto">
            <a:xfrm>
              <a:off x="1429" y="981"/>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53626" name="Group 26"/>
          <p:cNvGrpSpPr>
            <a:grpSpLocks/>
          </p:cNvGrpSpPr>
          <p:nvPr/>
        </p:nvGrpSpPr>
        <p:grpSpPr bwMode="auto">
          <a:xfrm>
            <a:off x="2752725" y="2112963"/>
            <a:ext cx="1728788" cy="503237"/>
            <a:chOff x="1837" y="845"/>
            <a:chExt cx="1089" cy="317"/>
          </a:xfrm>
        </p:grpSpPr>
        <p:sp>
          <p:nvSpPr>
            <p:cNvPr id="153627" name="Oval 27"/>
            <p:cNvSpPr>
              <a:spLocks noChangeArrowheads="1"/>
            </p:cNvSpPr>
            <p:nvPr/>
          </p:nvSpPr>
          <p:spPr bwMode="auto">
            <a:xfrm>
              <a:off x="1837" y="845"/>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3628" name="Oval 28"/>
            <p:cNvSpPr>
              <a:spLocks noChangeArrowheads="1"/>
            </p:cNvSpPr>
            <p:nvPr/>
          </p:nvSpPr>
          <p:spPr bwMode="auto">
            <a:xfrm>
              <a:off x="2835" y="1071"/>
              <a:ext cx="91"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020607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3"/>
                                        </p:tgtEl>
                                        <p:attrNameLst>
                                          <p:attrName>style.visibility</p:attrName>
                                        </p:attrNameLst>
                                      </p:cBhvr>
                                      <p:to>
                                        <p:strVal val="visible"/>
                                      </p:to>
                                    </p:set>
                                  </p:childTnLst>
                                  <p:subTnLst>
                                    <p:set>
                                      <p:cBhvr override="childStyle">
                                        <p:cTn dur="1" fill="hold" display="0" masterRel="nextClick" afterEffect="1"/>
                                        <p:tgtEl>
                                          <p:spTgt spid="153623"/>
                                        </p:tgtEl>
                                        <p:attrNameLst>
                                          <p:attrName>style.visibility</p:attrName>
                                        </p:attrNameLst>
                                      </p:cBhvr>
                                      <p:to>
                                        <p:strVal val="hidden"/>
                                      </p:to>
                                    </p:set>
                                  </p:subTnLst>
                                </p:cTn>
                              </p:par>
                            </p:childTnLst>
                          </p:cTn>
                        </p:par>
                        <p:par>
                          <p:cTn id="11" fill="hold" nodeType="afterGroup">
                            <p:stCondLst>
                              <p:cond delay="0"/>
                            </p:stCondLst>
                            <p:childTnLst>
                              <p:par>
                                <p:cTn id="12" presetID="1" presetClass="entr" presetSubtype="0" fill="hold" nodeType="afterEffect">
                                  <p:stCondLst>
                                    <p:cond delay="3000"/>
                                  </p:stCondLst>
                                  <p:childTnLst>
                                    <p:set>
                                      <p:cBhvr>
                                        <p:cTn id="13" dur="1" fill="hold">
                                          <p:stCondLst>
                                            <p:cond delay="0"/>
                                          </p:stCondLst>
                                        </p:cTn>
                                        <p:tgtEl>
                                          <p:spTgt spid="153620"/>
                                        </p:tgtEl>
                                        <p:attrNameLst>
                                          <p:attrName>style.visibility</p:attrName>
                                        </p:attrNameLst>
                                      </p:cBhvr>
                                      <p:to>
                                        <p:strVal val="visible"/>
                                      </p:to>
                                    </p:set>
                                  </p:childTnLst>
                                  <p:subTnLst>
                                    <p:set>
                                      <p:cBhvr override="childStyle">
                                        <p:cTn dur="1" fill="hold" display="0" masterRel="nextClick" afterEffect="1"/>
                                        <p:tgtEl>
                                          <p:spTgt spid="153620"/>
                                        </p:tgtEl>
                                        <p:attrNameLst>
                                          <p:attrName>style.visibility</p:attrName>
                                        </p:attrNameLst>
                                      </p:cBhvr>
                                      <p:to>
                                        <p:strVal val="hidden"/>
                                      </p:to>
                                    </p:set>
                                  </p:subTnLst>
                                </p:cTn>
                              </p:par>
                            </p:childTnLst>
                          </p:cTn>
                        </p:par>
                        <p:par>
                          <p:cTn id="14" fill="hold" nodeType="afterGroup">
                            <p:stCondLst>
                              <p:cond delay="3000"/>
                            </p:stCondLst>
                            <p:childTnLst>
                              <p:par>
                                <p:cTn id="15" presetID="1" presetClass="entr" presetSubtype="0" fill="hold" nodeType="afterEffect">
                                  <p:stCondLst>
                                    <p:cond delay="3000"/>
                                  </p:stCondLst>
                                  <p:childTnLst>
                                    <p:set>
                                      <p:cBhvr>
                                        <p:cTn id="16" dur="1" fill="hold">
                                          <p:stCondLst>
                                            <p:cond delay="0"/>
                                          </p:stCondLst>
                                        </p:cTn>
                                        <p:tgtEl>
                                          <p:spTgt spid="153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50825" y="71438"/>
            <a:ext cx="8642350" cy="1019175"/>
          </a:xfrm>
        </p:spPr>
        <p:txBody>
          <a:bodyPr/>
          <a:lstStyle/>
          <a:p>
            <a:pPr algn="l"/>
            <a:r>
              <a:rPr lang="en-US"/>
              <a:t>Abstraction of delays</a:t>
            </a:r>
          </a:p>
        </p:txBody>
      </p:sp>
      <p:sp>
        <p:nvSpPr>
          <p:cNvPr id="155651" name="Rectangle 3"/>
          <p:cNvSpPr>
            <a:spLocks noGrp="1" noChangeArrowheads="1"/>
          </p:cNvSpPr>
          <p:nvPr>
            <p:ph type="body" idx="1"/>
          </p:nvPr>
        </p:nvSpPr>
        <p:spPr>
          <a:xfrm>
            <a:off x="431800" y="1179513"/>
            <a:ext cx="8366125" cy="1993900"/>
          </a:xfrm>
        </p:spPr>
        <p:txBody>
          <a:bodyPr/>
          <a:lstStyle/>
          <a:p>
            <a:pPr>
              <a:spcBef>
                <a:spcPct val="5000"/>
              </a:spcBef>
            </a:pPr>
            <a:r>
              <a:rPr lang="en-US"/>
              <a:t>Let</a:t>
            </a:r>
          </a:p>
          <a:p>
            <a:pPr lvl="1">
              <a:spcBef>
                <a:spcPct val="5000"/>
              </a:spcBef>
            </a:pPr>
            <a:r>
              <a:rPr lang="en-US" i="1">
                <a:latin typeface="Times New Roman" charset="0"/>
              </a:rPr>
              <a:t>f</a:t>
            </a:r>
            <a:r>
              <a:rPr lang="en-US"/>
              <a:t>(</a:t>
            </a:r>
            <a:r>
              <a:rPr lang="en-US" i="1">
                <a:latin typeface="Times New Roman" charset="0"/>
              </a:rPr>
              <a:t>x</a:t>
            </a:r>
            <a:r>
              <a:rPr lang="en-US"/>
              <a:t>): some function computed from input </a:t>
            </a:r>
            <a:r>
              <a:rPr lang="en-US" i="1">
                <a:latin typeface="Times New Roman" charset="0"/>
              </a:rPr>
              <a:t>x</a:t>
            </a:r>
            <a:r>
              <a:rPr lang="en-US"/>
              <a:t>,</a:t>
            </a:r>
          </a:p>
          <a:p>
            <a:pPr lvl="1">
              <a:spcBef>
                <a:spcPct val="5000"/>
              </a:spcBef>
            </a:pPr>
            <a:r>
              <a:rPr lang="en-US" i="1">
                <a:sym typeface="Symbol" charset="0"/>
              </a:rPr>
              <a:t></a:t>
            </a:r>
            <a:r>
              <a:rPr lang="en-US">
                <a:sym typeface="Symbol" charset="0"/>
              </a:rPr>
              <a:t>(</a:t>
            </a:r>
            <a:r>
              <a:rPr lang="en-US" i="1">
                <a:latin typeface="Times New Roman" charset="0"/>
                <a:sym typeface="Symbol" charset="0"/>
              </a:rPr>
              <a:t>f</a:t>
            </a:r>
            <a:r>
              <a:rPr lang="en-US">
                <a:sym typeface="Symbol" charset="0"/>
              </a:rPr>
              <a:t>(</a:t>
            </a:r>
            <a:r>
              <a:rPr lang="en-US" i="1">
                <a:latin typeface="Times New Roman" charset="0"/>
                <a:sym typeface="Symbol" charset="0"/>
              </a:rPr>
              <a:t>x</a:t>
            </a:r>
            <a:r>
              <a:rPr lang="en-US">
                <a:sym typeface="Symbol" charset="0"/>
              </a:rPr>
              <a:t>)): the delay for this computation</a:t>
            </a:r>
          </a:p>
          <a:p>
            <a:pPr lvl="1">
              <a:spcBef>
                <a:spcPct val="5000"/>
              </a:spcBef>
            </a:pPr>
            <a:r>
              <a:rPr lang="en-US">
                <a:sym typeface="Symbol" charset="0"/>
              </a:rPr>
              <a:t>: some abstraction of the real delay</a:t>
            </a:r>
          </a:p>
          <a:p>
            <a:pPr>
              <a:spcBef>
                <a:spcPct val="5000"/>
              </a:spcBef>
            </a:pPr>
            <a:r>
              <a:rPr lang="en-US">
                <a:sym typeface="Symbol" charset="0"/>
              </a:rPr>
              <a:t>Consider compositionality: </a:t>
            </a:r>
            <a:r>
              <a:rPr lang="en-US" i="1">
                <a:latin typeface="Times New Roman" charset="0"/>
                <a:sym typeface="Symbol" charset="0"/>
              </a:rPr>
              <a:t>f</a:t>
            </a:r>
            <a:r>
              <a:rPr lang="en-US">
                <a:sym typeface="Symbol" charset="0"/>
              </a:rPr>
              <a:t>(</a:t>
            </a:r>
            <a:r>
              <a:rPr lang="en-US" i="1">
                <a:latin typeface="Times New Roman" charset="0"/>
                <a:sym typeface="Symbol" charset="0"/>
              </a:rPr>
              <a:t>x</a:t>
            </a:r>
            <a:r>
              <a:rPr lang="en-US">
                <a:sym typeface="Symbol" charset="0"/>
              </a:rPr>
              <a:t>)=</a:t>
            </a:r>
            <a:r>
              <a:rPr lang="en-US" i="1">
                <a:latin typeface="Times New Roman" charset="0"/>
                <a:sym typeface="Symbol" charset="0"/>
              </a:rPr>
              <a:t>g</a:t>
            </a:r>
            <a:r>
              <a:rPr lang="en-US">
                <a:sym typeface="Symbol" charset="0"/>
              </a:rPr>
              <a:t>(</a:t>
            </a:r>
            <a:r>
              <a:rPr lang="en-US" i="1">
                <a:latin typeface="Times New Roman" charset="0"/>
                <a:sym typeface="Symbol" charset="0"/>
              </a:rPr>
              <a:t>h</a:t>
            </a:r>
            <a:r>
              <a:rPr lang="en-US">
                <a:sym typeface="Symbol" charset="0"/>
              </a:rPr>
              <a:t>(</a:t>
            </a:r>
            <a:r>
              <a:rPr lang="en-US" i="1">
                <a:latin typeface="Times New Roman" charset="0"/>
                <a:sym typeface="Symbol" charset="0"/>
              </a:rPr>
              <a:t>x</a:t>
            </a:r>
            <a:r>
              <a:rPr lang="en-US">
                <a:sym typeface="Symbol" charset="0"/>
              </a:rPr>
              <a:t>))</a:t>
            </a:r>
          </a:p>
        </p:txBody>
      </p:sp>
      <p:sp>
        <p:nvSpPr>
          <p:cNvPr id="155652" name="Text Box 4"/>
          <p:cNvSpPr txBox="1">
            <a:spLocks noChangeArrowheads="1"/>
          </p:cNvSpPr>
          <p:nvPr/>
        </p:nvSpPr>
        <p:spPr bwMode="auto">
          <a:xfrm>
            <a:off x="385763" y="3159125"/>
            <a:ext cx="8326437"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4030663" algn="l"/>
              </a:tabLst>
              <a:defRPr>
                <a:solidFill>
                  <a:schemeClr val="tx1"/>
                </a:solidFill>
                <a:latin typeface="Arial" charset="0"/>
                <a:ea typeface="ＭＳ Ｐゴシック" charset="0"/>
              </a:defRPr>
            </a:lvl1pPr>
            <a:lvl2pPr marL="1087438" indent="-457200">
              <a:tabLst>
                <a:tab pos="4030663" algn="l"/>
              </a:tabLst>
              <a:defRPr>
                <a:solidFill>
                  <a:schemeClr val="tx1"/>
                </a:solidFill>
                <a:latin typeface="Arial" charset="0"/>
                <a:ea typeface="ＭＳ Ｐゴシック" charset="0"/>
              </a:defRPr>
            </a:lvl2pPr>
            <a:lvl3pPr marL="1724025" indent="-457200">
              <a:tabLst>
                <a:tab pos="4030663" algn="l"/>
              </a:tabLst>
              <a:defRPr>
                <a:solidFill>
                  <a:schemeClr val="tx1"/>
                </a:solidFill>
                <a:latin typeface="Arial" charset="0"/>
                <a:ea typeface="ＭＳ Ｐゴシック" charset="0"/>
              </a:defRPr>
            </a:lvl3pPr>
            <a:lvl4pPr marL="2360613" indent="-457200">
              <a:tabLst>
                <a:tab pos="4030663" algn="l"/>
              </a:tabLst>
              <a:defRPr>
                <a:solidFill>
                  <a:schemeClr val="tx1"/>
                </a:solidFill>
                <a:latin typeface="Arial" charset="0"/>
                <a:ea typeface="ＭＳ Ｐゴシック" charset="0"/>
              </a:defRPr>
            </a:lvl4pPr>
            <a:lvl5pPr marL="2997200" indent="-457200">
              <a:tabLst>
                <a:tab pos="4030663" algn="l"/>
              </a:tabLst>
              <a:defRPr>
                <a:solidFill>
                  <a:schemeClr val="tx1"/>
                </a:solidFill>
                <a:latin typeface="Arial" charset="0"/>
                <a:ea typeface="ＭＳ Ｐゴシック" charset="0"/>
              </a:defRPr>
            </a:lvl5pPr>
            <a:lvl6pPr marL="3454400" indent="-457200" fontAlgn="base">
              <a:spcBef>
                <a:spcPct val="0"/>
              </a:spcBef>
              <a:spcAft>
                <a:spcPct val="0"/>
              </a:spcAft>
              <a:tabLst>
                <a:tab pos="4030663" algn="l"/>
              </a:tabLst>
              <a:defRPr>
                <a:solidFill>
                  <a:schemeClr val="tx1"/>
                </a:solidFill>
                <a:latin typeface="Arial" charset="0"/>
                <a:ea typeface="ＭＳ Ｐゴシック" charset="0"/>
              </a:defRPr>
            </a:lvl6pPr>
            <a:lvl7pPr marL="3911600" indent="-457200" fontAlgn="base">
              <a:spcBef>
                <a:spcPct val="0"/>
              </a:spcBef>
              <a:spcAft>
                <a:spcPct val="0"/>
              </a:spcAft>
              <a:tabLst>
                <a:tab pos="4030663" algn="l"/>
              </a:tabLst>
              <a:defRPr>
                <a:solidFill>
                  <a:schemeClr val="tx1"/>
                </a:solidFill>
                <a:latin typeface="Arial" charset="0"/>
                <a:ea typeface="ＭＳ Ｐゴシック" charset="0"/>
              </a:defRPr>
            </a:lvl7pPr>
            <a:lvl8pPr marL="4368800" indent="-457200" fontAlgn="base">
              <a:spcBef>
                <a:spcPct val="0"/>
              </a:spcBef>
              <a:spcAft>
                <a:spcPct val="0"/>
              </a:spcAft>
              <a:tabLst>
                <a:tab pos="4030663" algn="l"/>
              </a:tabLst>
              <a:defRPr>
                <a:solidFill>
                  <a:schemeClr val="tx1"/>
                </a:solidFill>
                <a:latin typeface="Arial" charset="0"/>
                <a:ea typeface="ＭＳ Ｐゴシック" charset="0"/>
              </a:defRPr>
            </a:lvl8pPr>
            <a:lvl9pPr marL="4826000" indent="-457200" fontAlgn="base">
              <a:spcBef>
                <a:spcPct val="0"/>
              </a:spcBef>
              <a:spcAft>
                <a:spcPct val="0"/>
              </a:spcAft>
              <a:tabLst>
                <a:tab pos="4030663" algn="l"/>
              </a:tabLst>
              <a:defRPr>
                <a:solidFill>
                  <a:schemeClr val="tx1"/>
                </a:solidFill>
                <a:latin typeface="Arial" charset="0"/>
                <a:ea typeface="ＭＳ Ｐゴシック" charset="0"/>
              </a:defRPr>
            </a:lvl9pPr>
          </a:lstStyle>
          <a:p>
            <a:pPr>
              <a:spcBef>
                <a:spcPct val="15000"/>
              </a:spcBef>
            </a:pPr>
            <a:r>
              <a:rPr lang="en-US" sz="2400" i="0">
                <a:cs typeface="Arial" charset="0"/>
              </a:rPr>
              <a:t>Then, the sum of the delays of </a:t>
            </a:r>
            <a:r>
              <a:rPr lang="en-US" sz="2400">
                <a:latin typeface="Times New Roman" charset="0"/>
                <a:cs typeface="Arial" charset="0"/>
              </a:rPr>
              <a:t>g</a:t>
            </a:r>
            <a:r>
              <a:rPr lang="en-US" sz="2400" i="0">
                <a:cs typeface="Arial" charset="0"/>
              </a:rPr>
              <a:t> and </a:t>
            </a:r>
            <a:r>
              <a:rPr lang="en-US" sz="2400">
                <a:latin typeface="Times New Roman" charset="0"/>
                <a:cs typeface="Arial" charset="0"/>
              </a:rPr>
              <a:t>h</a:t>
            </a:r>
            <a:r>
              <a:rPr lang="en-US" sz="2400" i="0">
                <a:cs typeface="Arial" charset="0"/>
              </a:rPr>
              <a:t> would be a safe upper bound on the delay of </a:t>
            </a:r>
            <a:r>
              <a:rPr lang="en-US" sz="2400">
                <a:latin typeface="Times New Roman" charset="0"/>
                <a:cs typeface="Arial" charset="0"/>
              </a:rPr>
              <a:t>f</a:t>
            </a:r>
            <a:r>
              <a:rPr lang="en-US" sz="2400">
                <a:cs typeface="Arial" charset="0"/>
              </a:rPr>
              <a:t>.</a:t>
            </a:r>
          </a:p>
          <a:p>
            <a:pPr>
              <a:spcBef>
                <a:spcPct val="15000"/>
              </a:spcBef>
            </a:pPr>
            <a:r>
              <a:rPr lang="en-US" sz="2400" i="0">
                <a:cs typeface="Arial" charset="0"/>
              </a:rPr>
              <a:t>Two solutions:</a:t>
            </a:r>
          </a:p>
          <a:p>
            <a:pPr lvl="1">
              <a:spcBef>
                <a:spcPct val="15000"/>
              </a:spcBef>
              <a:buFontTx/>
              <a:buAutoNum type="arabicPeriod"/>
            </a:pPr>
            <a:r>
              <a:rPr lang="en-US" sz="2400" i="0">
                <a:cs typeface="Arial" charset="0"/>
                <a:sym typeface="Symbol" charset="0"/>
              </a:rPr>
              <a:t></a:t>
            </a:r>
            <a:r>
              <a:rPr lang="en-US" sz="2400" i="0">
                <a:cs typeface="Arial" charset="0"/>
              </a:rPr>
              <a:t> =0,  always </a:t>
            </a:r>
            <a:r>
              <a:rPr lang="en-US" sz="2400" i="0">
                <a:cs typeface="Arial" charset="0"/>
                <a:sym typeface="Wingdings" charset="0"/>
              </a:rPr>
              <a:t></a:t>
            </a:r>
            <a:r>
              <a:rPr lang="en-US" sz="2400" i="0">
                <a:cs typeface="Arial" charset="0"/>
              </a:rPr>
              <a:t> synchrony</a:t>
            </a:r>
          </a:p>
          <a:p>
            <a:pPr lvl="1">
              <a:spcBef>
                <a:spcPct val="15000"/>
              </a:spcBef>
              <a:buFontTx/>
              <a:buAutoNum type="arabicPeriod"/>
            </a:pPr>
            <a:r>
              <a:rPr lang="en-US" sz="2400" i="0">
                <a:cs typeface="Arial" charset="0"/>
                <a:sym typeface="Symbol" charset="0"/>
              </a:rPr>
              <a:t> =? (hopefully bounded) </a:t>
            </a:r>
            <a:r>
              <a:rPr lang="en-US" sz="2400" i="0">
                <a:cs typeface="Arial" charset="0"/>
                <a:sym typeface="Wingdings" charset="0"/>
              </a:rPr>
              <a:t> </a:t>
            </a:r>
            <a:r>
              <a:rPr lang="en-US" sz="2400" i="0">
                <a:cs typeface="Arial" charset="0"/>
                <a:sym typeface="Symbol" charset="0"/>
              </a:rPr>
              <a:t>asynchrony</a:t>
            </a:r>
          </a:p>
          <a:p>
            <a:pPr>
              <a:spcBef>
                <a:spcPct val="15000"/>
              </a:spcBef>
            </a:pPr>
            <a:r>
              <a:rPr lang="en-US" sz="2400">
                <a:cs typeface="Arial" charset="0"/>
              </a:rPr>
              <a:t>Asynchronous languages don</a:t>
            </a:r>
            <a:r>
              <a:rPr lang="ja-JP" altLang="en-US" sz="2400">
                <a:latin typeface="Arial"/>
                <a:cs typeface="Arial" charset="0"/>
              </a:rPr>
              <a:t>’</a:t>
            </a:r>
            <a:r>
              <a:rPr lang="en-US" sz="2400">
                <a:cs typeface="Arial" charset="0"/>
              </a:rPr>
              <a:t>t work</a:t>
            </a:r>
            <a:r>
              <a:rPr lang="en-US" sz="2400" i="0">
                <a:cs typeface="Arial" charset="0"/>
              </a:rPr>
              <a:t> [Halbwachs]</a:t>
            </a:r>
            <a:br>
              <a:rPr lang="en-US" sz="2400" i="0">
                <a:cs typeface="Arial" charset="0"/>
              </a:rPr>
            </a:br>
            <a:r>
              <a:rPr lang="en-US" sz="2400" i="0">
                <a:cs typeface="Arial" charset="0"/>
              </a:rPr>
              <a:t>(Examples based on missing link to real time, e.g. what exactly does a </a:t>
            </a:r>
            <a:r>
              <a:rPr lang="en-US" sz="2400" b="1" i="0">
                <a:cs typeface="Arial" charset="0"/>
              </a:rPr>
              <a:t>wait</a:t>
            </a:r>
            <a:r>
              <a:rPr lang="en-US" sz="2400" i="0">
                <a:cs typeface="Arial" charset="0"/>
              </a:rPr>
              <a:t>(10 ns) in a programming language do?)</a:t>
            </a:r>
          </a:p>
        </p:txBody>
      </p:sp>
      <p:sp>
        <p:nvSpPr>
          <p:cNvPr id="155653" name="Text Box 5"/>
          <p:cNvSpPr txBox="1">
            <a:spLocks noChangeArrowheads="1"/>
          </p:cNvSpPr>
          <p:nvPr/>
        </p:nvSpPr>
        <p:spPr bwMode="auto">
          <a:xfrm>
            <a:off x="4437063" y="6461125"/>
            <a:ext cx="4706937"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i="0">
                <a:latin typeface="Arial" charset="0"/>
                <a:cs typeface="Arial" charset="0"/>
              </a:rPr>
              <a:t>Based on slide 15 of N. Halbwachs: Synchronous Programming of Reactive Systems, </a:t>
            </a:r>
            <a:r>
              <a:rPr lang="en-US" sz="1000">
                <a:latin typeface="Arial" charset="0"/>
                <a:cs typeface="Arial" charset="0"/>
              </a:rPr>
              <a:t>ARTIST2 Summer School on Embedded Systems</a:t>
            </a:r>
            <a:r>
              <a:rPr lang="en-US" sz="1000" i="0">
                <a:latin typeface="Arial" charset="0"/>
                <a:cs typeface="Arial" charset="0"/>
              </a:rPr>
              <a:t>, Florianopolis, 2008</a:t>
            </a:r>
          </a:p>
        </p:txBody>
      </p:sp>
    </p:spTree>
    <p:extLst>
      <p:ext uri="{BB962C8B-B14F-4D97-AF65-F5344CB8AC3E}">
        <p14:creationId xmlns:p14="http://schemas.microsoft.com/office/powerpoint/2010/main" val="1647414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50825" y="71438"/>
            <a:ext cx="8642350" cy="1019175"/>
          </a:xfrm>
        </p:spPr>
        <p:txBody>
          <a:bodyPr/>
          <a:lstStyle/>
          <a:p>
            <a:pPr algn="l"/>
            <a:r>
              <a:rPr lang="en-US"/>
              <a:t>Compositionality</a:t>
            </a:r>
          </a:p>
        </p:txBody>
      </p:sp>
      <p:pic>
        <p:nvPicPr>
          <p:cNvPr id="157699" name="Picture 3"/>
          <p:cNvPicPr>
            <a:picLocks noChangeAspect="1" noChangeArrowheads="1"/>
          </p:cNvPicPr>
          <p:nvPr/>
        </p:nvPicPr>
        <p:blipFill>
          <a:blip r:embed="rId3">
            <a:extLst>
              <a:ext uri="{28A0092B-C50C-407E-A947-70E740481C1C}">
                <a14:useLocalDpi xmlns:a14="http://schemas.microsoft.com/office/drawing/2010/main" val="0"/>
              </a:ext>
            </a:extLst>
          </a:blip>
          <a:srcRect l="1743" t="2376" r="5299" b="4919"/>
          <a:stretch>
            <a:fillRect/>
          </a:stretch>
        </p:blipFill>
        <p:spPr bwMode="auto">
          <a:xfrm>
            <a:off x="296863" y="1223963"/>
            <a:ext cx="720090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7700" name="Text Box 4"/>
          <p:cNvSpPr txBox="1">
            <a:spLocks noChangeArrowheads="1"/>
          </p:cNvSpPr>
          <p:nvPr/>
        </p:nvSpPr>
        <p:spPr bwMode="auto">
          <a:xfrm>
            <a:off x="5202238" y="4103688"/>
            <a:ext cx="3644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i="0">
                <a:latin typeface="Arial" charset="0"/>
                <a:cs typeface="Arial" charset="0"/>
              </a:rPr>
              <a:t>At the abstract level, reaction of connected other automata is </a:t>
            </a:r>
            <a:r>
              <a:rPr lang="en-US" sz="2400" b="1">
                <a:solidFill>
                  <a:srgbClr val="FF3300"/>
                </a:solidFill>
                <a:latin typeface="Arial" charset="0"/>
                <a:cs typeface="Arial" charset="0"/>
              </a:rPr>
              <a:t>immediate</a:t>
            </a:r>
          </a:p>
        </p:txBody>
      </p:sp>
      <p:sp>
        <p:nvSpPr>
          <p:cNvPr id="157701" name="Text Box 5"/>
          <p:cNvSpPr txBox="1">
            <a:spLocks noChangeArrowheads="1"/>
          </p:cNvSpPr>
          <p:nvPr/>
        </p:nvSpPr>
        <p:spPr bwMode="auto">
          <a:xfrm>
            <a:off x="5741988" y="5859463"/>
            <a:ext cx="3402012" cy="549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i="0">
                <a:latin typeface="Arial" charset="0"/>
                <a:cs typeface="Arial" charset="0"/>
              </a:rPr>
              <a:t>Based on slide 16 of N. Halbwachs: Synchronous Programming of Reactive Systems, </a:t>
            </a:r>
            <a:r>
              <a:rPr lang="en-US" sz="1000">
                <a:latin typeface="Arial" charset="0"/>
                <a:cs typeface="Arial" charset="0"/>
              </a:rPr>
              <a:t>ARTIST2 Summer School on Embedded Systems</a:t>
            </a:r>
            <a:r>
              <a:rPr lang="en-US" sz="1000" i="0">
                <a:latin typeface="Arial" charset="0"/>
                <a:cs typeface="Arial" charset="0"/>
              </a:rPr>
              <a:t>, Florianopolis, 2008</a:t>
            </a:r>
          </a:p>
        </p:txBody>
      </p:sp>
      <p:sp>
        <p:nvSpPr>
          <p:cNvPr id="157702" name="Text Box 6"/>
          <p:cNvSpPr txBox="1">
            <a:spLocks noChangeArrowheads="1"/>
          </p:cNvSpPr>
          <p:nvPr/>
        </p:nvSpPr>
        <p:spPr bwMode="auto">
          <a:xfrm>
            <a:off x="5292725" y="2484438"/>
            <a:ext cx="3644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i="0">
                <a:latin typeface="Arial" charset="0"/>
                <a:cs typeface="Arial" charset="0"/>
              </a:rPr>
              <a:t>At the abstract level, a single FSM reacts </a:t>
            </a:r>
            <a:r>
              <a:rPr lang="en-US" sz="2400" b="1">
                <a:solidFill>
                  <a:srgbClr val="FF3300"/>
                </a:solidFill>
                <a:latin typeface="Arial" charset="0"/>
                <a:cs typeface="Arial" charset="0"/>
              </a:rPr>
              <a:t>immediately</a:t>
            </a:r>
          </a:p>
        </p:txBody>
      </p:sp>
    </p:spTree>
    <p:extLst>
      <p:ext uri="{BB962C8B-B14F-4D97-AF65-F5344CB8AC3E}">
        <p14:creationId xmlns:p14="http://schemas.microsoft.com/office/powerpoint/2010/main" val="26092944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50825" y="71438"/>
            <a:ext cx="8642350" cy="1019175"/>
          </a:xfrm>
        </p:spPr>
        <p:txBody>
          <a:bodyPr/>
          <a:lstStyle/>
          <a:p>
            <a:pPr algn="l"/>
            <a:r>
              <a:rPr lang="en-US"/>
              <a:t>Concrete Behavior</a:t>
            </a:r>
          </a:p>
        </p:txBody>
      </p:sp>
      <p:sp>
        <p:nvSpPr>
          <p:cNvPr id="159747" name="Rectangle 3"/>
          <p:cNvSpPr>
            <a:spLocks noGrp="1" noChangeArrowheads="1"/>
          </p:cNvSpPr>
          <p:nvPr>
            <p:ph type="body" idx="1"/>
          </p:nvPr>
        </p:nvSpPr>
        <p:spPr>
          <a:xfrm>
            <a:off x="476250" y="2798763"/>
            <a:ext cx="8366125" cy="822325"/>
          </a:xfrm>
        </p:spPr>
        <p:txBody>
          <a:bodyPr/>
          <a:lstStyle/>
          <a:p>
            <a:r>
              <a:rPr lang="en-US"/>
              <a:t>The abstraction of synchronous languages is valid, as long as real delays are always shorter than the clock period.</a:t>
            </a:r>
          </a:p>
        </p:txBody>
      </p:sp>
      <p:sp>
        <p:nvSpPr>
          <p:cNvPr id="159748" name="Text Box 4"/>
          <p:cNvSpPr txBox="1">
            <a:spLocks noChangeArrowheads="1"/>
          </p:cNvSpPr>
          <p:nvPr/>
        </p:nvSpPr>
        <p:spPr bwMode="auto">
          <a:xfrm>
            <a:off x="5741988" y="5859463"/>
            <a:ext cx="3402012" cy="549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i="0">
                <a:latin typeface="Arial" charset="0"/>
                <a:cs typeface="Arial" charset="0"/>
              </a:rPr>
              <a:t>Reference: slide 17 of N. Halbwachs: Synchronous Programming of Reactive Systems, </a:t>
            </a:r>
            <a:r>
              <a:rPr lang="en-US" sz="1000">
                <a:latin typeface="Arial" charset="0"/>
                <a:cs typeface="Arial" charset="0"/>
              </a:rPr>
              <a:t>ARTIST2 Summer School on Embedded Systems</a:t>
            </a:r>
            <a:r>
              <a:rPr lang="en-US" sz="1000" i="0">
                <a:latin typeface="Arial" charset="0"/>
                <a:cs typeface="Arial" charset="0"/>
              </a:rPr>
              <a:t>, Florianopolis, 2008</a:t>
            </a:r>
          </a:p>
        </p:txBody>
      </p:sp>
    </p:spTree>
    <p:extLst>
      <p:ext uri="{BB962C8B-B14F-4D97-AF65-F5344CB8AC3E}">
        <p14:creationId xmlns:p14="http://schemas.microsoft.com/office/powerpoint/2010/main" val="33067336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250825" y="1773238"/>
            <a:ext cx="8785225" cy="4108450"/>
          </a:xfrm>
        </p:spPr>
        <p:txBody>
          <a:bodyPr/>
          <a:lstStyle/>
          <a:p>
            <a:pPr marL="631825" lvl="1" indent="-361950">
              <a:spcBef>
                <a:spcPct val="100000"/>
              </a:spcBef>
            </a:pPr>
            <a:r>
              <a:rPr lang="en-US"/>
              <a:t>Require a broadcast mechanism for all parts of the model.</a:t>
            </a:r>
          </a:p>
          <a:p>
            <a:pPr marL="631825" lvl="1" indent="-361950">
              <a:spcBef>
                <a:spcPct val="100000"/>
              </a:spcBef>
            </a:pPr>
            <a:r>
              <a:rPr lang="en-US"/>
              <a:t>Idealistic view of concurrency.</a:t>
            </a:r>
          </a:p>
          <a:p>
            <a:pPr marL="631825" lvl="1" indent="-361950">
              <a:spcBef>
                <a:spcPct val="100000"/>
              </a:spcBef>
            </a:pPr>
            <a:r>
              <a:rPr lang="en-US"/>
              <a:t>Have the advantage of guaranteeing determinate behavior.</a:t>
            </a:r>
          </a:p>
          <a:p>
            <a:pPr marL="631825" lvl="1" indent="-361950">
              <a:spcBef>
                <a:spcPct val="100000"/>
              </a:spcBef>
            </a:pPr>
            <a:r>
              <a:rPr lang="en-US">
                <a:sym typeface="Wingdings" charset="0"/>
              </a:rPr>
              <a:t> </a:t>
            </a:r>
            <a:r>
              <a:rPr lang="en-US" i="1"/>
              <a:t>StateCharts</a:t>
            </a:r>
            <a:r>
              <a:rPr lang="en-US"/>
              <a:t> (using StateMate semantics)</a:t>
            </a:r>
            <a:br>
              <a:rPr lang="en-US"/>
            </a:br>
            <a:r>
              <a:rPr lang="en-US" i="1"/>
              <a:t>is an </a:t>
            </a:r>
            <a:r>
              <a:rPr lang="ja-JP" altLang="en-US" i="1">
                <a:latin typeface="Arial"/>
              </a:rPr>
              <a:t>“</a:t>
            </a:r>
            <a:r>
              <a:rPr lang="en-US" i="1"/>
              <a:t>almost</a:t>
            </a:r>
            <a:r>
              <a:rPr lang="ja-JP" altLang="en-US" i="1">
                <a:latin typeface="Arial"/>
              </a:rPr>
              <a:t>”</a:t>
            </a:r>
            <a:r>
              <a:rPr lang="en-US" i="1"/>
              <a:t> synchronous language</a:t>
            </a:r>
            <a:r>
              <a:rPr lang="en-US"/>
              <a:t> [Halbwachs].</a:t>
            </a:r>
            <a:br>
              <a:rPr lang="en-US"/>
            </a:br>
            <a:r>
              <a:rPr lang="en-US"/>
              <a:t>Immediate communication is the lacking feature which would make StateCharts a fully synchronous language.</a:t>
            </a:r>
          </a:p>
        </p:txBody>
      </p:sp>
      <p:sp>
        <p:nvSpPr>
          <p:cNvPr id="161795" name="Rectangle 3"/>
          <p:cNvSpPr>
            <a:spLocks noChangeArrowheads="1"/>
          </p:cNvSpPr>
          <p:nvPr/>
        </p:nvSpPr>
        <p:spPr bwMode="auto">
          <a:xfrm>
            <a:off x="609600" y="11430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endParaRPr lang="de-DE" sz="2800" b="1" i="0">
              <a:solidFill>
                <a:schemeClr val="accent2"/>
              </a:solidFill>
              <a:latin typeface="Arial" charset="0"/>
            </a:endParaRPr>
          </a:p>
        </p:txBody>
      </p:sp>
      <p:sp>
        <p:nvSpPr>
          <p:cNvPr id="161796" name="Rectangle 4"/>
          <p:cNvSpPr>
            <a:spLocks noGrp="1" noChangeArrowheads="1"/>
          </p:cNvSpPr>
          <p:nvPr>
            <p:ph type="title"/>
          </p:nvPr>
        </p:nvSpPr>
        <p:spPr>
          <a:xfrm>
            <a:off x="250825" y="0"/>
            <a:ext cx="8642350" cy="1066800"/>
          </a:xfrm>
        </p:spPr>
        <p:txBody>
          <a:bodyPr/>
          <a:lstStyle/>
          <a:p>
            <a:pPr algn="l"/>
            <a:r>
              <a:rPr lang="en-US"/>
              <a:t>Synchronous languages</a:t>
            </a:r>
          </a:p>
        </p:txBody>
      </p:sp>
    </p:spTree>
    <p:extLst>
      <p:ext uri="{BB962C8B-B14F-4D97-AF65-F5344CB8AC3E}">
        <p14:creationId xmlns:p14="http://schemas.microsoft.com/office/powerpoint/2010/main" val="22436063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50825" y="71438"/>
            <a:ext cx="8642350" cy="1019175"/>
          </a:xfrm>
        </p:spPr>
        <p:txBody>
          <a:bodyPr/>
          <a:lstStyle/>
          <a:p>
            <a:pPr algn="l"/>
            <a:r>
              <a:rPr lang="en-US"/>
              <a:t>Implementation and specification model</a:t>
            </a:r>
          </a:p>
        </p:txBody>
      </p:sp>
      <p:sp>
        <p:nvSpPr>
          <p:cNvPr id="163843" name="Rectangle 3"/>
          <p:cNvSpPr>
            <a:spLocks noGrp="1" noChangeArrowheads="1"/>
          </p:cNvSpPr>
          <p:nvPr>
            <p:ph type="body" idx="1"/>
          </p:nvPr>
        </p:nvSpPr>
        <p:spPr>
          <a:xfrm>
            <a:off x="250825" y="1268413"/>
            <a:ext cx="8366125" cy="4984750"/>
          </a:xfrm>
        </p:spPr>
        <p:txBody>
          <a:bodyPr/>
          <a:lstStyle/>
          <a:p>
            <a:pPr>
              <a:spcBef>
                <a:spcPct val="40000"/>
              </a:spcBef>
            </a:pPr>
            <a:r>
              <a:rPr lang="en-US"/>
              <a:t>For synchronous languages, the </a:t>
            </a:r>
            <a:r>
              <a:rPr lang="en-US" b="1"/>
              <a:t>implementation</a:t>
            </a:r>
            <a:r>
              <a:rPr lang="en-US"/>
              <a:t> model is that of finite state machines (FSMs).</a:t>
            </a:r>
          </a:p>
          <a:p>
            <a:pPr>
              <a:spcBef>
                <a:spcPct val="40000"/>
              </a:spcBef>
            </a:pPr>
            <a:r>
              <a:rPr lang="en-US"/>
              <a:t>The specification may use different notational styles</a:t>
            </a:r>
          </a:p>
          <a:p>
            <a:pPr lvl="1">
              <a:spcBef>
                <a:spcPct val="40000"/>
              </a:spcBef>
            </a:pPr>
            <a:r>
              <a:rPr lang="ja-JP" altLang="en-US">
                <a:latin typeface="Arial"/>
              </a:rPr>
              <a:t>“</a:t>
            </a:r>
            <a:r>
              <a:rPr lang="en-US"/>
              <a:t>Imperative</a:t>
            </a:r>
            <a:r>
              <a:rPr lang="ja-JP" altLang="en-US">
                <a:latin typeface="Arial"/>
              </a:rPr>
              <a:t>”</a:t>
            </a:r>
            <a:r>
              <a:rPr lang="en-US"/>
              <a:t>: Esterel (textual)</a:t>
            </a:r>
          </a:p>
          <a:p>
            <a:pPr lvl="1">
              <a:spcBef>
                <a:spcPct val="40000"/>
              </a:spcBef>
            </a:pPr>
            <a:r>
              <a:rPr lang="en-US"/>
              <a:t>SyncCharts: graphical version of Esterel</a:t>
            </a:r>
          </a:p>
          <a:p>
            <a:pPr lvl="1">
              <a:spcBef>
                <a:spcPct val="40000"/>
              </a:spcBef>
            </a:pPr>
            <a:r>
              <a:rPr lang="ja-JP" altLang="en-US">
                <a:latin typeface="Arial"/>
              </a:rPr>
              <a:t>“</a:t>
            </a:r>
            <a:r>
              <a:rPr lang="en-US"/>
              <a:t>Data-flow</a:t>
            </a:r>
            <a:r>
              <a:rPr lang="ja-JP" altLang="en-US">
                <a:latin typeface="Arial"/>
              </a:rPr>
              <a:t>”</a:t>
            </a:r>
            <a:r>
              <a:rPr lang="en-US"/>
              <a:t>: Lustre (textual)</a:t>
            </a:r>
          </a:p>
          <a:p>
            <a:pPr lvl="1">
              <a:spcBef>
                <a:spcPct val="40000"/>
              </a:spcBef>
            </a:pPr>
            <a:r>
              <a:rPr lang="en-US"/>
              <a:t>SCADE (graphical) is a mix containing elements from multiple styles</a:t>
            </a:r>
          </a:p>
          <a:p>
            <a:pPr>
              <a:spcBef>
                <a:spcPct val="40000"/>
              </a:spcBef>
            </a:pPr>
            <a:r>
              <a:rPr lang="en-US"/>
              <a:t>Nevertheless, specifications always include a close link to the generated FSMs (i.e., </a:t>
            </a:r>
            <a:r>
              <a:rPr lang="ja-JP" altLang="en-US">
                <a:latin typeface="Arial"/>
              </a:rPr>
              <a:t>“</a:t>
            </a:r>
            <a:r>
              <a:rPr lang="en-US"/>
              <a:t>imperative</a:t>
            </a:r>
            <a:r>
              <a:rPr lang="ja-JP" altLang="en-US">
                <a:latin typeface="Arial"/>
              </a:rPr>
              <a:t>”</a:t>
            </a:r>
            <a:r>
              <a:rPr lang="en-US"/>
              <a:t> does not have semantics close to von-Neumann languages)</a:t>
            </a:r>
          </a:p>
        </p:txBody>
      </p:sp>
    </p:spTree>
    <p:extLst>
      <p:ext uri="{BB962C8B-B14F-4D97-AF65-F5344CB8AC3E}">
        <p14:creationId xmlns:p14="http://schemas.microsoft.com/office/powerpoint/2010/main" val="10441655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50825" y="71438"/>
            <a:ext cx="8642350" cy="1019175"/>
          </a:xfrm>
        </p:spPr>
        <p:txBody>
          <a:bodyPr/>
          <a:lstStyle/>
          <a:p>
            <a:pPr algn="l"/>
            <a:r>
              <a:rPr lang="en-US"/>
              <a:t>Applications</a:t>
            </a:r>
          </a:p>
        </p:txBody>
      </p:sp>
      <p:sp>
        <p:nvSpPr>
          <p:cNvPr id="165891" name="Rectangle 3"/>
          <p:cNvSpPr>
            <a:spLocks noGrp="1" noChangeArrowheads="1"/>
          </p:cNvSpPr>
          <p:nvPr>
            <p:ph type="body" idx="1"/>
          </p:nvPr>
        </p:nvSpPr>
        <p:spPr>
          <a:xfrm>
            <a:off x="2457450" y="1268413"/>
            <a:ext cx="6481763" cy="2165350"/>
          </a:xfrm>
        </p:spPr>
        <p:txBody>
          <a:bodyPr/>
          <a:lstStyle/>
          <a:p>
            <a:r>
              <a:rPr lang="en-US" sz="1800" i="1"/>
              <a:t>SCADE Suite, including the SCADE KCG</a:t>
            </a:r>
            <a:br>
              <a:rPr lang="en-US" sz="1800" i="1"/>
            </a:br>
            <a:r>
              <a:rPr lang="en-US" sz="1800" i="1"/>
              <a:t>Qualified Code Generator, is used by AIRBUS and many of its main suppliers for the development of most of the A380 and A400M critical on board software, and for the A340-500/600 Secondary Flying Command System, aircraft in operational use since August 2002.</a:t>
            </a:r>
          </a:p>
          <a:p>
            <a:r>
              <a:rPr lang="en-US" sz="1400"/>
              <a:t>François Pilarski, Systems Engineering Framework - Senior Manager Engineering,Systems &amp; Integration Tests; Airbus France.</a:t>
            </a:r>
          </a:p>
        </p:txBody>
      </p:sp>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r="3648"/>
          <a:stretch>
            <a:fillRect/>
          </a:stretch>
        </p:blipFill>
        <p:spPr bwMode="auto">
          <a:xfrm>
            <a:off x="296863" y="1223963"/>
            <a:ext cx="19812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5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3760788"/>
            <a:ext cx="2970212"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5894" name="Text Box 6"/>
          <p:cNvSpPr txBox="1">
            <a:spLocks noChangeArrowheads="1"/>
          </p:cNvSpPr>
          <p:nvPr/>
        </p:nvSpPr>
        <p:spPr bwMode="auto">
          <a:xfrm>
            <a:off x="4481513" y="5724525"/>
            <a:ext cx="4484687" cy="646331"/>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i="0" dirty="0">
                <a:latin typeface="Arial" charset="0"/>
                <a:cs typeface="Arial" charset="0"/>
              </a:rPr>
              <a:t>Source: http://</a:t>
            </a:r>
            <a:r>
              <a:rPr lang="en-US" sz="1800" i="0" dirty="0" err="1">
                <a:latin typeface="Arial" charset="0"/>
                <a:cs typeface="Arial" charset="0"/>
              </a:rPr>
              <a:t>www.esterel-technologies.com</a:t>
            </a:r>
            <a:r>
              <a:rPr lang="en-US" sz="1800" i="0" dirty="0">
                <a:latin typeface="Arial" charset="0"/>
                <a:cs typeface="Arial" charset="0"/>
              </a:rPr>
              <a:t>/products/</a:t>
            </a:r>
            <a:r>
              <a:rPr lang="en-US" sz="1800" i="0" dirty="0" err="1">
                <a:latin typeface="Arial" charset="0"/>
                <a:cs typeface="Arial" charset="0"/>
              </a:rPr>
              <a:t>scade</a:t>
            </a:r>
            <a:r>
              <a:rPr lang="en-US" sz="1800" i="0" dirty="0">
                <a:latin typeface="Arial" charset="0"/>
                <a:cs typeface="Arial" charset="0"/>
              </a:rPr>
              <a:t>-suite/</a:t>
            </a:r>
          </a:p>
        </p:txBody>
      </p:sp>
      <p:pic>
        <p:nvPicPr>
          <p:cNvPr id="165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463" y="3833813"/>
            <a:ext cx="2760662"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5896" name="Text Box 8"/>
          <p:cNvSpPr txBox="1">
            <a:spLocks noChangeArrowheads="1"/>
          </p:cNvSpPr>
          <p:nvPr/>
        </p:nvSpPr>
        <p:spPr bwMode="auto">
          <a:xfrm>
            <a:off x="6597650" y="3789363"/>
            <a:ext cx="2070100" cy="1015663"/>
          </a:xfrm>
          <a:prstGeom prst="rect">
            <a:avLst/>
          </a:prstGeom>
          <a:solidFill>
            <a:srgbClr val="DDF2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i="0" dirty="0">
                <a:latin typeface="Arial" charset="0"/>
                <a:cs typeface="Arial" charset="0"/>
              </a:rPr>
              <a:t>Instance of </a:t>
            </a:r>
            <a:r>
              <a:rPr lang="ja-JP" altLang="en-US" sz="2000" i="0" dirty="0">
                <a:latin typeface="Arial"/>
                <a:cs typeface="Arial" charset="0"/>
              </a:rPr>
              <a:t>“</a:t>
            </a:r>
            <a:r>
              <a:rPr lang="en-US" sz="2000" i="0" dirty="0">
                <a:latin typeface="Arial" charset="0"/>
                <a:cs typeface="Arial" charset="0"/>
              </a:rPr>
              <a:t>model-based design</a:t>
            </a:r>
            <a:r>
              <a:rPr lang="ja-JP" altLang="en-US" sz="2000" i="0" dirty="0">
                <a:latin typeface="Arial"/>
                <a:cs typeface="Arial" charset="0"/>
              </a:rPr>
              <a:t>”</a:t>
            </a:r>
            <a:endParaRPr lang="en-US" sz="2000" i="0" dirty="0">
              <a:latin typeface="Arial" charset="0"/>
              <a:cs typeface="Arial" charset="0"/>
            </a:endParaRPr>
          </a:p>
        </p:txBody>
      </p:sp>
      <p:sp>
        <p:nvSpPr>
          <p:cNvPr id="165897" name="Text Box 9"/>
          <p:cNvSpPr txBox="1">
            <a:spLocks noChangeArrowheads="1"/>
          </p:cNvSpPr>
          <p:nvPr/>
        </p:nvSpPr>
        <p:spPr bwMode="auto">
          <a:xfrm>
            <a:off x="6265863" y="5229225"/>
            <a:ext cx="28093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t>Acquired by ANSYS in May 2012</a:t>
            </a:r>
          </a:p>
        </p:txBody>
      </p:sp>
    </p:spTree>
    <p:extLst>
      <p:ext uri="{BB962C8B-B14F-4D97-AF65-F5344CB8AC3E}">
        <p14:creationId xmlns:p14="http://schemas.microsoft.com/office/powerpoint/2010/main" val="26201964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71438"/>
            <a:ext cx="9144000" cy="1019175"/>
          </a:xfrm>
        </p:spPr>
        <p:txBody>
          <a:bodyPr/>
          <a:lstStyle/>
          <a:p>
            <a:endParaRPr lang="de-DE"/>
          </a:p>
        </p:txBody>
      </p:sp>
      <p:sp>
        <p:nvSpPr>
          <p:cNvPr id="167939" name="Rectangle 3"/>
          <p:cNvSpPr>
            <a:spLocks noGrp="1" noChangeArrowheads="1"/>
          </p:cNvSpPr>
          <p:nvPr>
            <p:ph type="body" idx="1"/>
          </p:nvPr>
        </p:nvSpPr>
        <p:spPr>
          <a:xfrm>
            <a:off x="250825" y="1295400"/>
            <a:ext cx="8572500" cy="457200"/>
          </a:xfrm>
        </p:spPr>
        <p:txBody>
          <a:bodyPr/>
          <a:lstStyle/>
          <a:p>
            <a:endParaRPr lang="de-DE"/>
          </a:p>
        </p:txBody>
      </p:sp>
      <p:pic>
        <p:nvPicPr>
          <p:cNvPr id="167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40650" cy="683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611397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0825" y="71438"/>
            <a:ext cx="8642350" cy="1019175"/>
          </a:xfrm>
        </p:spPr>
        <p:txBody>
          <a:bodyPr/>
          <a:lstStyle/>
          <a:p>
            <a:pPr algn="l"/>
            <a:r>
              <a:rPr lang="en-US"/>
              <a:t>Summary</a:t>
            </a:r>
          </a:p>
        </p:txBody>
      </p:sp>
      <p:sp>
        <p:nvSpPr>
          <p:cNvPr id="113667" name="Rectangle 3"/>
          <p:cNvSpPr>
            <a:spLocks noGrp="1" noChangeArrowheads="1"/>
          </p:cNvSpPr>
          <p:nvPr>
            <p:ph type="body" idx="1"/>
          </p:nvPr>
        </p:nvSpPr>
        <p:spPr>
          <a:xfrm>
            <a:off x="250825" y="1341438"/>
            <a:ext cx="8572500" cy="2357569"/>
          </a:xfrm>
        </p:spPr>
        <p:txBody>
          <a:bodyPr/>
          <a:lstStyle/>
          <a:p>
            <a:pPr lvl="1">
              <a:spcBef>
                <a:spcPct val="40000"/>
              </a:spcBef>
            </a:pPr>
            <a:r>
              <a:rPr lang="en-US" dirty="0" smtClean="0"/>
              <a:t>Mutual Exclusion (Resource Sharing)</a:t>
            </a:r>
          </a:p>
          <a:p>
            <a:pPr lvl="1">
              <a:spcBef>
                <a:spcPct val="40000"/>
              </a:spcBef>
            </a:pPr>
            <a:r>
              <a:rPr lang="en-US" dirty="0" smtClean="0"/>
              <a:t>Timed Automata</a:t>
            </a:r>
          </a:p>
          <a:p>
            <a:pPr lvl="1">
              <a:spcBef>
                <a:spcPct val="40000"/>
              </a:spcBef>
            </a:pPr>
            <a:r>
              <a:rPr lang="en-US" dirty="0" smtClean="0"/>
              <a:t>Synchronous </a:t>
            </a:r>
            <a:r>
              <a:rPr lang="en-US" dirty="0"/>
              <a:t>languages</a:t>
            </a:r>
          </a:p>
          <a:p>
            <a:pPr lvl="2">
              <a:spcBef>
                <a:spcPct val="40000"/>
              </a:spcBef>
            </a:pPr>
            <a:r>
              <a:rPr lang="en-US" sz="2000" dirty="0"/>
              <a:t>Based on clocked finite state machine view</a:t>
            </a:r>
          </a:p>
          <a:p>
            <a:pPr lvl="2">
              <a:spcBef>
                <a:spcPct val="40000"/>
              </a:spcBef>
            </a:pPr>
            <a:r>
              <a:rPr lang="en-US" sz="2000" dirty="0"/>
              <a:t>Based on 0-delay (real delays must be small)</a:t>
            </a:r>
          </a:p>
        </p:txBody>
      </p:sp>
    </p:spTree>
    <p:extLst>
      <p:ext uri="{BB962C8B-B14F-4D97-AF65-F5344CB8AC3E}">
        <p14:creationId xmlns:p14="http://schemas.microsoft.com/office/powerpoint/2010/main" val="253587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gn="l"/>
            <a:r>
              <a:rPr lang="en-US" altLang="en-US"/>
              <a:t>Why not just use von-Neumann computing (C, Java, …)  (2)?</a:t>
            </a:r>
          </a:p>
        </p:txBody>
      </p:sp>
      <p:sp>
        <p:nvSpPr>
          <p:cNvPr id="171011" name="Rectangle 3"/>
          <p:cNvSpPr>
            <a:spLocks noGrp="1" noChangeArrowheads="1"/>
          </p:cNvSpPr>
          <p:nvPr>
            <p:ph type="body" idx="1"/>
          </p:nvPr>
        </p:nvSpPr>
        <p:spPr>
          <a:xfrm>
            <a:off x="250825" y="1268413"/>
            <a:ext cx="8713788" cy="4911725"/>
          </a:xfrm>
        </p:spPr>
        <p:txBody>
          <a:bodyPr/>
          <a:lstStyle/>
          <a:p>
            <a:pPr lvl="1">
              <a:spcBef>
                <a:spcPct val="60000"/>
              </a:spcBef>
              <a:buFont typeface="Wingdings" pitchFamily="2" charset="2"/>
              <a:buNone/>
            </a:pPr>
            <a:r>
              <a:rPr lang="en-US" altLang="en-US"/>
              <a:t>Problems with von-Neumann Computing</a:t>
            </a:r>
          </a:p>
          <a:p>
            <a:pPr lvl="1">
              <a:spcBef>
                <a:spcPct val="60000"/>
              </a:spcBef>
            </a:pPr>
            <a:r>
              <a:rPr lang="en-US" altLang="en-US"/>
              <a:t>Thread-based multiprocessing may access global variables</a:t>
            </a:r>
          </a:p>
          <a:p>
            <a:pPr lvl="1">
              <a:spcBef>
                <a:spcPct val="60000"/>
              </a:spcBef>
            </a:pPr>
            <a:r>
              <a:rPr lang="en-US" altLang="en-US"/>
              <a:t>We know from the theory of operating systems that</a:t>
            </a:r>
          </a:p>
          <a:p>
            <a:pPr lvl="2">
              <a:spcBef>
                <a:spcPct val="60000"/>
              </a:spcBef>
            </a:pPr>
            <a:r>
              <a:rPr lang="en-US" altLang="en-US"/>
              <a:t>access to global variables might lead to race conditions,</a:t>
            </a:r>
          </a:p>
          <a:p>
            <a:pPr lvl="2">
              <a:spcBef>
                <a:spcPct val="60000"/>
              </a:spcBef>
            </a:pPr>
            <a:r>
              <a:rPr lang="en-US" altLang="en-US"/>
              <a:t>to avoid these, we need to use mutual exclusion,</a:t>
            </a:r>
          </a:p>
          <a:p>
            <a:pPr lvl="2">
              <a:spcBef>
                <a:spcPct val="60000"/>
              </a:spcBef>
            </a:pPr>
            <a:r>
              <a:rPr lang="en-US" altLang="en-US"/>
              <a:t>mutual exclusion may lead to deadlocks,</a:t>
            </a:r>
          </a:p>
          <a:p>
            <a:pPr lvl="2">
              <a:spcBef>
                <a:spcPct val="60000"/>
              </a:spcBef>
            </a:pPr>
            <a:r>
              <a:rPr lang="en-US" altLang="en-US"/>
              <a:t>avoiding deadlocks is possible only if we accept performance penalties. </a:t>
            </a:r>
          </a:p>
          <a:p>
            <a:pPr lvl="1">
              <a:spcBef>
                <a:spcPct val="60000"/>
              </a:spcBef>
            </a:pPr>
            <a:r>
              <a:rPr lang="en-US" altLang="en-US"/>
              <a:t>Other problems (need to specify total orders, …)</a:t>
            </a:r>
          </a:p>
        </p:txBody>
      </p:sp>
    </p:spTree>
    <p:extLst>
      <p:ext uri="{BB962C8B-B14F-4D97-AF65-F5344CB8AC3E}">
        <p14:creationId xmlns:p14="http://schemas.microsoft.com/office/powerpoint/2010/main" val="1780577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l"/>
            <a:r>
              <a:rPr lang="en-US" altLang="en-US"/>
              <a:t>Consider a Simple Example</a:t>
            </a:r>
          </a:p>
        </p:txBody>
      </p:sp>
      <p:sp>
        <p:nvSpPr>
          <p:cNvPr id="172035" name="Rectangle 3"/>
          <p:cNvSpPr>
            <a:spLocks noGrp="1" noChangeArrowheads="1"/>
          </p:cNvSpPr>
          <p:nvPr>
            <p:ph type="body" idx="1"/>
          </p:nvPr>
        </p:nvSpPr>
        <p:spPr>
          <a:xfrm>
            <a:off x="250825" y="2214563"/>
            <a:ext cx="8642350" cy="2771775"/>
          </a:xfrm>
        </p:spPr>
        <p:txBody>
          <a:bodyPr/>
          <a:lstStyle/>
          <a:p>
            <a:r>
              <a:rPr lang="en-US" altLang="en-US"/>
              <a:t>“</a:t>
            </a:r>
            <a:r>
              <a:rPr lang="en-US" altLang="en-US" i="1"/>
              <a:t>The Observer pattern defines a one-to-many dependency between a subject object and</a:t>
            </a:r>
          </a:p>
          <a:p>
            <a:r>
              <a:rPr lang="en-US" altLang="en-US" i="1"/>
              <a:t>any number of observer objects</a:t>
            </a:r>
          </a:p>
          <a:p>
            <a:r>
              <a:rPr lang="en-US" altLang="en-US" i="1"/>
              <a:t>so that when the subject object changes state,</a:t>
            </a:r>
          </a:p>
          <a:p>
            <a:r>
              <a:rPr lang="en-US" altLang="en-US" i="1"/>
              <a:t>all its observer objects are notified and updated automatically</a:t>
            </a:r>
            <a:r>
              <a:rPr lang="en-US" altLang="en-US"/>
              <a:t>.”</a:t>
            </a:r>
          </a:p>
          <a:p>
            <a:endParaRPr lang="en-US" altLang="en-US"/>
          </a:p>
          <a:p>
            <a:r>
              <a:rPr lang="en-US" altLang="en-US" sz="1600"/>
              <a:t>Erich Gamma, Richard Helm, Ralph Johnson, John Vlissides: </a:t>
            </a:r>
            <a:r>
              <a:rPr lang="en-US" altLang="en-US" sz="1600" i="1"/>
              <a:t>Design Patterns</a:t>
            </a:r>
            <a:r>
              <a:rPr lang="en-US" altLang="en-US" sz="1600"/>
              <a:t>, Addision-Wesley, 1995</a:t>
            </a:r>
          </a:p>
        </p:txBody>
      </p:sp>
      <p:sp>
        <p:nvSpPr>
          <p:cNvPr id="172036" name="Rectangle 4"/>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Tree>
    <p:extLst>
      <p:ext uri="{BB962C8B-B14F-4D97-AF65-F5344CB8AC3E}">
        <p14:creationId xmlns:p14="http://schemas.microsoft.com/office/powerpoint/2010/main" val="985416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l"/>
            <a:r>
              <a:rPr lang="en-US" altLang="en-US"/>
              <a:t>Example: Observer Pattern in Java</a:t>
            </a:r>
          </a:p>
        </p:txBody>
      </p:sp>
      <p:sp>
        <p:nvSpPr>
          <p:cNvPr id="174083" name="Rectangle 3"/>
          <p:cNvSpPr>
            <a:spLocks noGrp="1" noChangeArrowheads="1"/>
          </p:cNvSpPr>
          <p:nvPr>
            <p:ph type="body" idx="1"/>
          </p:nvPr>
        </p:nvSpPr>
        <p:spPr>
          <a:xfrm>
            <a:off x="1196975" y="1403350"/>
            <a:ext cx="6454775" cy="3635375"/>
          </a:xfrm>
        </p:spPr>
        <p:txBody>
          <a:bodyPr/>
          <a:lstStyle/>
          <a:p>
            <a:r>
              <a:rPr lang="en-US" altLang="en-US">
                <a:solidFill>
                  <a:schemeClr val="accent2"/>
                </a:solidFill>
              </a:rPr>
              <a:t>public</a:t>
            </a:r>
            <a:r>
              <a:rPr lang="en-US" altLang="en-US"/>
              <a:t> void addListener(</a:t>
            </a:r>
            <a:r>
              <a:rPr lang="en-US" altLang="en-US" i="1"/>
              <a:t>listener</a:t>
            </a:r>
            <a:r>
              <a:rPr lang="en-US" altLang="en-US"/>
              <a:t>) {…}</a:t>
            </a:r>
          </a:p>
          <a:p>
            <a:endParaRPr lang="en-US" altLang="en-US"/>
          </a:p>
          <a:p>
            <a:pPr>
              <a:spcBef>
                <a:spcPct val="40000"/>
              </a:spcBef>
            </a:pPr>
            <a:r>
              <a:rPr lang="en-US" altLang="en-US">
                <a:solidFill>
                  <a:schemeClr val="accent2"/>
                </a:solidFill>
              </a:rPr>
              <a:t>public</a:t>
            </a:r>
            <a:r>
              <a:rPr lang="en-US" altLang="en-US"/>
              <a:t> void setValue(</a:t>
            </a:r>
            <a:r>
              <a:rPr lang="en-US" altLang="en-US" i="1"/>
              <a:t>newvalue</a:t>
            </a:r>
            <a:r>
              <a:rPr lang="en-US" altLang="en-US"/>
              <a:t>) {</a:t>
            </a:r>
          </a:p>
          <a:p>
            <a:pPr>
              <a:spcBef>
                <a:spcPct val="40000"/>
              </a:spcBef>
            </a:pPr>
            <a:r>
              <a:rPr lang="en-US" altLang="en-US"/>
              <a:t>    myvalue=newvalue;</a:t>
            </a:r>
          </a:p>
          <a:p>
            <a:pPr>
              <a:spcBef>
                <a:spcPct val="40000"/>
              </a:spcBef>
            </a:pPr>
            <a:r>
              <a:rPr lang="en-US" altLang="en-US"/>
              <a:t>    </a:t>
            </a:r>
            <a:r>
              <a:rPr lang="en-US" altLang="en-US">
                <a:solidFill>
                  <a:schemeClr val="accent2"/>
                </a:solidFill>
              </a:rPr>
              <a:t>for</a:t>
            </a:r>
            <a:r>
              <a:rPr lang="en-US" altLang="en-US"/>
              <a:t> (int i=0; i&lt;mylisteners.length; i++) {</a:t>
            </a:r>
          </a:p>
          <a:p>
            <a:pPr>
              <a:spcBef>
                <a:spcPct val="40000"/>
              </a:spcBef>
            </a:pPr>
            <a:r>
              <a:rPr lang="en-US" altLang="en-US"/>
              <a:t>      myListeners[i].valueChanged(newvalue)</a:t>
            </a:r>
          </a:p>
          <a:p>
            <a:pPr>
              <a:spcBef>
                <a:spcPct val="5000"/>
              </a:spcBef>
            </a:pPr>
            <a:r>
              <a:rPr lang="en-US" altLang="en-US"/>
              <a:t>    }</a:t>
            </a:r>
          </a:p>
          <a:p>
            <a:pPr>
              <a:spcBef>
                <a:spcPct val="5000"/>
              </a:spcBef>
            </a:pPr>
            <a:r>
              <a:rPr lang="en-US" altLang="en-US"/>
              <a:t>}</a:t>
            </a:r>
          </a:p>
        </p:txBody>
      </p:sp>
      <p:sp>
        <p:nvSpPr>
          <p:cNvPr id="174084" name="Text Box 4"/>
          <p:cNvSpPr txBox="1">
            <a:spLocks noChangeArrowheads="1"/>
          </p:cNvSpPr>
          <p:nvPr/>
        </p:nvSpPr>
        <p:spPr bwMode="auto">
          <a:xfrm>
            <a:off x="341313" y="5815013"/>
            <a:ext cx="2386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cs typeface="Arial" pitchFamily="34" charset="0"/>
              </a:rPr>
              <a:t>Thanks to Mark S. Miller for the details of this example.</a:t>
            </a:r>
          </a:p>
        </p:txBody>
      </p:sp>
      <p:sp>
        <p:nvSpPr>
          <p:cNvPr id="174085" name="Text Box 5"/>
          <p:cNvSpPr txBox="1">
            <a:spLocks noChangeArrowheads="1"/>
          </p:cNvSpPr>
          <p:nvPr/>
        </p:nvSpPr>
        <p:spPr bwMode="auto">
          <a:xfrm>
            <a:off x="2339975" y="5003800"/>
            <a:ext cx="659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rgbClr val="FF3300"/>
                </a:solidFill>
                <a:cs typeface="Arial" pitchFamily="34" charset="0"/>
              </a:rPr>
              <a:t>Would this work in a multithreaded context?</a:t>
            </a:r>
          </a:p>
        </p:txBody>
      </p:sp>
      <p:sp>
        <p:nvSpPr>
          <p:cNvPr id="174086" name="Rectangle 6"/>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Tree>
    <p:extLst>
      <p:ext uri="{BB962C8B-B14F-4D97-AF65-F5344CB8AC3E}">
        <p14:creationId xmlns:p14="http://schemas.microsoft.com/office/powerpoint/2010/main" val="712535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l"/>
            <a:r>
              <a:rPr lang="en-US" altLang="en-US"/>
              <a:t>Example: Observer Pattern</a:t>
            </a:r>
            <a:br>
              <a:rPr lang="en-US" altLang="en-US"/>
            </a:br>
            <a:r>
              <a:rPr lang="en-US" altLang="en-US"/>
              <a:t>with Mutual Exclusion (mutexes)</a:t>
            </a:r>
          </a:p>
        </p:txBody>
      </p:sp>
      <p:sp>
        <p:nvSpPr>
          <p:cNvPr id="176131" name="Rectangle 3"/>
          <p:cNvSpPr>
            <a:spLocks noGrp="1" noChangeArrowheads="1"/>
          </p:cNvSpPr>
          <p:nvPr>
            <p:ph type="body" idx="1"/>
          </p:nvPr>
        </p:nvSpPr>
        <p:spPr>
          <a:xfrm>
            <a:off x="385763" y="1673225"/>
            <a:ext cx="8366125" cy="4000500"/>
          </a:xfrm>
        </p:spPr>
        <p:txBody>
          <a:bodyPr/>
          <a:lstStyle/>
          <a:p>
            <a:r>
              <a:rPr lang="en-US" altLang="en-US">
                <a:solidFill>
                  <a:schemeClr val="accent2"/>
                </a:solidFill>
              </a:rPr>
              <a:t>public</a:t>
            </a:r>
            <a:r>
              <a:rPr lang="en-US" altLang="en-US"/>
              <a:t> </a:t>
            </a:r>
            <a:r>
              <a:rPr lang="en-US" altLang="en-US" b="1">
                <a:solidFill>
                  <a:schemeClr val="accent2"/>
                </a:solidFill>
              </a:rPr>
              <a:t>synchronized</a:t>
            </a:r>
            <a:r>
              <a:rPr lang="en-US" altLang="en-US"/>
              <a:t> void addListener(</a:t>
            </a:r>
            <a:r>
              <a:rPr lang="en-US" altLang="en-US" i="1"/>
              <a:t>listener</a:t>
            </a:r>
            <a:r>
              <a:rPr lang="en-US" altLang="en-US"/>
              <a:t>) {…}</a:t>
            </a:r>
          </a:p>
          <a:p>
            <a:endParaRPr lang="en-US" altLang="en-US"/>
          </a:p>
          <a:p>
            <a:pPr>
              <a:spcBef>
                <a:spcPct val="40000"/>
              </a:spcBef>
            </a:pPr>
            <a:r>
              <a:rPr lang="en-US" altLang="en-US">
                <a:solidFill>
                  <a:schemeClr val="accent2"/>
                </a:solidFill>
              </a:rPr>
              <a:t>public</a:t>
            </a:r>
            <a:r>
              <a:rPr lang="en-US" altLang="en-US"/>
              <a:t> </a:t>
            </a:r>
            <a:r>
              <a:rPr lang="en-US" altLang="en-US" b="1">
                <a:solidFill>
                  <a:schemeClr val="accent2"/>
                </a:solidFill>
              </a:rPr>
              <a:t>synchronized</a:t>
            </a:r>
            <a:r>
              <a:rPr lang="en-US" altLang="en-US"/>
              <a:t> void setValue(</a:t>
            </a:r>
            <a:r>
              <a:rPr lang="en-US" altLang="en-US" i="1"/>
              <a:t>newvalue</a:t>
            </a:r>
            <a:r>
              <a:rPr lang="en-US" altLang="en-US"/>
              <a:t>) {</a:t>
            </a:r>
          </a:p>
          <a:p>
            <a:pPr>
              <a:spcBef>
                <a:spcPct val="40000"/>
              </a:spcBef>
            </a:pPr>
            <a:r>
              <a:rPr lang="en-US" altLang="en-US"/>
              <a:t>    myvalue=newvalue;</a:t>
            </a:r>
          </a:p>
          <a:p>
            <a:pPr>
              <a:spcBef>
                <a:spcPct val="40000"/>
              </a:spcBef>
            </a:pPr>
            <a:r>
              <a:rPr lang="en-US" altLang="en-US"/>
              <a:t>    </a:t>
            </a:r>
            <a:r>
              <a:rPr lang="en-US" altLang="en-US">
                <a:solidFill>
                  <a:schemeClr val="accent2"/>
                </a:solidFill>
              </a:rPr>
              <a:t>for</a:t>
            </a:r>
            <a:r>
              <a:rPr lang="en-US" altLang="en-US"/>
              <a:t> (int i=0; i&lt;mylisteners.length; i++) {</a:t>
            </a:r>
          </a:p>
          <a:p>
            <a:pPr>
              <a:spcBef>
                <a:spcPct val="40000"/>
              </a:spcBef>
            </a:pPr>
            <a:r>
              <a:rPr lang="en-US" altLang="en-US"/>
              <a:t>      myListeners[i].valueChanged(newvalue)</a:t>
            </a:r>
          </a:p>
          <a:p>
            <a:pPr>
              <a:spcBef>
                <a:spcPct val="5000"/>
              </a:spcBef>
            </a:pPr>
            <a:r>
              <a:rPr lang="en-US" altLang="en-US"/>
              <a:t>    }</a:t>
            </a:r>
          </a:p>
          <a:p>
            <a:pPr>
              <a:spcBef>
                <a:spcPct val="5000"/>
              </a:spcBef>
            </a:pPr>
            <a:r>
              <a:rPr lang="en-US" altLang="en-US"/>
              <a:t>}</a:t>
            </a:r>
          </a:p>
          <a:p>
            <a:endParaRPr lang="en-US" altLang="en-US"/>
          </a:p>
        </p:txBody>
      </p:sp>
      <p:sp>
        <p:nvSpPr>
          <p:cNvPr id="176132" name="Text Box 4"/>
          <p:cNvSpPr txBox="1">
            <a:spLocks noChangeArrowheads="1"/>
          </p:cNvSpPr>
          <p:nvPr/>
        </p:nvSpPr>
        <p:spPr bwMode="auto">
          <a:xfrm>
            <a:off x="1646238" y="5003800"/>
            <a:ext cx="711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rgbClr val="FF3300"/>
                </a:solidFill>
                <a:cs typeface="Arial" pitchFamily="34" charset="0"/>
              </a:rPr>
              <a:t>Javasoft recommends against this.</a:t>
            </a:r>
          </a:p>
          <a:p>
            <a:pPr algn="r"/>
            <a:r>
              <a:rPr lang="en-US" altLang="en-US" sz="2400">
                <a:solidFill>
                  <a:srgbClr val="FF3300"/>
                </a:solidFill>
                <a:cs typeface="Arial" pitchFamily="34" charset="0"/>
              </a:rPr>
              <a:t>What’s wrong with it?</a:t>
            </a:r>
          </a:p>
        </p:txBody>
      </p:sp>
      <p:sp>
        <p:nvSpPr>
          <p:cNvPr id="176133" name="Rectangle 5"/>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Tree>
    <p:extLst>
      <p:ext uri="{BB962C8B-B14F-4D97-AF65-F5344CB8AC3E}">
        <p14:creationId xmlns:p14="http://schemas.microsoft.com/office/powerpoint/2010/main" val="4018038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l"/>
            <a:r>
              <a:rPr lang="en-US" altLang="en-US"/>
              <a:t>Mutexes using monitors are minefields</a:t>
            </a:r>
          </a:p>
        </p:txBody>
      </p:sp>
      <p:sp>
        <p:nvSpPr>
          <p:cNvPr id="178179" name="Rectangle 3"/>
          <p:cNvSpPr>
            <a:spLocks noGrp="1" noChangeArrowheads="1"/>
          </p:cNvSpPr>
          <p:nvPr>
            <p:ph type="body" idx="1"/>
          </p:nvPr>
        </p:nvSpPr>
        <p:spPr>
          <a:xfrm>
            <a:off x="206375" y="1268413"/>
            <a:ext cx="8366125" cy="3635375"/>
          </a:xfrm>
        </p:spPr>
        <p:txBody>
          <a:bodyPr/>
          <a:lstStyle/>
          <a:p>
            <a:r>
              <a:rPr lang="en-US" altLang="en-US">
                <a:solidFill>
                  <a:schemeClr val="accent2"/>
                </a:solidFill>
              </a:rPr>
              <a:t>public</a:t>
            </a:r>
            <a:r>
              <a:rPr lang="en-US" altLang="en-US"/>
              <a:t> </a:t>
            </a:r>
            <a:r>
              <a:rPr lang="en-US" altLang="en-US" b="1">
                <a:solidFill>
                  <a:schemeClr val="accent2"/>
                </a:solidFill>
              </a:rPr>
              <a:t>synchronized</a:t>
            </a:r>
            <a:r>
              <a:rPr lang="en-US" altLang="en-US"/>
              <a:t> void addListener(</a:t>
            </a:r>
            <a:r>
              <a:rPr lang="en-US" altLang="en-US" i="1"/>
              <a:t>listener</a:t>
            </a:r>
            <a:r>
              <a:rPr lang="en-US" altLang="en-US"/>
              <a:t>) {…}</a:t>
            </a:r>
          </a:p>
          <a:p>
            <a:endParaRPr lang="en-US" altLang="en-US"/>
          </a:p>
          <a:p>
            <a:pPr>
              <a:spcBef>
                <a:spcPct val="40000"/>
              </a:spcBef>
            </a:pPr>
            <a:r>
              <a:rPr lang="en-US" altLang="en-US">
                <a:solidFill>
                  <a:schemeClr val="accent2"/>
                </a:solidFill>
              </a:rPr>
              <a:t>public</a:t>
            </a:r>
            <a:r>
              <a:rPr lang="en-US" altLang="en-US"/>
              <a:t> </a:t>
            </a:r>
            <a:r>
              <a:rPr lang="en-US" altLang="en-US" b="1">
                <a:solidFill>
                  <a:schemeClr val="accent2"/>
                </a:solidFill>
              </a:rPr>
              <a:t>synchronized</a:t>
            </a:r>
            <a:r>
              <a:rPr lang="en-US" altLang="en-US"/>
              <a:t> void setValue(</a:t>
            </a:r>
            <a:r>
              <a:rPr lang="en-US" altLang="en-US" i="1"/>
              <a:t>newvalue</a:t>
            </a:r>
            <a:r>
              <a:rPr lang="en-US" altLang="en-US"/>
              <a:t>) {</a:t>
            </a:r>
          </a:p>
          <a:p>
            <a:pPr>
              <a:spcBef>
                <a:spcPct val="40000"/>
              </a:spcBef>
            </a:pPr>
            <a:r>
              <a:rPr lang="en-US" altLang="en-US"/>
              <a:t>    myvalue=newvalue;</a:t>
            </a:r>
          </a:p>
          <a:p>
            <a:pPr>
              <a:spcBef>
                <a:spcPct val="40000"/>
              </a:spcBef>
            </a:pPr>
            <a:r>
              <a:rPr lang="en-US" altLang="en-US"/>
              <a:t>    </a:t>
            </a:r>
            <a:r>
              <a:rPr lang="en-US" altLang="en-US">
                <a:solidFill>
                  <a:schemeClr val="accent2"/>
                </a:solidFill>
              </a:rPr>
              <a:t>for</a:t>
            </a:r>
            <a:r>
              <a:rPr lang="en-US" altLang="en-US"/>
              <a:t> (int i=0; i&lt;mylisteners.length; i++) {</a:t>
            </a:r>
          </a:p>
          <a:p>
            <a:pPr>
              <a:spcBef>
                <a:spcPct val="40000"/>
              </a:spcBef>
            </a:pPr>
            <a:r>
              <a:rPr lang="en-US" altLang="en-US"/>
              <a:t>      myListeners[i].valueChanged(newvalue)</a:t>
            </a:r>
          </a:p>
          <a:p>
            <a:pPr>
              <a:spcBef>
                <a:spcPct val="5000"/>
              </a:spcBef>
            </a:pPr>
            <a:r>
              <a:rPr lang="en-US" altLang="en-US"/>
              <a:t>    }</a:t>
            </a:r>
          </a:p>
          <a:p>
            <a:pPr>
              <a:spcBef>
                <a:spcPct val="5000"/>
              </a:spcBef>
            </a:pPr>
            <a:r>
              <a:rPr lang="en-US" altLang="en-US"/>
              <a:t>}</a:t>
            </a:r>
          </a:p>
        </p:txBody>
      </p:sp>
      <p:sp>
        <p:nvSpPr>
          <p:cNvPr id="178180" name="Text Box 4"/>
          <p:cNvSpPr txBox="1">
            <a:spLocks noChangeArrowheads="1"/>
          </p:cNvSpPr>
          <p:nvPr/>
        </p:nvSpPr>
        <p:spPr bwMode="auto">
          <a:xfrm>
            <a:off x="2097088" y="4868863"/>
            <a:ext cx="6753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cs typeface="Arial" pitchFamily="34" charset="0"/>
              </a:rPr>
              <a:t>valueChanged() may attempt to acquire a lock on some other object and stall. If the holder of that lock calls addListener(): deadlock!</a:t>
            </a:r>
          </a:p>
        </p:txBody>
      </p:sp>
      <p:sp>
        <p:nvSpPr>
          <p:cNvPr id="178181" name="Rectangle 5"/>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
        <p:nvSpPr>
          <p:cNvPr id="178182" name="Line 6"/>
          <p:cNvSpPr>
            <a:spLocks noChangeShapeType="1"/>
          </p:cNvSpPr>
          <p:nvPr/>
        </p:nvSpPr>
        <p:spPr bwMode="auto">
          <a:xfrm>
            <a:off x="7362825" y="3024188"/>
            <a:ext cx="674688" cy="1304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8183" name="Line 7"/>
          <p:cNvSpPr>
            <a:spLocks noChangeShapeType="1"/>
          </p:cNvSpPr>
          <p:nvPr/>
        </p:nvSpPr>
        <p:spPr bwMode="auto">
          <a:xfrm flipV="1">
            <a:off x="8037513" y="3024188"/>
            <a:ext cx="674687" cy="1304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8184" name="Line 8"/>
          <p:cNvSpPr>
            <a:spLocks noChangeShapeType="1"/>
          </p:cNvSpPr>
          <p:nvPr/>
        </p:nvSpPr>
        <p:spPr bwMode="auto">
          <a:xfrm flipH="1">
            <a:off x="7362825" y="3024188"/>
            <a:ext cx="13493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8185" name="Text Box 9"/>
          <p:cNvSpPr txBox="1">
            <a:spLocks noChangeArrowheads="1"/>
          </p:cNvSpPr>
          <p:nvPr/>
        </p:nvSpPr>
        <p:spPr bwMode="auto">
          <a:xfrm>
            <a:off x="7227888" y="2708275"/>
            <a:ext cx="1652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cs typeface="Arial" pitchFamily="34" charset="0"/>
              </a:rPr>
              <a:t>x calls addListener</a:t>
            </a:r>
          </a:p>
        </p:txBody>
      </p:sp>
      <p:sp>
        <p:nvSpPr>
          <p:cNvPr id="178186" name="Text Box 10"/>
          <p:cNvSpPr txBox="1">
            <a:spLocks noChangeArrowheads="1"/>
          </p:cNvSpPr>
          <p:nvPr/>
        </p:nvSpPr>
        <p:spPr bwMode="auto">
          <a:xfrm rot="3689774">
            <a:off x="6795295" y="3545681"/>
            <a:ext cx="14716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cs typeface="Arial" pitchFamily="34" charset="0"/>
              </a:rPr>
              <a:t>valueChanged requests</a:t>
            </a:r>
          </a:p>
        </p:txBody>
      </p:sp>
      <p:sp>
        <p:nvSpPr>
          <p:cNvPr id="178187" name="Text Box 11"/>
          <p:cNvSpPr txBox="1">
            <a:spLocks noChangeArrowheads="1"/>
          </p:cNvSpPr>
          <p:nvPr/>
        </p:nvSpPr>
        <p:spPr bwMode="auto">
          <a:xfrm>
            <a:off x="7812088" y="4284663"/>
            <a:ext cx="500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cs typeface="Arial" pitchFamily="34" charset="0"/>
              </a:rPr>
              <a:t>lock</a:t>
            </a:r>
          </a:p>
        </p:txBody>
      </p:sp>
      <p:sp>
        <p:nvSpPr>
          <p:cNvPr id="178188" name="Text Box 12"/>
          <p:cNvSpPr txBox="1">
            <a:spLocks noChangeArrowheads="1"/>
          </p:cNvSpPr>
          <p:nvPr/>
        </p:nvSpPr>
        <p:spPr bwMode="auto">
          <a:xfrm rot="18219133">
            <a:off x="8057356" y="3723482"/>
            <a:ext cx="893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cs typeface="Arial" pitchFamily="34" charset="0"/>
              </a:rPr>
              <a:t>held by x</a:t>
            </a:r>
          </a:p>
        </p:txBody>
      </p:sp>
      <p:sp>
        <p:nvSpPr>
          <p:cNvPr id="178189" name="Text Box 13"/>
          <p:cNvSpPr txBox="1">
            <a:spLocks noChangeArrowheads="1"/>
          </p:cNvSpPr>
          <p:nvPr/>
        </p:nvSpPr>
        <p:spPr bwMode="auto">
          <a:xfrm>
            <a:off x="6732588" y="2889250"/>
            <a:ext cx="666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cs typeface="Arial" pitchFamily="34" charset="0"/>
              </a:rPr>
              <a:t>mutex</a:t>
            </a:r>
          </a:p>
        </p:txBody>
      </p:sp>
    </p:spTree>
    <p:extLst>
      <p:ext uri="{BB962C8B-B14F-4D97-AF65-F5344CB8AC3E}">
        <p14:creationId xmlns:p14="http://schemas.microsoft.com/office/powerpoint/2010/main" val="15146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l"/>
            <a:r>
              <a:rPr lang="en-US" altLang="en-US"/>
              <a:t>Simple Observer Pattern becomes not so simple</a:t>
            </a:r>
          </a:p>
        </p:txBody>
      </p:sp>
      <p:sp>
        <p:nvSpPr>
          <p:cNvPr id="180227" name="Rectangle 3"/>
          <p:cNvSpPr>
            <a:spLocks noGrp="1" noChangeArrowheads="1"/>
          </p:cNvSpPr>
          <p:nvPr>
            <p:ph type="body" idx="1"/>
          </p:nvPr>
        </p:nvSpPr>
        <p:spPr>
          <a:xfrm>
            <a:off x="431800" y="1358900"/>
            <a:ext cx="6435725" cy="4332288"/>
          </a:xfrm>
        </p:spPr>
        <p:txBody>
          <a:bodyPr/>
          <a:lstStyle/>
          <a:p>
            <a:r>
              <a:rPr lang="en-US" altLang="en-US" sz="2000">
                <a:solidFill>
                  <a:schemeClr val="accent2"/>
                </a:solidFill>
              </a:rPr>
              <a:t>public</a:t>
            </a:r>
            <a:r>
              <a:rPr lang="en-US" altLang="en-US" sz="2000"/>
              <a:t> </a:t>
            </a:r>
            <a:r>
              <a:rPr lang="en-US" altLang="en-US" sz="2000" b="1">
                <a:solidFill>
                  <a:schemeClr val="accent2"/>
                </a:solidFill>
              </a:rPr>
              <a:t>synchronized</a:t>
            </a:r>
            <a:r>
              <a:rPr lang="en-US" altLang="en-US" sz="2000"/>
              <a:t> void addListener(</a:t>
            </a:r>
            <a:r>
              <a:rPr lang="en-US" altLang="en-US" sz="2000" i="1"/>
              <a:t>listener</a:t>
            </a:r>
            <a:r>
              <a:rPr lang="en-US" altLang="en-US" sz="2000"/>
              <a:t>) {…}</a:t>
            </a:r>
          </a:p>
          <a:p>
            <a:endParaRPr lang="en-US" altLang="en-US" sz="2000"/>
          </a:p>
          <a:p>
            <a:pPr>
              <a:spcBef>
                <a:spcPct val="40000"/>
              </a:spcBef>
            </a:pPr>
            <a:r>
              <a:rPr lang="en-US" altLang="en-US" sz="2000">
                <a:solidFill>
                  <a:schemeClr val="accent2"/>
                </a:solidFill>
              </a:rPr>
              <a:t>public</a:t>
            </a:r>
            <a:r>
              <a:rPr lang="en-US" altLang="en-US" sz="2000"/>
              <a:t> void setValue(</a:t>
            </a:r>
            <a:r>
              <a:rPr lang="en-US" altLang="en-US" sz="2000" i="1"/>
              <a:t>newValue</a:t>
            </a:r>
            <a:r>
              <a:rPr lang="en-US" altLang="en-US" sz="2000"/>
              <a:t>) {</a:t>
            </a:r>
          </a:p>
          <a:p>
            <a:pPr>
              <a:spcBef>
                <a:spcPct val="40000"/>
              </a:spcBef>
            </a:pPr>
            <a:r>
              <a:rPr lang="en-US" altLang="en-US" sz="2000"/>
              <a:t>    </a:t>
            </a:r>
            <a:r>
              <a:rPr lang="en-US" altLang="en-US" sz="2000" b="1">
                <a:solidFill>
                  <a:schemeClr val="accent2"/>
                </a:solidFill>
              </a:rPr>
              <a:t>synchronized</a:t>
            </a:r>
            <a:r>
              <a:rPr lang="en-US" altLang="en-US" sz="2000"/>
              <a:t> (this) {</a:t>
            </a:r>
          </a:p>
          <a:p>
            <a:pPr>
              <a:spcBef>
                <a:spcPct val="40000"/>
              </a:spcBef>
            </a:pPr>
            <a:r>
              <a:rPr lang="en-US" altLang="en-US" sz="2000"/>
              <a:t>        myValue=newValue;</a:t>
            </a:r>
          </a:p>
          <a:p>
            <a:pPr>
              <a:spcBef>
                <a:spcPct val="40000"/>
              </a:spcBef>
            </a:pPr>
            <a:r>
              <a:rPr lang="en-US" altLang="en-US" sz="2000"/>
              <a:t>        listeners=myListeners.clone();</a:t>
            </a:r>
          </a:p>
          <a:p>
            <a:pPr>
              <a:spcBef>
                <a:spcPct val="40000"/>
              </a:spcBef>
            </a:pPr>
            <a:r>
              <a:rPr lang="en-US" altLang="en-US" sz="2000"/>
              <a:t>    }</a:t>
            </a:r>
          </a:p>
          <a:p>
            <a:pPr>
              <a:spcBef>
                <a:spcPct val="40000"/>
              </a:spcBef>
            </a:pPr>
            <a:r>
              <a:rPr lang="en-US" altLang="en-US" sz="2000"/>
              <a:t>    </a:t>
            </a:r>
            <a:r>
              <a:rPr lang="en-US" altLang="en-US" sz="2000">
                <a:solidFill>
                  <a:schemeClr val="accent2"/>
                </a:solidFill>
              </a:rPr>
              <a:t>for</a:t>
            </a:r>
            <a:r>
              <a:rPr lang="en-US" altLang="en-US" sz="2000"/>
              <a:t> (int i=0; i&lt;listeners.length; i++) {</a:t>
            </a:r>
          </a:p>
          <a:p>
            <a:pPr>
              <a:spcBef>
                <a:spcPct val="40000"/>
              </a:spcBef>
            </a:pPr>
            <a:r>
              <a:rPr lang="en-US" altLang="en-US" sz="2000"/>
              <a:t>      listeners[i].valueChanged(newValue)</a:t>
            </a:r>
          </a:p>
          <a:p>
            <a:pPr>
              <a:spcBef>
                <a:spcPct val="5000"/>
              </a:spcBef>
            </a:pPr>
            <a:r>
              <a:rPr lang="en-US" altLang="en-US" sz="2000"/>
              <a:t>    }</a:t>
            </a:r>
          </a:p>
          <a:p>
            <a:pPr>
              <a:spcBef>
                <a:spcPct val="5000"/>
              </a:spcBef>
            </a:pPr>
            <a:r>
              <a:rPr lang="en-US" altLang="en-US" sz="2000"/>
              <a:t>}</a:t>
            </a:r>
          </a:p>
        </p:txBody>
      </p:sp>
      <p:sp>
        <p:nvSpPr>
          <p:cNvPr id="180228" name="Text Box 4"/>
          <p:cNvSpPr txBox="1">
            <a:spLocks noChangeArrowheads="1"/>
          </p:cNvSpPr>
          <p:nvPr/>
        </p:nvSpPr>
        <p:spPr bwMode="auto">
          <a:xfrm>
            <a:off x="5202238" y="3340100"/>
            <a:ext cx="368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3300"/>
                </a:solidFill>
                <a:cs typeface="Arial" pitchFamily="34" charset="0"/>
              </a:rPr>
              <a:t>while holding lock, make a copy of listeners to avoid race conditions</a:t>
            </a:r>
          </a:p>
        </p:txBody>
      </p:sp>
      <p:sp>
        <p:nvSpPr>
          <p:cNvPr id="180229" name="Text Box 5"/>
          <p:cNvSpPr txBox="1">
            <a:spLocks noChangeArrowheads="1"/>
          </p:cNvSpPr>
          <p:nvPr/>
        </p:nvSpPr>
        <p:spPr bwMode="auto">
          <a:xfrm>
            <a:off x="5202238" y="4329113"/>
            <a:ext cx="38258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3300"/>
                </a:solidFill>
                <a:cs typeface="Arial" pitchFamily="34" charset="0"/>
              </a:rPr>
              <a:t>notify each listener outside of the synchronized block to avoid deadlock</a:t>
            </a:r>
          </a:p>
        </p:txBody>
      </p:sp>
      <p:sp>
        <p:nvSpPr>
          <p:cNvPr id="180230" name="Text Box 6"/>
          <p:cNvSpPr txBox="1">
            <a:spLocks noChangeArrowheads="1"/>
          </p:cNvSpPr>
          <p:nvPr/>
        </p:nvSpPr>
        <p:spPr bwMode="auto">
          <a:xfrm>
            <a:off x="1285875" y="5499100"/>
            <a:ext cx="3825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cs typeface="Arial" pitchFamily="34" charset="0"/>
              </a:rPr>
              <a:t>This still isn’t right.</a:t>
            </a:r>
          </a:p>
          <a:p>
            <a:r>
              <a:rPr lang="en-US" altLang="en-US" sz="2400">
                <a:solidFill>
                  <a:srgbClr val="FF3300"/>
                </a:solidFill>
                <a:cs typeface="Arial" pitchFamily="34" charset="0"/>
              </a:rPr>
              <a:t>What’s wrong with it?</a:t>
            </a:r>
          </a:p>
        </p:txBody>
      </p:sp>
      <p:sp>
        <p:nvSpPr>
          <p:cNvPr id="180231" name="Rectangle 7"/>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Tree>
    <p:extLst>
      <p:ext uri="{BB962C8B-B14F-4D97-AF65-F5344CB8AC3E}">
        <p14:creationId xmlns:p14="http://schemas.microsoft.com/office/powerpoint/2010/main" val="1013683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gn="l"/>
            <a:r>
              <a:rPr lang="en-US" altLang="en-US"/>
              <a:t>Simple Observer Pattern: How to Make it Right?</a:t>
            </a:r>
          </a:p>
        </p:txBody>
      </p:sp>
      <p:sp>
        <p:nvSpPr>
          <p:cNvPr id="182275" name="Rectangle 3"/>
          <p:cNvSpPr>
            <a:spLocks noGrp="1" noChangeArrowheads="1"/>
          </p:cNvSpPr>
          <p:nvPr>
            <p:ph type="body" idx="1"/>
          </p:nvPr>
        </p:nvSpPr>
        <p:spPr>
          <a:xfrm>
            <a:off x="476250" y="1584325"/>
            <a:ext cx="8366125" cy="4332288"/>
          </a:xfrm>
        </p:spPr>
        <p:txBody>
          <a:bodyPr/>
          <a:lstStyle/>
          <a:p>
            <a:r>
              <a:rPr lang="en-US" altLang="en-US" sz="2000">
                <a:solidFill>
                  <a:schemeClr val="accent2"/>
                </a:solidFill>
              </a:rPr>
              <a:t>public</a:t>
            </a:r>
            <a:r>
              <a:rPr lang="en-US" altLang="en-US" sz="2000"/>
              <a:t> </a:t>
            </a:r>
            <a:r>
              <a:rPr lang="en-US" altLang="en-US" sz="2000" b="1">
                <a:solidFill>
                  <a:schemeClr val="accent2"/>
                </a:solidFill>
              </a:rPr>
              <a:t>synchronized</a:t>
            </a:r>
            <a:r>
              <a:rPr lang="en-US" altLang="en-US" sz="2000"/>
              <a:t> void addListener(</a:t>
            </a:r>
            <a:r>
              <a:rPr lang="en-US" altLang="en-US" sz="2000" i="1"/>
              <a:t>listener</a:t>
            </a:r>
            <a:r>
              <a:rPr lang="en-US" altLang="en-US" sz="2000"/>
              <a:t>) {…}</a:t>
            </a:r>
          </a:p>
          <a:p>
            <a:endParaRPr lang="en-US" altLang="en-US" sz="2000"/>
          </a:p>
          <a:p>
            <a:pPr>
              <a:spcBef>
                <a:spcPct val="40000"/>
              </a:spcBef>
            </a:pPr>
            <a:r>
              <a:rPr lang="en-US" altLang="en-US" sz="2000">
                <a:solidFill>
                  <a:schemeClr val="accent2"/>
                </a:solidFill>
              </a:rPr>
              <a:t>public</a:t>
            </a:r>
            <a:r>
              <a:rPr lang="en-US" altLang="en-US" sz="2000"/>
              <a:t> void setValue(</a:t>
            </a:r>
            <a:r>
              <a:rPr lang="en-US" altLang="en-US" sz="2000" i="1"/>
              <a:t>newValue</a:t>
            </a:r>
            <a:r>
              <a:rPr lang="en-US" altLang="en-US" sz="2000"/>
              <a:t>) {</a:t>
            </a:r>
          </a:p>
          <a:p>
            <a:pPr>
              <a:spcBef>
                <a:spcPct val="40000"/>
              </a:spcBef>
            </a:pPr>
            <a:r>
              <a:rPr lang="en-US" altLang="en-US" sz="2000"/>
              <a:t>    </a:t>
            </a:r>
            <a:r>
              <a:rPr lang="en-US" altLang="en-US" sz="2000" b="1">
                <a:solidFill>
                  <a:schemeClr val="accent2"/>
                </a:solidFill>
              </a:rPr>
              <a:t>synchronized</a:t>
            </a:r>
            <a:r>
              <a:rPr lang="en-US" altLang="en-US" sz="2000"/>
              <a:t> (this) {</a:t>
            </a:r>
          </a:p>
          <a:p>
            <a:pPr>
              <a:spcBef>
                <a:spcPct val="40000"/>
              </a:spcBef>
            </a:pPr>
            <a:r>
              <a:rPr lang="en-US" altLang="en-US" sz="2000"/>
              <a:t>        myValue=newValue;</a:t>
            </a:r>
          </a:p>
          <a:p>
            <a:pPr>
              <a:spcBef>
                <a:spcPct val="40000"/>
              </a:spcBef>
            </a:pPr>
            <a:r>
              <a:rPr lang="en-US" altLang="en-US" sz="2000"/>
              <a:t>        listeners=myListeners.clone();</a:t>
            </a:r>
          </a:p>
          <a:p>
            <a:pPr>
              <a:spcBef>
                <a:spcPct val="40000"/>
              </a:spcBef>
            </a:pPr>
            <a:r>
              <a:rPr lang="en-US" altLang="en-US" sz="2000"/>
              <a:t>    }</a:t>
            </a:r>
          </a:p>
          <a:p>
            <a:pPr>
              <a:spcBef>
                <a:spcPct val="40000"/>
              </a:spcBef>
            </a:pPr>
            <a:r>
              <a:rPr lang="en-US" altLang="en-US" sz="2000"/>
              <a:t>    </a:t>
            </a:r>
            <a:r>
              <a:rPr lang="en-US" altLang="en-US" sz="2000">
                <a:solidFill>
                  <a:schemeClr val="accent2"/>
                </a:solidFill>
              </a:rPr>
              <a:t>for</a:t>
            </a:r>
            <a:r>
              <a:rPr lang="en-US" altLang="en-US" sz="2000"/>
              <a:t> (int i=0; i&lt;listeners.length; i++) {</a:t>
            </a:r>
          </a:p>
          <a:p>
            <a:pPr>
              <a:spcBef>
                <a:spcPct val="40000"/>
              </a:spcBef>
            </a:pPr>
            <a:r>
              <a:rPr lang="en-US" altLang="en-US" sz="2000"/>
              <a:t>      listeners[i].valueChanged(newValue)</a:t>
            </a:r>
          </a:p>
          <a:p>
            <a:pPr>
              <a:spcBef>
                <a:spcPct val="5000"/>
              </a:spcBef>
            </a:pPr>
            <a:r>
              <a:rPr lang="en-US" altLang="en-US" sz="2000"/>
              <a:t>    }</a:t>
            </a:r>
          </a:p>
          <a:p>
            <a:pPr>
              <a:spcBef>
                <a:spcPct val="5000"/>
              </a:spcBef>
            </a:pPr>
            <a:r>
              <a:rPr lang="en-US" altLang="en-US" sz="2000"/>
              <a:t>}</a:t>
            </a:r>
            <a:endParaRPr lang="en-US" altLang="en-US"/>
          </a:p>
        </p:txBody>
      </p:sp>
      <p:sp>
        <p:nvSpPr>
          <p:cNvPr id="182276" name="Text Box 4"/>
          <p:cNvSpPr txBox="1">
            <a:spLocks noChangeArrowheads="1"/>
          </p:cNvSpPr>
          <p:nvPr/>
        </p:nvSpPr>
        <p:spPr bwMode="auto">
          <a:xfrm>
            <a:off x="5651500" y="2619375"/>
            <a:ext cx="2971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FF3300"/>
                </a:solidFill>
                <a:cs typeface="Arial" pitchFamily="34" charset="0"/>
              </a:rPr>
              <a:t>Suppose two threads call setValue(). One of them will set the value last, leaving that value in the object, but listeners may be notified in the opposite order. The listeners may be alerted to the value-changes in the wrong order!</a:t>
            </a:r>
          </a:p>
        </p:txBody>
      </p:sp>
      <p:sp>
        <p:nvSpPr>
          <p:cNvPr id="182277" name="Rectangle 5"/>
          <p:cNvSpPr>
            <a:spLocks noChangeArrowheads="1"/>
          </p:cNvSpPr>
          <p:nvPr/>
        </p:nvSpPr>
        <p:spPr bwMode="auto">
          <a:xfrm>
            <a:off x="5651500" y="6461125"/>
            <a:ext cx="2701925" cy="3968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defRPr>
            </a:lvl1pPr>
            <a:lvl2pPr marL="742950" indent="-285750">
              <a:buClr>
                <a:srgbClr val="99CC00"/>
              </a:buClr>
              <a:buFont typeface="Wingdings" pitchFamily="2" charset="2"/>
              <a:buChar char="§"/>
              <a:defRPr sz="2400">
                <a:solidFill>
                  <a:schemeClr val="tx1"/>
                </a:solidFill>
                <a:latin typeface="Arial" pitchFamily="34" charset="0"/>
              </a:defRPr>
            </a:lvl2pPr>
            <a:lvl3pPr marL="1143000" indent="-228600">
              <a:buClr>
                <a:srgbClr val="99CC00"/>
              </a:buClr>
              <a:buChar char="•"/>
              <a:defRPr sz="2400">
                <a:solidFill>
                  <a:schemeClr val="tx1"/>
                </a:solidFill>
                <a:latin typeface="Arial" pitchFamily="34" charset="0"/>
              </a:defRPr>
            </a:lvl3pPr>
            <a:lvl4pPr marL="1600200" indent="-228600">
              <a:buClr>
                <a:srgbClr val="99CC00"/>
              </a:buClr>
              <a:buChar char="•"/>
              <a:defRPr sz="2000">
                <a:solidFill>
                  <a:schemeClr val="tx1"/>
                </a:solidFill>
                <a:latin typeface="Arial" pitchFamily="34" charset="0"/>
              </a:defRPr>
            </a:lvl4pPr>
            <a:lvl5pPr marL="2057400" indent="-228600">
              <a:buClr>
                <a:srgbClr val="99CC00"/>
              </a:buClr>
              <a:buChar char="»"/>
              <a:defRPr sz="2000">
                <a:solidFill>
                  <a:schemeClr val="tx1"/>
                </a:solidFill>
                <a:latin typeface="Arial" pitchFamily="34" charset="0"/>
              </a:defRPr>
            </a:lvl5pPr>
            <a:lvl6pPr marL="2514600" indent="-228600" fontAlgn="base">
              <a:spcBef>
                <a:spcPct val="0"/>
              </a:spcBef>
              <a:spcAft>
                <a:spcPct val="0"/>
              </a:spcAft>
              <a:buClr>
                <a:srgbClr val="99CC00"/>
              </a:buClr>
              <a:buChar char="»"/>
              <a:defRPr sz="2000">
                <a:solidFill>
                  <a:schemeClr val="tx1"/>
                </a:solidFill>
                <a:latin typeface="Arial" pitchFamily="34" charset="0"/>
              </a:defRPr>
            </a:lvl6pPr>
            <a:lvl7pPr marL="2971800" indent="-228600" fontAlgn="base">
              <a:spcBef>
                <a:spcPct val="0"/>
              </a:spcBef>
              <a:spcAft>
                <a:spcPct val="0"/>
              </a:spcAft>
              <a:buClr>
                <a:srgbClr val="99CC00"/>
              </a:buClr>
              <a:buChar char="»"/>
              <a:defRPr sz="2000">
                <a:solidFill>
                  <a:schemeClr val="tx1"/>
                </a:solidFill>
                <a:latin typeface="Arial" pitchFamily="34" charset="0"/>
              </a:defRPr>
            </a:lvl7pPr>
            <a:lvl8pPr marL="3429000" indent="-228600" fontAlgn="base">
              <a:spcBef>
                <a:spcPct val="0"/>
              </a:spcBef>
              <a:spcAft>
                <a:spcPct val="0"/>
              </a:spcAft>
              <a:buClr>
                <a:srgbClr val="99CC00"/>
              </a:buClr>
              <a:buChar char="»"/>
              <a:defRPr sz="2000">
                <a:solidFill>
                  <a:schemeClr val="tx1"/>
                </a:solidFill>
                <a:latin typeface="Arial" pitchFamily="34" charset="0"/>
              </a:defRPr>
            </a:lvl8pPr>
            <a:lvl9pPr marL="3886200" indent="-228600" fontAlgn="base">
              <a:spcBef>
                <a:spcPct val="0"/>
              </a:spcBef>
              <a:spcAft>
                <a:spcPct val="0"/>
              </a:spcAft>
              <a:buClr>
                <a:srgbClr val="99CC00"/>
              </a:buClr>
              <a:buChar char="»"/>
              <a:defRPr sz="2000">
                <a:solidFill>
                  <a:schemeClr val="tx1"/>
                </a:solidFill>
                <a:latin typeface="Arial" pitchFamily="34" charset="0"/>
              </a:defRPr>
            </a:lvl9pPr>
          </a:lstStyle>
          <a:p>
            <a:pPr lvl="1" algn="r">
              <a:buFont typeface="Wingdings" pitchFamily="2" charset="2"/>
              <a:buNone/>
            </a:pPr>
            <a:r>
              <a:rPr lang="en-US" altLang="en-US" sz="1000"/>
              <a:t>© Edward Lee, Berkeley, Artemis Conference, Graz, 2007</a:t>
            </a:r>
          </a:p>
        </p:txBody>
      </p:sp>
    </p:spTree>
    <p:extLst>
      <p:ext uri="{BB962C8B-B14F-4D97-AF65-F5344CB8AC3E}">
        <p14:creationId xmlns:p14="http://schemas.microsoft.com/office/powerpoint/2010/main" val="11558563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ra-2.1-2">
  <a:themeElements>
    <a:clrScheme name="4_ra-2.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ra-2.1-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4_ra-2.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ra-2.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ra-2.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ra-2.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ra-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ra-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ra-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1991</Words>
  <Application>Microsoft Macintosh PowerPoint</Application>
  <PresentationFormat>Bildschirmpräsentation (4:3)</PresentationFormat>
  <Paragraphs>280</Paragraphs>
  <Slides>29</Slides>
  <Notes>26</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4_ra-2.1-2</vt:lpstr>
      <vt:lpstr>Limits of von-Neumann (thread-based) computing</vt:lpstr>
      <vt:lpstr>Why not use von-Neumann (thread-based) computing (C, C++, Java, …) ?</vt:lpstr>
      <vt:lpstr>Why not just use von-Neumann computing (C, Java, …)  (2)?</vt:lpstr>
      <vt:lpstr>Consider a Simple Example</vt:lpstr>
      <vt:lpstr>Example: Observer Pattern in Java</vt:lpstr>
      <vt:lpstr>Example: Observer Pattern with Mutual Exclusion (mutexes)</vt:lpstr>
      <vt:lpstr>Mutexes using monitors are minefields</vt:lpstr>
      <vt:lpstr>Simple Observer Pattern becomes not so simple</vt:lpstr>
      <vt:lpstr>Simple Observer Pattern: How to Make it Right?</vt:lpstr>
      <vt:lpstr>Why are deadlocks possible?</vt:lpstr>
      <vt:lpstr>A stake in the ground …</vt:lpstr>
      <vt:lpstr>Ways out of this problem</vt:lpstr>
      <vt:lpstr>Time Automata &amp; Synchronous Languages</vt:lpstr>
      <vt:lpstr>Models of computation</vt:lpstr>
      <vt:lpstr>StateCharts: recap of classical automata</vt:lpstr>
      <vt:lpstr>Timed automata</vt:lpstr>
      <vt:lpstr>Example: Answering machine</vt:lpstr>
      <vt:lpstr>Definitions</vt:lpstr>
      <vt:lpstr>Definitions (2)</vt:lpstr>
      <vt:lpstr>Synchronous vs. asynchronous languages  (1) </vt:lpstr>
      <vt:lpstr>Synchronous vs. asynchronous languages (2)</vt:lpstr>
      <vt:lpstr>Abstraction of delays</vt:lpstr>
      <vt:lpstr>Compositionality</vt:lpstr>
      <vt:lpstr>Concrete Behavior</vt:lpstr>
      <vt:lpstr>Synchronous languages</vt:lpstr>
      <vt:lpstr>Implementation and specification model</vt:lpstr>
      <vt:lpstr>Applications</vt:lpstr>
      <vt:lpstr>PowerPoint-Präsentation</vt:lpstr>
      <vt:lpstr>Summary</vt:lpstr>
    </vt:vector>
  </TitlesOfParts>
  <Company>Universität Dortmund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marwedel</dc:creator>
  <dc:description>Using cliparts of Microsoft Corp. All restrictions apply.</dc:description>
  <cp:lastModifiedBy>Jian-Jia Chen</cp:lastModifiedBy>
  <cp:revision>295</cp:revision>
  <dcterms:created xsi:type="dcterms:W3CDTF">2003-05-11T13:24:12Z</dcterms:created>
  <dcterms:modified xsi:type="dcterms:W3CDTF">2014-10-02T09:38:43Z</dcterms:modified>
</cp:coreProperties>
</file>