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wav" ContentType="audio/wav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59"/>
  </p:notesMasterIdLst>
  <p:handoutMasterIdLst>
    <p:handoutMasterId r:id="rId160"/>
  </p:handoutMasterIdLst>
  <p:sldIdLst>
    <p:sldId id="483" r:id="rId2"/>
    <p:sldId id="476" r:id="rId3"/>
    <p:sldId id="443" r:id="rId4"/>
    <p:sldId id="447" r:id="rId5"/>
    <p:sldId id="448" r:id="rId6"/>
    <p:sldId id="258" r:id="rId7"/>
    <p:sldId id="463" r:id="rId8"/>
    <p:sldId id="257" r:id="rId9"/>
    <p:sldId id="259" r:id="rId10"/>
    <p:sldId id="261" r:id="rId11"/>
    <p:sldId id="262" r:id="rId12"/>
    <p:sldId id="278" r:id="rId13"/>
    <p:sldId id="445" r:id="rId14"/>
    <p:sldId id="468" r:id="rId15"/>
    <p:sldId id="427" r:id="rId16"/>
    <p:sldId id="446" r:id="rId17"/>
    <p:sldId id="283" r:id="rId18"/>
    <p:sldId id="464" r:id="rId19"/>
    <p:sldId id="385" r:id="rId20"/>
    <p:sldId id="287" r:id="rId21"/>
    <p:sldId id="386" r:id="rId22"/>
    <p:sldId id="387" r:id="rId23"/>
    <p:sldId id="266" r:id="rId24"/>
    <p:sldId id="274" r:id="rId25"/>
    <p:sldId id="281" r:id="rId26"/>
    <p:sldId id="457" r:id="rId27"/>
    <p:sldId id="394" r:id="rId28"/>
    <p:sldId id="280" r:id="rId29"/>
    <p:sldId id="294" r:id="rId30"/>
    <p:sldId id="295" r:id="rId31"/>
    <p:sldId id="389" r:id="rId32"/>
    <p:sldId id="297" r:id="rId33"/>
    <p:sldId id="298" r:id="rId34"/>
    <p:sldId id="299" r:id="rId35"/>
    <p:sldId id="300" r:id="rId36"/>
    <p:sldId id="301" r:id="rId37"/>
    <p:sldId id="302" r:id="rId38"/>
    <p:sldId id="432" r:id="rId39"/>
    <p:sldId id="472" r:id="rId40"/>
    <p:sldId id="433" r:id="rId41"/>
    <p:sldId id="444" r:id="rId42"/>
    <p:sldId id="420" r:id="rId43"/>
    <p:sldId id="449" r:id="rId44"/>
    <p:sldId id="450" r:id="rId45"/>
    <p:sldId id="419" r:id="rId46"/>
    <p:sldId id="421" r:id="rId47"/>
    <p:sldId id="422" r:id="rId48"/>
    <p:sldId id="465" r:id="rId49"/>
    <p:sldId id="424" r:id="rId50"/>
    <p:sldId id="430" r:id="rId51"/>
    <p:sldId id="458" r:id="rId52"/>
    <p:sldId id="303" r:id="rId53"/>
    <p:sldId id="304" r:id="rId54"/>
    <p:sldId id="395" r:id="rId55"/>
    <p:sldId id="470" r:id="rId56"/>
    <p:sldId id="396" r:id="rId57"/>
    <p:sldId id="306" r:id="rId58"/>
    <p:sldId id="397" r:id="rId59"/>
    <p:sldId id="398" r:id="rId60"/>
    <p:sldId id="423" r:id="rId61"/>
    <p:sldId id="399" r:id="rId62"/>
    <p:sldId id="400" r:id="rId63"/>
    <p:sldId id="401" r:id="rId64"/>
    <p:sldId id="459" r:id="rId65"/>
    <p:sldId id="402" r:id="rId66"/>
    <p:sldId id="403" r:id="rId67"/>
    <p:sldId id="404" r:id="rId68"/>
    <p:sldId id="405" r:id="rId69"/>
    <p:sldId id="406" r:id="rId70"/>
    <p:sldId id="407" r:id="rId71"/>
    <p:sldId id="408" r:id="rId72"/>
    <p:sldId id="409" r:id="rId73"/>
    <p:sldId id="410" r:id="rId74"/>
    <p:sldId id="418" r:id="rId75"/>
    <p:sldId id="411" r:id="rId76"/>
    <p:sldId id="412" r:id="rId77"/>
    <p:sldId id="413" r:id="rId78"/>
    <p:sldId id="414" r:id="rId79"/>
    <p:sldId id="415" r:id="rId80"/>
    <p:sldId id="416" r:id="rId81"/>
    <p:sldId id="321" r:id="rId82"/>
    <p:sldId id="322" r:id="rId83"/>
    <p:sldId id="324" r:id="rId84"/>
    <p:sldId id="325" r:id="rId85"/>
    <p:sldId id="326" r:id="rId86"/>
    <p:sldId id="460" r:id="rId87"/>
    <p:sldId id="327" r:id="rId88"/>
    <p:sldId id="426" r:id="rId89"/>
    <p:sldId id="328" r:id="rId90"/>
    <p:sldId id="329" r:id="rId91"/>
    <p:sldId id="330" r:id="rId92"/>
    <p:sldId id="331" r:id="rId93"/>
    <p:sldId id="477" r:id="rId94"/>
    <p:sldId id="335" r:id="rId95"/>
    <p:sldId id="336" r:id="rId96"/>
    <p:sldId id="337" r:id="rId97"/>
    <p:sldId id="338" r:id="rId98"/>
    <p:sldId id="339" r:id="rId99"/>
    <p:sldId id="390" r:id="rId100"/>
    <p:sldId id="341" r:id="rId101"/>
    <p:sldId id="462" r:id="rId102"/>
    <p:sldId id="342" r:id="rId103"/>
    <p:sldId id="343" r:id="rId104"/>
    <p:sldId id="344" r:id="rId105"/>
    <p:sldId id="479" r:id="rId106"/>
    <p:sldId id="346" r:id="rId107"/>
    <p:sldId id="347" r:id="rId108"/>
    <p:sldId id="349" r:id="rId109"/>
    <p:sldId id="350" r:id="rId110"/>
    <p:sldId id="351" r:id="rId111"/>
    <p:sldId id="352" r:id="rId112"/>
    <p:sldId id="353" r:id="rId113"/>
    <p:sldId id="354" r:id="rId114"/>
    <p:sldId id="355" r:id="rId115"/>
    <p:sldId id="356" r:id="rId116"/>
    <p:sldId id="357" r:id="rId117"/>
    <p:sldId id="358" r:id="rId118"/>
    <p:sldId id="361" r:id="rId119"/>
    <p:sldId id="362" r:id="rId120"/>
    <p:sldId id="363" r:id="rId121"/>
    <p:sldId id="364" r:id="rId122"/>
    <p:sldId id="365" r:id="rId123"/>
    <p:sldId id="469" r:id="rId124"/>
    <p:sldId id="366" r:id="rId125"/>
    <p:sldId id="367" r:id="rId126"/>
    <p:sldId id="368" r:id="rId127"/>
    <p:sldId id="369" r:id="rId128"/>
    <p:sldId id="370" r:id="rId129"/>
    <p:sldId id="371" r:id="rId130"/>
    <p:sldId id="461" r:id="rId131"/>
    <p:sldId id="373" r:id="rId132"/>
    <p:sldId id="374" r:id="rId133"/>
    <p:sldId id="455" r:id="rId134"/>
    <p:sldId id="376" r:id="rId135"/>
    <p:sldId id="377" r:id="rId136"/>
    <p:sldId id="378" r:id="rId137"/>
    <p:sldId id="379" r:id="rId138"/>
    <p:sldId id="380" r:id="rId139"/>
    <p:sldId id="381" r:id="rId140"/>
    <p:sldId id="434" r:id="rId141"/>
    <p:sldId id="435" r:id="rId142"/>
    <p:sldId id="436" r:id="rId143"/>
    <p:sldId id="437" r:id="rId144"/>
    <p:sldId id="438" r:id="rId145"/>
    <p:sldId id="439" r:id="rId146"/>
    <p:sldId id="441" r:id="rId147"/>
    <p:sldId id="440" r:id="rId148"/>
    <p:sldId id="382" r:id="rId149"/>
    <p:sldId id="431" r:id="rId150"/>
    <p:sldId id="473" r:id="rId151"/>
    <p:sldId id="383" r:id="rId152"/>
    <p:sldId id="384" r:id="rId153"/>
    <p:sldId id="456" r:id="rId154"/>
    <p:sldId id="467" r:id="rId155"/>
    <p:sldId id="478" r:id="rId156"/>
    <p:sldId id="480" r:id="rId157"/>
    <p:sldId id="481" r:id="rId15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8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66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FFFFCC"/>
    <a:srgbClr val="3386FF"/>
    <a:srgbClr val="E5F6FF"/>
    <a:srgbClr val="D9F1FF"/>
    <a:srgbClr val="CCECFF"/>
    <a:srgbClr val="E3E3FF"/>
    <a:srgbClr val="FFDDFF"/>
    <a:srgbClr val="FF0000"/>
    <a:srgbClr val="84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47" autoAdjust="0"/>
    <p:restoredTop sz="88491" autoAdjust="0"/>
  </p:normalViewPr>
  <p:slideViewPr>
    <p:cSldViewPr snapToObjects="1">
      <p:cViewPr varScale="1">
        <p:scale>
          <a:sx n="52" d="100"/>
          <a:sy n="52" d="100"/>
        </p:scale>
        <p:origin x="1816" y="176"/>
      </p:cViewPr>
      <p:guideLst>
        <p:guide orient="horz" pos="3385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3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handoutMaster" Target="handoutMasters/handoutMaster1.xml"/><Relationship Id="rId161" Type="http://schemas.openxmlformats.org/officeDocument/2006/relationships/presProps" Target="presProps.xml"/><Relationship Id="rId16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theme" Target="theme/theme1.xml"/><Relationship Id="rId16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_rels/viewProps.xml.rels><?xml version="1.0" encoding="UTF-8" standalone="yes"?>
<Relationships xmlns="http://schemas.openxmlformats.org/package/2006/relationships"><Relationship Id="rId9" Type="http://schemas.openxmlformats.org/officeDocument/2006/relationships/slide" Target="slides/slide37.xml"/><Relationship Id="rId20" Type="http://schemas.openxmlformats.org/officeDocument/2006/relationships/slide" Target="slides/slide77.xml"/><Relationship Id="rId21" Type="http://schemas.openxmlformats.org/officeDocument/2006/relationships/slide" Target="slides/slide78.xml"/><Relationship Id="rId22" Type="http://schemas.openxmlformats.org/officeDocument/2006/relationships/slide" Target="slides/slide88.xml"/><Relationship Id="rId23" Type="http://schemas.openxmlformats.org/officeDocument/2006/relationships/slide" Target="slides/slide92.xml"/><Relationship Id="rId24" Type="http://schemas.openxmlformats.org/officeDocument/2006/relationships/slide" Target="slides/slide94.xml"/><Relationship Id="rId25" Type="http://schemas.openxmlformats.org/officeDocument/2006/relationships/slide" Target="slides/slide95.xml"/><Relationship Id="rId26" Type="http://schemas.openxmlformats.org/officeDocument/2006/relationships/slide" Target="slides/slide144.xml"/><Relationship Id="rId27" Type="http://schemas.openxmlformats.org/officeDocument/2006/relationships/slide" Target="slides/slide148.xml"/><Relationship Id="rId28" Type="http://schemas.openxmlformats.org/officeDocument/2006/relationships/slide" Target="slides/slide152.xml"/><Relationship Id="rId10" Type="http://schemas.openxmlformats.org/officeDocument/2006/relationships/slide" Target="slides/slide40.xml"/><Relationship Id="rId11" Type="http://schemas.openxmlformats.org/officeDocument/2006/relationships/slide" Target="slides/slide42.xml"/><Relationship Id="rId12" Type="http://schemas.openxmlformats.org/officeDocument/2006/relationships/slide" Target="slides/slide47.xml"/><Relationship Id="rId13" Type="http://schemas.openxmlformats.org/officeDocument/2006/relationships/slide" Target="slides/slide57.xml"/><Relationship Id="rId14" Type="http://schemas.openxmlformats.org/officeDocument/2006/relationships/slide" Target="slides/slide62.xml"/><Relationship Id="rId15" Type="http://schemas.openxmlformats.org/officeDocument/2006/relationships/slide" Target="slides/slide67.xml"/><Relationship Id="rId16" Type="http://schemas.openxmlformats.org/officeDocument/2006/relationships/slide" Target="slides/slide69.xml"/><Relationship Id="rId17" Type="http://schemas.openxmlformats.org/officeDocument/2006/relationships/slide" Target="slides/slide70.xml"/><Relationship Id="rId18" Type="http://schemas.openxmlformats.org/officeDocument/2006/relationships/slide" Target="slides/slide72.xml"/><Relationship Id="rId19" Type="http://schemas.openxmlformats.org/officeDocument/2006/relationships/slide" Target="slides/slide75.xml"/><Relationship Id="rId1" Type="http://schemas.openxmlformats.org/officeDocument/2006/relationships/slide" Target="slides/slide13.xml"/><Relationship Id="rId2" Type="http://schemas.openxmlformats.org/officeDocument/2006/relationships/slide" Target="slides/slide15.xml"/><Relationship Id="rId3" Type="http://schemas.openxmlformats.org/officeDocument/2006/relationships/slide" Target="slides/slide19.xml"/><Relationship Id="rId4" Type="http://schemas.openxmlformats.org/officeDocument/2006/relationships/slide" Target="slides/slide23.xml"/><Relationship Id="rId5" Type="http://schemas.openxmlformats.org/officeDocument/2006/relationships/slide" Target="slides/slide24.xml"/><Relationship Id="rId6" Type="http://schemas.openxmlformats.org/officeDocument/2006/relationships/slide" Target="slides/slide27.xml"/><Relationship Id="rId7" Type="http://schemas.openxmlformats.org/officeDocument/2006/relationships/slide" Target="slides/slide28.xml"/><Relationship Id="rId8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1" y="1"/>
            <a:ext cx="294606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algn="r"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defTabSz="920313">
              <a:defRPr sz="120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1" y="9429305"/>
            <a:ext cx="2946064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algn="r" defTabSz="920313">
              <a:defRPr sz="1200"/>
            </a:lvl1pPr>
          </a:lstStyle>
          <a:p>
            <a:pPr>
              <a:defRPr/>
            </a:pPr>
            <a:fld id="{1D28AC5F-FC16-4B5E-9C6C-524FDA555E16}" type="slidenum"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2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092" y="1"/>
            <a:ext cx="2946065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>
            <a:lvl1pPr algn="r"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60" y="4714653"/>
            <a:ext cx="5439355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Textmasterformate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durch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Klicken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bearbeiten</a:t>
            </a:r>
            <a:endParaRPr lang="en-US" altLang="en-US" noProof="0" dirty="0" smtClean="0"/>
          </a:p>
          <a:p>
            <a:pPr lvl="1"/>
            <a:r>
              <a:rPr lang="en-US" altLang="en-US" noProof="0" dirty="0" err="1" smtClean="0"/>
              <a:t>Zweite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2"/>
            <a:r>
              <a:rPr lang="en-US" altLang="en-US" noProof="0" dirty="0" err="1" smtClean="0"/>
              <a:t>Dritte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3"/>
            <a:r>
              <a:rPr lang="en-US" altLang="en-US" noProof="0" dirty="0" err="1" smtClean="0"/>
              <a:t>Vierte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  <a:p>
            <a:pPr lvl="4"/>
            <a:r>
              <a:rPr lang="en-US" altLang="en-US" noProof="0" dirty="0" err="1" smtClean="0"/>
              <a:t>Fünfte</a:t>
            </a:r>
            <a:r>
              <a:rPr lang="en-US" altLang="en-US" noProof="0" dirty="0" smtClean="0"/>
              <a:t> </a:t>
            </a:r>
            <a:r>
              <a:rPr lang="en-US" altLang="en-US" noProof="0" dirty="0" err="1" smtClean="0"/>
              <a:t>Ebene</a:t>
            </a:r>
            <a:endParaRPr lang="en-US" altLang="en-US" noProof="0" dirty="0" smtClean="0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092" y="9427766"/>
            <a:ext cx="294606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25" tIns="46064" rIns="92125" bIns="46064" numCol="1" anchor="b" anchorCtr="0" compatLnSpc="1">
            <a:prstTxWarp prst="textNoShape">
              <a:avLst/>
            </a:prstTxWarp>
          </a:bodyPr>
          <a:lstStyle>
            <a:lvl1pPr algn="r" defTabSz="920313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8F1A2D-5C40-44E9-8602-1FC8D8F80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7324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1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1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1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1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1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2.xml"/></Relationships>
</file>

<file path=ppt/notesSlides/_rels/notesSlide1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3.xml"/></Relationships>
</file>

<file path=ppt/notesSlides/_rels/notesSlide1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4.xml"/></Relationships>
</file>

<file path=ppt/notesSlides/_rels/notesSlide1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6.xml"/></Relationships>
</file>

<file path=ppt/notesSlides/_rels/notesSlide1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7.xml"/></Relationships>
</file>

<file path=ppt/notesSlides/_rels/notesSlide1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8.xml"/></Relationships>
</file>

<file path=ppt/notesSlides/_rels/notesSlide1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9.xml"/></Relationships>
</file>

<file path=ppt/notesSlides/_rels/notesSlide1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1.xml"/></Relationships>
</file>

<file path=ppt/notesSlides/_rels/notesSlide1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2.xml"/></Relationships>
</file>

<file path=ppt/notesSlides/_rels/notesSlide1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5.xml"/></Relationships>
</file>

<file path=ppt/notesSlides/_rels/notesSlide1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6.xml"/></Relationships>
</file>

<file path=ppt/notesSlides/_rels/notesSlide1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9FB0C9-D82E-4D9F-A969-745F380CA960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322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1C48CA-2734-4F42-AFD0-895E6A85E88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5008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C27DD6-B23C-41EA-A6C4-CEA7319F9D3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83964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9AF039-7653-43E5-A3E3-DB2782268B0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560674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AF57D3-0256-4317-A324-2D128C6FC4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592415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52023E-3202-4E76-B371-EC5BF021112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29133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6C0F97-8821-4520-8423-FA80151E731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459049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CACB72-04A8-4290-9C1F-0E03696855B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718556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14DCB2-0F1A-458C-B151-A23FABB0B4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230032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3A6167-7F38-40E7-B2C8-2D28F43A3E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025874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3F7928-F481-4E14-AD11-B2A241243A9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Ende</a:t>
            </a:r>
            <a:r>
              <a:rPr lang="en-US" altLang="en-US" dirty="0" smtClean="0"/>
              <a:t> 4. </a:t>
            </a:r>
            <a:r>
              <a:rPr lang="en-US" altLang="en-US" dirty="0" err="1" smtClean="0"/>
              <a:t>Stunde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3741967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84CD18-2F19-409D-98EF-CB8F01E619B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2749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D656F-49E0-4079-B0D9-7F7460CFD6D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324068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F2B0BB-FCA1-4D98-B117-8E5BD09B8B2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8006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F8AC53-D2E8-4615-B84F-F864A1488E0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821390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B82816-A247-4A75-A770-21CBE3CD2F8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214678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32AC6E-0D8C-4C0F-82F4-7D782D0661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365128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5D618-82EF-4F65-8BE6-F5CDF053948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9677349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31455-530C-46BC-B6E1-294E7D4DE0E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242040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D0F117-A3B3-4E82-BEC1-5A7CF385BA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99724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670948-188E-491E-9D1D-F42BF7A2346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803417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BAAF3F-9870-4EA4-9C6C-8751558709A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17544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E3A26C-687F-4F45-872B-A986FB772E4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820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EB147B-2F4B-41AC-A09F-A0B3924B70C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50918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ABE33B-4152-4BCB-9FA8-87F2B1E5043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6253489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4E6569-A1DA-45A9-A3BE-65D23360D8D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94684831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69292B-6D2B-467D-A308-404DF12CAC9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061479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DFBA0-720C-47B1-A791-45735C9FD89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7008495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9EB626-B4DF-4D40-9CAF-46029E8315F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221226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E1B0FE-CDB5-4415-84E5-C809D9735D8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563851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84B147-E062-4025-8BFD-D10875439D8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643250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25FDC4-D934-4107-91D1-C3429D921FD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077087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BE2C94-F0C5-4BF8-BB2D-9C25BD4A961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773941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CF4FC9-3EFD-4B9E-987F-7D219E830A1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251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AC7F74-6C2D-4670-B3DD-11A58A5D3E4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53129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9969C6-F3B9-461F-A330-3C64B1F814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2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5701337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469396-31E5-4914-A3C7-CF1ED7CB19E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1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1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90044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13C4D-E0C3-489F-B677-CBBD3CEE89A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48897176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397793-EF9B-42F8-A2BE-E47C6C9EF6D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4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27441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CD5393-0847-4015-A63B-288D91DCDBB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5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2079716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013774-9F2D-4CBC-A557-D07635A1556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9104150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974889-348F-4B66-AC26-C9096B793B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820211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C0AF-B247-4683-87FF-6C09A4D5A4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543868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3FA8DA-3EEB-427A-8314-533031F776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346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9248D4-0C22-4B60-9623-BB072CDB027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898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4106FF-41BC-43D5-84F9-57DE054896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780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5C5B5F-E6F5-4239-ACC3-E4A08CABA2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6333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C1B8AD-E5EA-4D66-8F15-86D0E0A2D87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873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985380F-67C5-4AE5-ADDE-331146CBF00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847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39FC48-9D86-4174-B7FB-53A3BF57962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895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203C77-24FC-4D5E-999D-C3242E75D13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6964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2481C8-C9A4-46D5-92EC-3E21C8AA208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712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37C2-9D44-4685-AFDE-DB25608748C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5996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DEBC6E-59A2-4FC4-93C1-D5319A19B28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5239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1DE53A-CE85-4829-957E-1DA62FEF61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032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916513-9A64-446B-A852-EE839AAAE2C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06100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BA593D-5B3A-49C8-83A7-E2E5FB3F0B5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Ende Stunde 1</a:t>
            </a:r>
          </a:p>
        </p:txBody>
      </p:sp>
    </p:spTree>
    <p:extLst>
      <p:ext uri="{BB962C8B-B14F-4D97-AF65-F5344CB8AC3E}">
        <p14:creationId xmlns:p14="http://schemas.microsoft.com/office/powerpoint/2010/main" val="1815154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C21FD1-43CD-4EAB-8F55-5DB66073E9E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939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531D28-511E-4BCF-BF89-C4B57DB62A3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3311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C07C45-CAF7-4DAC-A01C-116631CD8D3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718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3E89C-A089-498C-8255-0403392AEF3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222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B317D4-BB44-4735-AAC4-96FE3099D97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4653"/>
            <a:ext cx="4983544" cy="4466756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5179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E5AA27-E7B6-40F7-9FAB-14022AC5F05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60062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8F58DCC-AC34-41DC-9B8E-E0B54B66F89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7345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0843F7-0B3F-4F8D-84CF-D196DD42E20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157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5B33A6-ED06-4E17-B8F8-98B1D331E54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473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A7C8AB-D1A9-4585-8685-425667D200B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354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1501B0-FF34-4E2A-A896-40FFC7C7128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7447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A1AC73-F15C-4EEA-8A84-7D93BD11B2D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188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AF93BC-D816-45CF-8A3E-828481E5A18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25087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6E5D1-3C5B-46D4-9512-A83BC65EF9D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5020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92ED54-F764-45A1-8C69-26772D2BE6F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146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8534B2-A91E-47D7-B47D-F704DBBD14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66" y="4714653"/>
            <a:ext cx="4983544" cy="4466756"/>
          </a:xfrm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3782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5CBEEB-D0CD-401A-88D1-B8D2C62B92C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7872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BCFC23-083C-4169-8B88-C8FD51323B7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764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28A56-825C-4EF0-A231-2B7210BDEA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07077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42AFD45-1152-4C39-9CD2-4446A508EC7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1656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D54ED2-E35F-47C0-A128-81B0866B58C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2897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A8BF60-6FFF-417C-837C-48384019A1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5794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79961A-7BB0-48D2-B1A8-D0EDDD03885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0736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A01D5B-4785-4EA1-913F-B7867C8EB61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4559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0CBCA8-3CE8-48FE-837A-F54CD33F0D6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96958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FAC69F-DA23-4ADC-88B0-AAC29093826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7308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D62858-DADD-4FE8-8CA6-0C015E10389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19962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D8FCF7-3A9A-44C8-B54B-4EC7CF5DB43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Ende 2. Stunde</a:t>
            </a:r>
          </a:p>
        </p:txBody>
      </p:sp>
    </p:spTree>
    <p:extLst>
      <p:ext uri="{BB962C8B-B14F-4D97-AF65-F5344CB8AC3E}">
        <p14:creationId xmlns:p14="http://schemas.microsoft.com/office/powerpoint/2010/main" val="15364827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9512A7-25C6-4EDB-A6BB-B6510EA0C0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190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D8401E-FC9F-48A2-8FF5-AC2627B622E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69234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63782A-674B-4C91-BFB5-01D24FA138D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982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5F88EA-9413-4148-8A8D-1ECC78B9B9F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83354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4A25B0-4DF6-41A0-965E-975E32B74DC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68764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CC22B3-B7E8-4318-98A1-3584D0CCBEB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674862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391C39-4505-414E-8228-B5FC35C9F78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1817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4190F5-E406-49BF-AC66-55303A3B776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57122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7880A4-4CED-4BA3-9EA8-396251A42DE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7479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414505-8977-4F98-A0BC-C5D1549D865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3937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D851D1-EF43-48C5-B152-858E77C59D7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88296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39DCFCE-2A1B-4BB6-9995-4A6C6CBC560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5315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99DD69-BE56-4A41-84F8-8A56282EAAD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9644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9966B7-45A7-4F36-B982-256C6B75A56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51418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FE3DE0-AF9B-4C12-8DC2-C28CBE70C93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104000</a:t>
            </a:r>
          </a:p>
          <a:p>
            <a:pPr eaLnBrk="1" hangingPunct="1"/>
            <a:r>
              <a:rPr lang="en-US" altLang="en-US" dirty="0" smtClean="0"/>
              <a:t>208000</a:t>
            </a:r>
          </a:p>
          <a:p>
            <a:pPr eaLnBrk="1" hangingPunct="1"/>
            <a:r>
              <a:rPr lang="en-US" altLang="en-US" dirty="0" smtClean="0"/>
              <a:t>410000</a:t>
            </a:r>
          </a:p>
        </p:txBody>
      </p:sp>
    </p:spTree>
    <p:extLst>
      <p:ext uri="{BB962C8B-B14F-4D97-AF65-F5344CB8AC3E}">
        <p14:creationId xmlns:p14="http://schemas.microsoft.com/office/powerpoint/2010/main" val="2321206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83CDD1-2B4F-4349-9A47-7C0E85A468D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4952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8B3771-3567-4C29-B2B7-15EE33164C8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45520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AFE8FC-B5CC-49E8-A240-2E874F5DF29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44239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FF1647-F870-4C91-8EAE-2BF58FD9D64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5419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22DCB8-6F48-4B6D-BDC8-39CD622DFF5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0266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84AA35-A7FD-4942-9C62-5E625A699BF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4761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E7E2C9-97D8-4230-91BD-163668D1689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2803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F9B5ED-A4EF-4CC7-AF1B-83FB59E1A6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34238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F0F6C4-03A9-43DF-A4A3-A1E0CA87C17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67001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24E0D6-4693-4372-A91A-956BF5D77E3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1393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3F13A2-9953-462E-8F87-0A8FC282114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386824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4BA75B-F6A6-4793-9A30-EE606BD939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46633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FE485FF-DD08-462B-8D03-1C2B34822F3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98447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478060-8AB1-402F-B9CE-A150E91A3E8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50293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FC1D42-C6B3-453E-9777-638396B2AB2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66930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DAA9AB-E59F-49D3-AF3E-97BDE797188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Ziffern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Fehler</a:t>
            </a:r>
            <a:r>
              <a:rPr lang="en-US" altLang="en-US" dirty="0" smtClean="0"/>
              <a:t> in </a:t>
            </a:r>
            <a:r>
              <a:rPr lang="en-US" altLang="en-US" dirty="0" err="1" smtClean="0"/>
              <a:t>Openoffice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manuell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eingetragen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58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DBB2D1-3D83-4DBC-8BF7-5C00F516399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573728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4B5727-5A30-401B-8EE6-85B968A83B69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46330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B2138-EB56-483C-B2E8-247A867EED45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38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20612E-2F0C-40BD-8FE3-B5D168679052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3812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43EC31-B257-4699-A56A-0F848F2F9958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908946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AB3CDF-21A2-4977-9C1D-D7AAC8F985E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31350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673B6C-2FD7-4ED5-8579-1DCC3846E2A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25772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F770F1-F1C8-4170-97DF-544CE6791F40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74068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EA0BEF-18FF-4AEE-AA9F-69B166B1828F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35505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129C08-62DA-425E-BC42-947DE724F90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8232531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B14E19-10FA-402E-9F37-A6637E0D7C9E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67053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927A99-84A0-4BF7-811E-A3EC2DEED834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59917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5791828-921D-44D6-98A1-B2E92241809D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3187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E5C0AF-B247-4683-87FF-6C09A4D5A4AC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105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686050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02782F-B161-48E9-A7DA-FFB3DA5AF5F3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106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889882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3D7BAA-35E2-4053-AEFC-DAE7F27BCE3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107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48043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174B-3BD8-498E-8B0D-6621E9CB146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108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810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B3041-2D04-4E10-8AD5-AD2053CBC846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109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4851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57E2C0-5F9A-4391-8C96-AE205B896C31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110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453163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AA3A1C-B13B-464F-A4D7-870CE0696D5B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129824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368933-C967-4227-B582-54BC7D900DBA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112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3406336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16650" indent="-275634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0253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43553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1984568" indent="-220508" defTabSz="9203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2558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866598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07613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748629" indent="-220508" defTabSz="9203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99BB54-0099-4121-A5D8-9C7811AB1807}" type="slidenum">
              <a:rPr lang="en-US" altLang="en-US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113</a:t>
            </a:fld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713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11725" y="377825"/>
            <a:ext cx="3886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nl-NL" altLang="en-US" sz="1500" dirty="0" smtClean="0"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rPr>
              <a:t>fakultät für informatik</a:t>
            </a:r>
          </a:p>
          <a:p>
            <a:pPr algn="r">
              <a:defRPr/>
            </a:pPr>
            <a:r>
              <a:rPr lang="nl-NL" altLang="en-US" sz="1500" dirty="0" smtClean="0">
                <a:latin typeface="Arial" panose="020B0604020202020204" pitchFamily="34" charset="0"/>
                <a:ea typeface="Arial Unicode MS" pitchFamily="34" charset="-128"/>
                <a:cs typeface="Arial Unicode MS" pitchFamily="34" charset="-128"/>
              </a:rPr>
              <a:t>informatik 12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03238" y="330200"/>
            <a:ext cx="3184525" cy="588963"/>
            <a:chOff x="317" y="208"/>
            <a:chExt cx="2006" cy="371"/>
          </a:xfrm>
        </p:grpSpPr>
        <p:pic>
          <p:nvPicPr>
            <p:cNvPr id="6" name="Picture 6" descr="tud_logo_rgb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17" y="208"/>
              <a:ext cx="49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7"/>
            <p:cNvSpPr>
              <a:spLocks noChangeAspect="1" noChangeArrowheads="1"/>
            </p:cNvSpPr>
            <p:nvPr userDrawn="1"/>
          </p:nvSpPr>
          <p:spPr bwMode="auto">
            <a:xfrm>
              <a:off x="745" y="249"/>
              <a:ext cx="157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lnSpc>
                  <a:spcPts val="1700"/>
                </a:lnSpc>
                <a:defRPr/>
              </a:pPr>
              <a:r>
                <a:rPr lang="nl-NL" altLang="en-US" sz="1600" dirty="0" smtClean="0">
                  <a:latin typeface="Arial" panose="020B0604020202020204" pitchFamily="34" charset="0"/>
                  <a:ea typeface="Arial Unicode MS" pitchFamily="34" charset="-128"/>
                  <a:cs typeface="Arial Unicode MS" pitchFamily="34" charset="-128"/>
                </a:rPr>
                <a:t>technische universität dortmund</a:t>
              </a:r>
            </a:p>
          </p:txBody>
        </p:sp>
      </p:grp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r="71880" b="44702"/>
          <a:stretch>
            <a:fillRect/>
          </a:stretch>
        </p:blipFill>
        <p:spPr bwMode="auto">
          <a:xfrm>
            <a:off x="6172200" y="323850"/>
            <a:ext cx="6858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sym typeface="Symbol" pitchFamily="18" charset="2"/>
              </a:defRPr>
            </a:lvl1pPr>
          </a:lstStyle>
          <a:p>
            <a:pPr lvl="0"/>
            <a:r>
              <a:rPr lang="en-US" altLang="en-US" noProof="0" dirty="0" smtClean="0">
                <a:sym typeface="Symbol" pitchFamily="18" charset="2"/>
              </a:rPr>
              <a:t>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00329"/>
          </a:xfrm>
        </p:spPr>
        <p:txBody>
          <a:bodyPr/>
          <a:lstStyle>
            <a:lvl1pPr algn="ctr">
              <a:defRPr>
                <a:latin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 smtClean="0"/>
              <a:t>Peter Marwedel</a:t>
            </a:r>
          </a:p>
          <a:p>
            <a:pPr lvl="0"/>
            <a:r>
              <a:rPr lang="en-US" altLang="en-US" noProof="0" dirty="0" smtClean="0"/>
              <a:t>TU Dortmund, </a:t>
            </a:r>
            <a:r>
              <a:rPr lang="en-US" altLang="en-US" noProof="0" dirty="0" err="1" smtClean="0"/>
              <a:t>Informatik</a:t>
            </a:r>
            <a:r>
              <a:rPr lang="en-US" altLang="en-US" noProof="0" dirty="0" smtClean="0"/>
              <a:t> 12</a:t>
            </a:r>
          </a:p>
          <a:p>
            <a:pPr lvl="0"/>
            <a:r>
              <a:rPr lang="en-US" altLang="en-US" noProof="0" dirty="0" smtClean="0"/>
              <a:t>Germany</a:t>
            </a:r>
          </a:p>
        </p:txBody>
      </p:sp>
    </p:spTree>
    <p:extLst>
      <p:ext uri="{BB962C8B-B14F-4D97-AF65-F5344CB8AC3E}">
        <p14:creationId xmlns:p14="http://schemas.microsoft.com/office/powerpoint/2010/main" val="2319063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66125" cy="1815882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2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11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1438"/>
            <a:ext cx="9144000" cy="101917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366125" cy="46166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81207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1438"/>
            <a:ext cx="9144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Klicken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</a:t>
            </a:r>
            <a:r>
              <a:rPr lang="en-US" altLang="en-US" dirty="0" smtClean="0"/>
              <a:t>, um das </a:t>
            </a:r>
            <a:r>
              <a:rPr lang="en-US" altLang="en-US" dirty="0" err="1" smtClean="0"/>
              <a:t>Titelformat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36612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err="1" smtClean="0"/>
              <a:t>Klicken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Sie</a:t>
            </a:r>
            <a:r>
              <a:rPr lang="en-US" altLang="en-US" dirty="0" smtClean="0"/>
              <a:t>, um die </a:t>
            </a:r>
            <a:r>
              <a:rPr lang="en-US" altLang="en-US" dirty="0" err="1" smtClean="0"/>
              <a:t>Formate</a:t>
            </a:r>
            <a:r>
              <a:rPr lang="en-US" altLang="en-US" dirty="0" smtClean="0"/>
              <a:t> des </a:t>
            </a:r>
            <a:r>
              <a:rPr lang="en-US" altLang="en-US" dirty="0" err="1" smtClean="0"/>
              <a:t>Vorlagentextes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bearbeiten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Zweite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Dritte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Vierte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Fünfte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Ebene</a:t>
            </a:r>
            <a:endParaRPr lang="en-US" altLang="en-US" dirty="0" smtClean="0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848600" y="6507163"/>
            <a:ext cx="1127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-  </a:t>
            </a:r>
            <a:fld id="{6DE8DB1C-A7DE-4AAD-B820-8BC4751A25A7}" type="slidenum">
              <a:rPr lang="en-US" altLang="en-US" sz="160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-</a:t>
            </a:r>
            <a:endParaRPr lang="en-US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395288" y="6437313"/>
            <a:ext cx="2039937" cy="457200"/>
            <a:chOff x="385" y="4055"/>
            <a:chExt cx="1285" cy="288"/>
          </a:xfrm>
        </p:grpSpPr>
        <p:pic>
          <p:nvPicPr>
            <p:cNvPr id="1039" name="Picture 6" descr="tud_logo_rgb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551"/>
            <a:stretch>
              <a:fillRect/>
            </a:stretch>
          </p:blipFill>
          <p:spPr bwMode="auto">
            <a:xfrm>
              <a:off x="385" y="4089"/>
              <a:ext cx="30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0" name="Text Box 7"/>
            <p:cNvSpPr txBox="1">
              <a:spLocks noChangeArrowheads="1"/>
            </p:cNvSpPr>
            <p:nvPr userDrawn="1"/>
          </p:nvSpPr>
          <p:spPr bwMode="auto">
            <a:xfrm>
              <a:off x="634" y="4055"/>
              <a:ext cx="10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technische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universität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dortmund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0" name="Line 8"/>
          <p:cNvSpPr>
            <a:spLocks noChangeShapeType="1"/>
          </p:cNvSpPr>
          <p:nvPr/>
        </p:nvSpPr>
        <p:spPr bwMode="auto">
          <a:xfrm>
            <a:off x="250825" y="645318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250825" y="1125538"/>
            <a:ext cx="864235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0" y="-6350"/>
            <a:ext cx="9144000" cy="0"/>
          </a:xfrm>
          <a:prstGeom prst="line">
            <a:avLst/>
          </a:prstGeom>
          <a:noFill/>
          <a:ln w="38100">
            <a:solidFill>
              <a:srgbClr val="84B8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3" name="Group 11"/>
          <p:cNvGrpSpPr>
            <a:grpSpLocks/>
          </p:cNvGrpSpPr>
          <p:nvPr/>
        </p:nvGrpSpPr>
        <p:grpSpPr bwMode="auto">
          <a:xfrm>
            <a:off x="2770188" y="6437313"/>
            <a:ext cx="1819275" cy="457200"/>
            <a:chOff x="1746" y="4055"/>
            <a:chExt cx="1146" cy="288"/>
          </a:xfrm>
        </p:grpSpPr>
        <p:pic>
          <p:nvPicPr>
            <p:cNvPr id="1037" name="Picture 12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1" r="71880" b="44702"/>
            <a:stretch>
              <a:fillRect/>
            </a:stretch>
          </p:blipFill>
          <p:spPr bwMode="auto">
            <a:xfrm>
              <a:off x="1746" y="4110"/>
              <a:ext cx="25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38" name="Text Box 13"/>
            <p:cNvSpPr txBox="1">
              <a:spLocks noChangeArrowheads="1"/>
            </p:cNvSpPr>
            <p:nvPr userDrawn="1"/>
          </p:nvSpPr>
          <p:spPr bwMode="auto">
            <a:xfrm>
              <a:off x="1972" y="4055"/>
              <a:ext cx="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fakultät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für</a:t>
              </a:r>
              <a:r>
                <a:rPr lang="en-US" alt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informatik</a:t>
              </a:r>
              <a:endPara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34" name="Text Box 14"/>
          <p:cNvSpPr txBox="1">
            <a:spLocks noChangeArrowheads="1"/>
          </p:cNvSpPr>
          <p:nvPr/>
        </p:nvSpPr>
        <p:spPr bwMode="auto">
          <a:xfrm>
            <a:off x="4572000" y="6437313"/>
            <a:ext cx="273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 j.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chen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</a:t>
            </a:r>
            <a:r>
              <a:rPr lang="en-US" altLang="en-US" sz="1200" baseline="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p. </a:t>
            </a: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marwedel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</a:t>
            </a:r>
            <a:b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en-US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i</a:t>
            </a:r>
            <a:r>
              <a:rPr lang="de-DE" altLang="en-US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nformatik</a:t>
            </a:r>
            <a:r>
              <a:rPr lang="de-DE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12, </a:t>
            </a:r>
            <a:r>
              <a:rPr lang="en-US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de-DE" altLang="en-US" sz="1200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2017</a:t>
            </a: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35" name="Text Box 16"/>
          <p:cNvSpPr txBox="1">
            <a:spLocks noChangeArrowheads="1"/>
          </p:cNvSpPr>
          <p:nvPr/>
        </p:nvSpPr>
        <p:spPr bwMode="auto">
          <a:xfrm>
            <a:off x="6227763" y="6507163"/>
            <a:ext cx="2747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dirty="0" smtClean="0"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en-US" sz="1600" dirty="0" err="1" smtClean="0">
                <a:solidFill>
                  <a:srgbClr val="84B818"/>
                </a:solidFill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Einleitung</a:t>
            </a:r>
            <a:r>
              <a:rPr lang="en-US" altLang="en-US" sz="1600" dirty="0" smtClean="0">
                <a:solidFill>
                  <a:srgbClr val="84B818"/>
                </a:solidFill>
                <a:latin typeface="Arial Unicode MS" pitchFamily="34" charset="-128"/>
                <a:cs typeface="Arial" panose="020B0604020202020204" pitchFamily="34" charset="0"/>
                <a:sym typeface="Symbol" pitchFamily="18" charset="2"/>
              </a:rPr>
              <a:t> + ISA</a:t>
            </a:r>
            <a:r>
              <a:rPr lang="en-US" altLang="en-US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 </a:t>
            </a:r>
            <a:endParaRPr lang="en-US" altLang="en-US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 Box 23"/>
          <p:cNvSpPr txBox="1">
            <a:spLocks noChangeArrowheads="1"/>
          </p:cNvSpPr>
          <p:nvPr/>
        </p:nvSpPr>
        <p:spPr bwMode="gray">
          <a:xfrm>
            <a:off x="533400" y="-349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Dortmund</a:t>
            </a:r>
            <a:endParaRPr lang="en-US" alt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1" r:id="rId2"/>
    <p:sldLayoutId id="2147483735" r:id="rId3"/>
    <p:sldLayoutId id="2147483741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44500" indent="-265113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Font typeface="Wingdings" pitchFamily="2" charset="2"/>
        <a:buChar char="§"/>
        <a:defRPr sz="2400">
          <a:solidFill>
            <a:schemeClr val="tx1"/>
          </a:solidFill>
          <a:latin typeface="Arial" panose="020B0604020202020204" pitchFamily="34" charset="0"/>
        </a:defRPr>
      </a:lvl2pPr>
      <a:lvl3pPr marL="892175" indent="-268288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343025" indent="-269875" algn="l" rtl="0" eaLnBrk="0" fontAlgn="base" hangingPunct="0">
        <a:spcBef>
          <a:spcPct val="0"/>
        </a:spcBef>
        <a:spcAft>
          <a:spcPct val="0"/>
        </a:spcAft>
        <a:buClr>
          <a:srgbClr val="84B818"/>
        </a:buClr>
        <a:buChar char="•"/>
        <a:defRPr sz="2000">
          <a:solidFill>
            <a:schemeClr val="tx1"/>
          </a:solidFill>
          <a:latin typeface="Arial" panose="020B0604020202020204" pitchFamily="34" charset="0"/>
        </a:defRPr>
      </a:lvl4pPr>
      <a:lvl5pPr marL="1795463" indent="-268288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2526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7098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670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24263" indent="-268288" algn="l" rtl="0" fontAlgn="base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Relationship Id="rId3" Type="http://schemas.openxmlformats.org/officeDocument/2006/relationships/image" Target="../media/image14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gif"/><Relationship Id="rId5" Type="http://schemas.openxmlformats.org/officeDocument/2006/relationships/image" Target="../media/image35.wmf"/><Relationship Id="rId6" Type="http://schemas.openxmlformats.org/officeDocument/2006/relationships/image" Target="../media/image36.wmf"/><Relationship Id="rId7" Type="http://schemas.openxmlformats.org/officeDocument/2006/relationships/image" Target="../media/image16.wmf"/><Relationship Id="rId8" Type="http://schemas.openxmlformats.org/officeDocument/2006/relationships/image" Target="../media/image11.wmf"/><Relationship Id="rId9" Type="http://schemas.openxmlformats.org/officeDocument/2006/relationships/image" Target="../media/image37.wmf"/><Relationship Id="rId10" Type="http://schemas.openxmlformats.org/officeDocument/2006/relationships/image" Target="../media/image38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3.wm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3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42.gi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43.wmf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33.wmf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45.wmf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46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8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47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0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50.wmf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2.xml"/><Relationship Id="rId3" Type="http://schemas.openxmlformats.org/officeDocument/2006/relationships/image" Target="../media/image51.wm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2.gif"/><Relationship Id="rId5" Type="http://schemas.openxmlformats.org/officeDocument/2006/relationships/image" Target="../media/image48.wmf"/><Relationship Id="rId6" Type="http://schemas.openxmlformats.org/officeDocument/2006/relationships/image" Target="../media/image51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9" Type="http://schemas.openxmlformats.org/officeDocument/2006/relationships/image" Target="../media/image55.wmf"/><Relationship Id="rId10" Type="http://schemas.openxmlformats.org/officeDocument/2006/relationships/image" Target="../media/image56.wmf"/><Relationship Id="rId11" Type="http://schemas.openxmlformats.org/officeDocument/2006/relationships/image" Target="../media/image57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4.xml"/><Relationship Id="rId3" Type="http://schemas.openxmlformats.org/officeDocument/2006/relationships/image" Target="../media/image58.w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5.xml"/><Relationship Id="rId3" Type="http://schemas.openxmlformats.org/officeDocument/2006/relationships/image" Target="../media/image59.wmf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6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8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9.xml"/><Relationship Id="rId3" Type="http://schemas.openxmlformats.org/officeDocument/2006/relationships/image" Target="../media/image62.emf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0.xml"/><Relationship Id="rId3" Type="http://schemas.openxmlformats.org/officeDocument/2006/relationships/image" Target="../media/image63.gif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1.xml"/><Relationship Id="rId3" Type="http://schemas.openxmlformats.org/officeDocument/2006/relationships/image" Target="../media/image64.jpe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2.xml"/><Relationship Id="rId3" Type="http://schemas.openxmlformats.org/officeDocument/2006/relationships/image" Target="../media/image65.wmf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3.xml"/><Relationship Id="rId3" Type="http://schemas.openxmlformats.org/officeDocument/2006/relationships/image" Target="../media/image6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4.xml"/><Relationship Id="rId3" Type="http://schemas.openxmlformats.org/officeDocument/2006/relationships/image" Target="../media/image68.gif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5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6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1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2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6.gi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7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4.gi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32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1412874"/>
            <a:ext cx="7080250" cy="2232149"/>
          </a:xfrm>
        </p:spPr>
        <p:txBody>
          <a:bodyPr/>
          <a:lstStyle/>
          <a:p>
            <a:pPr eaLnBrk="1" hangingPunct="1"/>
            <a:r>
              <a:rPr lang="de-DE" altLang="en-US" sz="4000" dirty="0" smtClean="0"/>
              <a:t>Rechnerstrukturen, Teil 2</a:t>
            </a:r>
            <a:br>
              <a:rPr lang="de-DE" altLang="en-US" sz="4000" dirty="0" smtClean="0"/>
            </a:br>
            <a:r>
              <a:rPr lang="de-DE" altLang="en-US" sz="4000" dirty="0" smtClean="0"/>
              <a:t/>
            </a:r>
            <a:br>
              <a:rPr lang="de-DE" altLang="en-US" sz="4000" dirty="0" smtClean="0"/>
            </a:br>
            <a:r>
              <a:rPr lang="de-DE" sz="4000" dirty="0">
                <a:latin typeface="Calibri"/>
                <a:cs typeface="Calibri"/>
              </a:rPr>
              <a:t>Vorlesung      </a:t>
            </a:r>
            <a:r>
              <a:rPr lang="de-DE" sz="4000" dirty="0" smtClean="0">
                <a:latin typeface="Calibri"/>
                <a:cs typeface="Calibri"/>
              </a:rPr>
              <a:t>4 </a:t>
            </a:r>
            <a:r>
              <a:rPr lang="de-DE" sz="4000" dirty="0">
                <a:latin typeface="Calibri"/>
                <a:cs typeface="Calibri"/>
              </a:rPr>
              <a:t>SWS      WS </a:t>
            </a:r>
            <a:r>
              <a:rPr lang="de-DE" sz="4000" dirty="0" smtClean="0">
                <a:latin typeface="Calibri"/>
                <a:cs typeface="Calibri"/>
              </a:rPr>
              <a:t>19/20</a:t>
            </a:r>
            <a:endParaRPr lang="de-DE" altLang="en-US" sz="4000" dirty="0" smtClean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0" y="4341192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b="1" dirty="0">
                <a:solidFill>
                  <a:schemeClr val="bg2">
                    <a:lumMod val="75000"/>
                  </a:schemeClr>
                </a:solidFill>
              </a:rPr>
              <a:t>Prof. Dr. Jian-Jia </a:t>
            </a: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Chen</a:t>
            </a:r>
            <a:b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Fakultät für Informatik – Technische Universität Dortmund</a:t>
            </a:r>
          </a:p>
          <a:p>
            <a:pPr eaLnBrk="0" hangingPunct="0"/>
            <a:r>
              <a:rPr lang="de-DE" b="1" dirty="0" err="1">
                <a:solidFill>
                  <a:schemeClr val="bg2">
                    <a:lumMod val="75000"/>
                  </a:schemeClr>
                </a:solidFill>
              </a:rPr>
              <a:t>j</a:t>
            </a:r>
            <a:r>
              <a:rPr lang="de-DE" b="1" dirty="0" err="1" smtClean="0">
                <a:solidFill>
                  <a:schemeClr val="bg2">
                    <a:lumMod val="75000"/>
                  </a:schemeClr>
                </a:solidFill>
              </a:rPr>
              <a:t>ian-jia.chen@cs.uni-dortmund.de</a:t>
            </a:r>
            <a:endParaRPr lang="de-DE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0" hangingPunct="0"/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http://ls12-www.cs.tu-dortmund.de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Begriffe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2727325"/>
            <a:ext cx="8675687" cy="3490186"/>
          </a:xfrm>
        </p:spPr>
        <p:txBody>
          <a:bodyPr/>
          <a:lstStyle/>
          <a:p>
            <a:pPr lvl="1" eaLnBrk="1" hangingPunct="1">
              <a:spcBef>
                <a:spcPct val="30000"/>
              </a:spcBef>
            </a:pPr>
            <a:r>
              <a:rPr lang="de-DE" altLang="en-US" b="1" dirty="0" smtClean="0"/>
              <a:t>MIPS-Befehle</a:t>
            </a:r>
            <a:r>
              <a:rPr lang="de-DE" altLang="en-US" dirty="0" smtClean="0"/>
              <a:t> sind elementare Anweisungen an die MIPS-Maschine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Ein </a:t>
            </a:r>
            <a:r>
              <a:rPr lang="de-DE" altLang="en-US" b="1" dirty="0" smtClean="0"/>
              <a:t>MIPS-Maschinenprogramm</a:t>
            </a:r>
            <a:r>
              <a:rPr lang="de-DE" altLang="en-US" dirty="0" smtClean="0"/>
              <a:t> ist eine konkrete Folge von MIPS-Befehlen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Die </a:t>
            </a:r>
            <a:r>
              <a:rPr lang="de-DE" altLang="en-US" b="1" dirty="0" smtClean="0"/>
              <a:t>MIPS-Maschinensprache</a:t>
            </a:r>
            <a:r>
              <a:rPr lang="de-DE" altLang="en-US" dirty="0" smtClean="0"/>
              <a:t> ist die Menge möglicher MIPS-Maschinenprogramme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Entsprechendes gilt für die Assemblerprogramm-Ebene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 smtClean="0"/>
              <a:t>Vielfach keine Unterscheidung zwischen beiden Ebenen</a:t>
            </a:r>
          </a:p>
        </p:txBody>
      </p:sp>
      <p:grpSp>
        <p:nvGrpSpPr>
          <p:cNvPr id="12292" name="Group 8"/>
          <p:cNvGrpSpPr>
            <a:grpSpLocks/>
          </p:cNvGrpSpPr>
          <p:nvPr/>
        </p:nvGrpSpPr>
        <p:grpSpPr bwMode="auto">
          <a:xfrm>
            <a:off x="685800" y="1352550"/>
            <a:ext cx="7772400" cy="1016000"/>
            <a:chOff x="432" y="957"/>
            <a:chExt cx="4896" cy="640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432" y="960"/>
              <a:ext cx="4896" cy="63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95" name="Text Box 4"/>
            <p:cNvSpPr txBox="1">
              <a:spLocks noChangeArrowheads="1"/>
            </p:cNvSpPr>
            <p:nvPr/>
          </p:nvSpPr>
          <p:spPr bwMode="auto">
            <a:xfrm>
              <a:off x="528" y="957"/>
              <a:ext cx="438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Assemblerprogramm-Ebene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Maschinenprogramm-Ebene / Befehlsschnittstelle</a:t>
              </a:r>
            </a:p>
          </p:txBody>
        </p:sp>
        <p:sp>
          <p:nvSpPr>
            <p:cNvPr id="12296" name="Line 6"/>
            <p:cNvSpPr>
              <a:spLocks noChangeShapeType="1"/>
            </p:cNvSpPr>
            <p:nvPr/>
          </p:nvSpPr>
          <p:spPr bwMode="auto">
            <a:xfrm>
              <a:off x="432" y="1251"/>
              <a:ext cx="48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2514600" y="2209800"/>
            <a:ext cx="1525588" cy="14970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Beispiele: 3. Intel 80x86</a:t>
            </a:r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936625" y="1593850"/>
            <a:ext cx="4114800" cy="25003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63513" y="1106488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Allgemeine Register</a:t>
            </a:r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1012825" y="1593850"/>
            <a:ext cx="25146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2000"/>
              </a:spcBef>
            </a:pP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Arithm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Ergeb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Ein/Ausgabe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Zählregister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Basis-Register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Index-Register</a:t>
            </a:r>
          </a:p>
          <a:p>
            <a:pPr eaLnBrk="1" hangingPunct="1">
              <a:spcBef>
                <a:spcPct val="12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Stack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174625" y="1593850"/>
            <a:ext cx="9144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EAX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EBX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EBP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ESI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ESP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2994025" y="1593850"/>
            <a:ext cx="12700" cy="249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925513" y="19065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936625" y="224155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960438" y="25415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947738" y="285908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947738" y="3182938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958850" y="346075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960438" y="3806825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5268913" y="1100138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Spezialregister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172200" y="1589088"/>
            <a:ext cx="281940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410200" y="1589088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105490" name="Rectangle 18"/>
          <p:cNvSpPr>
            <a:spLocks noChangeArrowheads="1"/>
          </p:cNvSpPr>
          <p:nvPr/>
        </p:nvSpPr>
        <p:spPr bwMode="auto">
          <a:xfrm>
            <a:off x="6172200" y="2122488"/>
            <a:ext cx="28194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5410200" y="212248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EFR</a:t>
            </a:r>
          </a:p>
        </p:txBody>
      </p:sp>
      <p:sp>
        <p:nvSpPr>
          <p:cNvPr id="105492" name="Freeform 20"/>
          <p:cNvSpPr>
            <a:spLocks/>
          </p:cNvSpPr>
          <p:nvPr/>
        </p:nvSpPr>
        <p:spPr bwMode="auto">
          <a:xfrm>
            <a:off x="8001000" y="2503488"/>
            <a:ext cx="914400" cy="1676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239000" y="2579688"/>
            <a:ext cx="1295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aux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carry</a:t>
            </a:r>
          </a:p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parity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sp>
        <p:nvSpPr>
          <p:cNvPr id="105494" name="Freeform 22"/>
          <p:cNvSpPr>
            <a:spLocks/>
          </p:cNvSpPr>
          <p:nvPr/>
        </p:nvSpPr>
        <p:spPr bwMode="auto">
          <a:xfrm>
            <a:off x="8001000" y="2503488"/>
            <a:ext cx="762000" cy="1371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5" name="Freeform 23"/>
          <p:cNvSpPr>
            <a:spLocks/>
          </p:cNvSpPr>
          <p:nvPr/>
        </p:nvSpPr>
        <p:spPr bwMode="auto">
          <a:xfrm>
            <a:off x="8305800" y="2503488"/>
            <a:ext cx="304800" cy="10668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6" name="Freeform 24"/>
          <p:cNvSpPr>
            <a:spLocks/>
          </p:cNvSpPr>
          <p:nvPr/>
        </p:nvSpPr>
        <p:spPr bwMode="auto">
          <a:xfrm>
            <a:off x="7848600" y="2503488"/>
            <a:ext cx="609600" cy="7620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7" name="Freeform 25"/>
          <p:cNvSpPr>
            <a:spLocks/>
          </p:cNvSpPr>
          <p:nvPr/>
        </p:nvSpPr>
        <p:spPr bwMode="auto">
          <a:xfrm>
            <a:off x="7848600" y="2503488"/>
            <a:ext cx="457200" cy="533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98" name="Text Box 26"/>
          <p:cNvSpPr txBox="1">
            <a:spLocks noChangeArrowheads="1"/>
          </p:cNvSpPr>
          <p:nvPr/>
        </p:nvSpPr>
        <p:spPr bwMode="auto">
          <a:xfrm>
            <a:off x="6161088" y="4319588"/>
            <a:ext cx="28194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Maschinen-Status-Wort</a:t>
            </a:r>
          </a:p>
        </p:txBody>
      </p:sp>
      <p:sp>
        <p:nvSpPr>
          <p:cNvPr id="105499" name="Text Box 27"/>
          <p:cNvSpPr txBox="1">
            <a:spLocks noChangeArrowheads="1"/>
          </p:cNvSpPr>
          <p:nvPr/>
        </p:nvSpPr>
        <p:spPr bwMode="auto">
          <a:xfrm>
            <a:off x="906463" y="4664075"/>
            <a:ext cx="2895600" cy="17494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Code-Segment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Stack-Segment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Daten-Segment</a:t>
            </a:r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184150" y="4687888"/>
            <a:ext cx="7080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FS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</a:p>
        </p:txBody>
      </p:sp>
      <p:sp>
        <p:nvSpPr>
          <p:cNvPr id="105501" name="Text Box 29"/>
          <p:cNvSpPr txBox="1">
            <a:spLocks noChangeArrowheads="1"/>
          </p:cNvSpPr>
          <p:nvPr/>
        </p:nvSpPr>
        <p:spPr bwMode="auto">
          <a:xfrm>
            <a:off x="158750" y="4192588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Segmentregister</a:t>
            </a:r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903288" y="4983163"/>
            <a:ext cx="2903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3" name="Line 31"/>
          <p:cNvSpPr>
            <a:spLocks noChangeShapeType="1"/>
          </p:cNvSpPr>
          <p:nvPr/>
        </p:nvSpPr>
        <p:spPr bwMode="auto">
          <a:xfrm>
            <a:off x="930275" y="5295900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4" name="Line 32"/>
          <p:cNvSpPr>
            <a:spLocks noChangeShapeType="1"/>
          </p:cNvSpPr>
          <p:nvPr/>
        </p:nvSpPr>
        <p:spPr bwMode="auto">
          <a:xfrm>
            <a:off x="933450" y="5538788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5" name="Line 33"/>
          <p:cNvSpPr>
            <a:spLocks noChangeShapeType="1"/>
          </p:cNvSpPr>
          <p:nvPr/>
        </p:nvSpPr>
        <p:spPr bwMode="auto">
          <a:xfrm>
            <a:off x="949325" y="5829300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>
            <a:off x="930275" y="6107113"/>
            <a:ext cx="2903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507" name="Text Box 35"/>
          <p:cNvSpPr txBox="1">
            <a:spLocks noChangeArrowheads="1"/>
          </p:cNvSpPr>
          <p:nvPr/>
        </p:nvSpPr>
        <p:spPr bwMode="auto">
          <a:xfrm>
            <a:off x="4845050" y="1279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8845550" y="12954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5509" name="Text Box 37"/>
          <p:cNvSpPr txBox="1">
            <a:spLocks noChangeArrowheads="1"/>
          </p:cNvSpPr>
          <p:nvPr/>
        </p:nvSpPr>
        <p:spPr bwMode="auto">
          <a:xfrm>
            <a:off x="3581400" y="1533525"/>
            <a:ext cx="571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AX</a:t>
            </a:r>
          </a:p>
        </p:txBody>
      </p: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3581400" y="18462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3581400" y="220503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CX</a:t>
            </a:r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3581400" y="28368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3581400" y="3125788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3581400" y="34845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</a:p>
        </p:txBody>
      </p:sp>
      <p:sp>
        <p:nvSpPr>
          <p:cNvPr id="105515" name="Text Box 43"/>
          <p:cNvSpPr txBox="1">
            <a:spLocks noChangeArrowheads="1"/>
          </p:cNvSpPr>
          <p:nvPr/>
        </p:nvSpPr>
        <p:spPr bwMode="auto">
          <a:xfrm>
            <a:off x="3581400" y="37512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</a:p>
        </p:txBody>
      </p:sp>
      <p:sp>
        <p:nvSpPr>
          <p:cNvPr id="105516" name="Text Box 44"/>
          <p:cNvSpPr txBox="1">
            <a:spLocks noChangeArrowheads="1"/>
          </p:cNvSpPr>
          <p:nvPr/>
        </p:nvSpPr>
        <p:spPr bwMode="auto">
          <a:xfrm>
            <a:off x="3581400" y="2532063"/>
            <a:ext cx="571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BX</a:t>
            </a:r>
          </a:p>
        </p:txBody>
      </p:sp>
      <p:sp>
        <p:nvSpPr>
          <p:cNvPr id="89133" name="Text Box 45"/>
          <p:cNvSpPr txBox="1">
            <a:spLocks noChangeArrowheads="1"/>
          </p:cNvSpPr>
          <p:nvPr/>
        </p:nvSpPr>
        <p:spPr bwMode="blackWhite">
          <a:xfrm>
            <a:off x="3995936" y="4757738"/>
            <a:ext cx="4982964" cy="1631216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Relativ kleiner &amp; inhomogener Registersatz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Ansprüche an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Geschwindigkeit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Hauptspeicherzugriffs.</a:t>
            </a:r>
          </a:p>
          <a:p>
            <a:pPr marL="285750" indent="-28575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F"/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neueren Prozessoren der Intel-Familie zusätzliche Register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33" grpId="0" animBg="1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33525"/>
            <a:ext cx="8207375" cy="378565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/>
              <a:t>Speichermodell</a:t>
            </a:r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Hauptspeicher</a:t>
            </a:r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err="1" smtClean="0"/>
              <a:t>Endianess</a:t>
            </a:r>
            <a:endParaRPr lang="de-DE" altLang="en-US" i="1" dirty="0" smtClean="0"/>
          </a:p>
          <a:p>
            <a:pPr marL="1311275" lvl="2" indent="-228600" eaLnBrk="1" hangingPunct="1">
              <a:spcBef>
                <a:spcPct val="5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Registerspeicher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Befehlssatz</a:t>
            </a:r>
          </a:p>
          <a:p>
            <a:pPr marL="620713" lvl="1" indent="-350838" eaLnBrk="1" hangingPunct="1">
              <a:spcBef>
                <a:spcPct val="5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06500" name="Picture 4" descr="j0090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33600"/>
            <a:ext cx="15811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1" name="Picture 5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2.2.2.2 Befehlssätze</a:t>
            </a:r>
            <a:br>
              <a:rPr lang="de-DE" altLang="en-US" dirty="0" smtClean="0"/>
            </a:br>
            <a:r>
              <a:rPr lang="de-DE" altLang="en-US" dirty="0" smtClean="0"/>
              <a:t>- Befehlsgruppen -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blackWhite">
          <a:xfrm>
            <a:off x="180975" y="1216025"/>
            <a:ext cx="8813800" cy="515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Transferbefehle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mfhi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E/A-Befehle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in, out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Arithmetische 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div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Logische 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and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not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Vergleichsbefehle 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sgt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.. oder Seiteneffekt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arithmet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Befehle)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Bitfeld- und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Flag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Schiebebefehle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Sprungbefehle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Kontrollbefehle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disable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Ununterbrechbare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Befehle (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test-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-set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0119" name="Picture 7" descr="j0244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066800"/>
            <a:ext cx="100806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0" name="Picture 8" descr="j033689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6477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1" name="Picture 9" descr="j01558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860925"/>
            <a:ext cx="64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2" name="Picture 10" descr="j03503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665788"/>
            <a:ext cx="5937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3" name="Picture 11" descr="j035187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2105025"/>
            <a:ext cx="647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5" name="Picture 13" descr="j0078734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5348288"/>
            <a:ext cx="7350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6016625" y="2682875"/>
            <a:ext cx="14509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0101 v 0101</a:t>
            </a:r>
          </a:p>
        </p:txBody>
      </p:sp>
      <p:pic>
        <p:nvPicPr>
          <p:cNvPr id="90128" name="Picture 16" descr="j03054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63963"/>
            <a:ext cx="425450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Picture 17" descr="j023356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60513"/>
            <a:ext cx="1036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  <p:bldP spid="90127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2.2.2.2 Befehlssätze</a:t>
            </a:r>
            <a:br>
              <a:rPr lang="de-DE" altLang="en-US" dirty="0" smtClean="0"/>
            </a:br>
            <a:r>
              <a:rPr lang="de-DE" altLang="en-US" dirty="0" smtClean="0"/>
              <a:t>- Adressierungsarten -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143000" y="2743200"/>
            <a:ext cx="7467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0-stufige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z.B. Operanden in Registern, Direktoperanden 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1-stufige Speicheradressierung (Referenzstufe 1)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z.B.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bisherige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-Befehle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2-stufige Adressierung (Referenzstufe 2)</a:t>
            </a:r>
          </a:p>
          <a:p>
            <a:pPr eaLnBrk="1" hangingPunct="1">
              <a:spcBef>
                <a:spcPct val="100000"/>
              </a:spcBef>
            </a:pP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-stufige Adressierung (Referenzstufe </a:t>
            </a:r>
            <a:r>
              <a:rPr lang="de-DE" alt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8548" name="Line 4"/>
          <p:cNvSpPr>
            <a:spLocks noChangeShapeType="1"/>
          </p:cNvSpPr>
          <p:nvPr/>
        </p:nvSpPr>
        <p:spPr bwMode="auto">
          <a:xfrm>
            <a:off x="381000" y="2514600"/>
            <a:ext cx="0" cy="3429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81000" y="29718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blackWhite">
          <a:xfrm>
            <a:off x="304800" y="137160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Klassifikation der Adressierung nach der Anzahl der Zugriffe auf den Speicher</a:t>
            </a:r>
          </a:p>
        </p:txBody>
      </p:sp>
      <p:sp>
        <p:nvSpPr>
          <p:cNvPr id="108551" name="Line 7"/>
          <p:cNvSpPr>
            <a:spLocks noChangeShapeType="1"/>
          </p:cNvSpPr>
          <p:nvPr/>
        </p:nvSpPr>
        <p:spPr bwMode="auto">
          <a:xfrm>
            <a:off x="381000" y="37338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2" name="Line 8"/>
          <p:cNvSpPr>
            <a:spLocks noChangeShapeType="1"/>
          </p:cNvSpPr>
          <p:nvPr/>
        </p:nvSpPr>
        <p:spPr bwMode="auto">
          <a:xfrm>
            <a:off x="381000" y="44196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381000" y="5181600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8554" name="Group 22"/>
          <p:cNvGrpSpPr>
            <a:grpSpLocks/>
          </p:cNvGrpSpPr>
          <p:nvPr/>
        </p:nvGrpSpPr>
        <p:grpSpPr bwMode="auto">
          <a:xfrm>
            <a:off x="7451725" y="3986213"/>
            <a:ext cx="1549400" cy="1674812"/>
            <a:chOff x="4694" y="2965"/>
            <a:chExt cx="976" cy="1055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4986" y="2965"/>
              <a:ext cx="684" cy="1055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6" name="Line 11"/>
            <p:cNvSpPr>
              <a:spLocks noChangeShapeType="1"/>
            </p:cNvSpPr>
            <p:nvPr/>
          </p:nvSpPr>
          <p:spPr bwMode="auto">
            <a:xfrm>
              <a:off x="4986" y="3113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>
              <a:off x="4986" y="324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8" name="Line 14"/>
            <p:cNvSpPr>
              <a:spLocks noChangeShapeType="1"/>
            </p:cNvSpPr>
            <p:nvPr/>
          </p:nvSpPr>
          <p:spPr bwMode="auto">
            <a:xfrm>
              <a:off x="4986" y="3385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59" name="Line 15"/>
            <p:cNvSpPr>
              <a:spLocks noChangeShapeType="1"/>
            </p:cNvSpPr>
            <p:nvPr/>
          </p:nvSpPr>
          <p:spPr bwMode="auto">
            <a:xfrm>
              <a:off x="4986" y="3521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0" name="Line 16"/>
            <p:cNvSpPr>
              <a:spLocks noChangeShapeType="1"/>
            </p:cNvSpPr>
            <p:nvPr/>
          </p:nvSpPr>
          <p:spPr bwMode="auto">
            <a:xfrm>
              <a:off x="4986" y="3929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1" name="Line 17"/>
            <p:cNvSpPr>
              <a:spLocks noChangeShapeType="1"/>
            </p:cNvSpPr>
            <p:nvPr/>
          </p:nvSpPr>
          <p:spPr bwMode="auto">
            <a:xfrm>
              <a:off x="4986" y="3802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2" name="Line 18"/>
            <p:cNvSpPr>
              <a:spLocks noChangeShapeType="1"/>
            </p:cNvSpPr>
            <p:nvPr/>
          </p:nvSpPr>
          <p:spPr bwMode="auto">
            <a:xfrm>
              <a:off x="4986" y="3666"/>
              <a:ext cx="6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3" name="Freeform 19"/>
            <p:cNvSpPr>
              <a:spLocks/>
            </p:cNvSpPr>
            <p:nvPr/>
          </p:nvSpPr>
          <p:spPr bwMode="auto">
            <a:xfrm>
              <a:off x="4830" y="3612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4" name="Freeform 20"/>
            <p:cNvSpPr>
              <a:spLocks/>
            </p:cNvSpPr>
            <p:nvPr/>
          </p:nvSpPr>
          <p:spPr bwMode="auto">
            <a:xfrm>
              <a:off x="4830" y="3294"/>
              <a:ext cx="182" cy="272"/>
            </a:xfrm>
            <a:custGeom>
              <a:avLst/>
              <a:gdLst>
                <a:gd name="T0" fmla="*/ 182 w 182"/>
                <a:gd name="T1" fmla="*/ 272 h 272"/>
                <a:gd name="T2" fmla="*/ 0 w 182"/>
                <a:gd name="T3" fmla="*/ 45 h 272"/>
                <a:gd name="T4" fmla="*/ 182 w 182"/>
                <a:gd name="T5" fmla="*/ 0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272">
                  <a:moveTo>
                    <a:pt x="182" y="272"/>
                  </a:moveTo>
                  <a:cubicBezTo>
                    <a:pt x="91" y="181"/>
                    <a:pt x="0" y="90"/>
                    <a:pt x="0" y="45"/>
                  </a:cubicBezTo>
                  <a:cubicBezTo>
                    <a:pt x="0" y="0"/>
                    <a:pt x="91" y="0"/>
                    <a:pt x="182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565" name="Line 21"/>
            <p:cNvSpPr>
              <a:spLocks noChangeShapeType="1"/>
            </p:cNvSpPr>
            <p:nvPr/>
          </p:nvSpPr>
          <p:spPr bwMode="auto">
            <a:xfrm flipH="1">
              <a:off x="4694" y="3264"/>
              <a:ext cx="2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0-stufige Adressierung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57200" y="137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blackWhite">
          <a:xfrm>
            <a:off x="250825" y="1371600"/>
            <a:ext cx="8512175" cy="46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077913" indent="-268288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Registeradressierung: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ausschließlich Operanden aus &amp; Ziele in Registern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mflo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	Reg[15]:=Lo 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MIPS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clr,3 		D[3]:=0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ldpsw,3		D[3]:=PSW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</a:p>
          <a:p>
            <a:pPr lvl="1" eaLnBrk="1" hangingPunct="1">
              <a:spcBef>
                <a:spcPct val="1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unmittelbare Adressierung, Direktoperanden,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immediate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Operanden sind Teil des Befehlsworts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 lvl="2" eaLnBrk="1" hangingPunct="1">
              <a:spcBef>
                <a:spcPct val="15000"/>
              </a:spcBef>
              <a:buFontTx/>
              <a:buChar char="-"/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$15,3		Reg[15]:=3&lt;&lt;16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MIPS</a:t>
            </a:r>
          </a:p>
          <a:p>
            <a:pPr lvl="2" eaLnBrk="1" hangingPunct="1">
              <a:spcBef>
                <a:spcPct val="15000"/>
              </a:spcBef>
              <a:buFontTx/>
              <a:buChar char="-"/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D3,#100	D[3]:=100			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680x0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(1)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61610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Genau 1 Zugriff auf den Speicher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eaLnBrk="1" hangingPunct="1">
              <a:buClr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rega,Adr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($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regb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) #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[$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rega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]:=Speicher[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+$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regb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Fall $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regb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=0: Direkte oder absolute Adressierung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ist ausschließlich im Befehlswort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enthalten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6586290" y="4419600"/>
            <a:ext cx="22860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3675410" y="5786438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5756622" y="4953000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993601" y="4648200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2861022" y="4953000"/>
            <a:ext cx="396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Line 10"/>
          <p:cNvSpPr>
            <a:spLocks noChangeShapeType="1"/>
          </p:cNvSpPr>
          <p:nvPr/>
        </p:nvSpPr>
        <p:spPr bwMode="auto">
          <a:xfrm>
            <a:off x="993601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Line 11"/>
          <p:cNvSpPr>
            <a:spLocks noChangeShapeType="1"/>
          </p:cNvSpPr>
          <p:nvPr/>
        </p:nvSpPr>
        <p:spPr bwMode="auto">
          <a:xfrm>
            <a:off x="993601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Line 12"/>
          <p:cNvSpPr>
            <a:spLocks noChangeShapeType="1"/>
          </p:cNvSpPr>
          <p:nvPr/>
        </p:nvSpPr>
        <p:spPr bwMode="auto">
          <a:xfrm>
            <a:off x="6586290" y="479708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6588272" y="5105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993601" y="4114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Reg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10607" name="Text Box 16"/>
          <p:cNvSpPr txBox="1">
            <a:spLocks noChangeArrowheads="1"/>
          </p:cNvSpPr>
          <p:nvPr/>
        </p:nvSpPr>
        <p:spPr bwMode="auto">
          <a:xfrm>
            <a:off x="3470696" y="5334000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>
            <a:off x="4689822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Text Box 18"/>
          <p:cNvSpPr txBox="1">
            <a:spLocks noChangeArrowheads="1"/>
          </p:cNvSpPr>
          <p:nvPr/>
        </p:nvSpPr>
        <p:spPr bwMode="auto">
          <a:xfrm>
            <a:off x="4994622" y="579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634385" y="5827713"/>
            <a:ext cx="242887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6777385" y="4837113"/>
            <a:ext cx="242887" cy="2301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959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255 L -0.45174 0.016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3" grpId="0" animBg="1"/>
      <p:bldP spid="93203" grpId="1" animBg="1"/>
      <p:bldP spid="93204" grpId="0" animBg="1"/>
      <p:bldP spid="93204" grpId="1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(2)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8534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36587" lvl="1" indent="-457200" eaLnBrk="1" hangingPunct="1">
              <a:spcBef>
                <a:spcPts val="1200"/>
              </a:spcBef>
              <a:buClrTx/>
              <a:buFont typeface="+mj-lt"/>
              <a:buAutoNum type="arabicPeriod" startAt="2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=0: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Register-indirekte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Adresse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ist ausschließlich im Register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enthalten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$15,($2)	# Reg[15]:=Speicher[Reg[2]]	MIPS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D3,(A4)	# D[3]:=Speicher[A[4]] 		680x0</a:t>
            </a:r>
            <a:b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Varianten: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/post-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decrement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zur  Realisierung von Stapeloperationen.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D3,(A4)+	# D[3]:=Speicher[A[4]];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		# A[4]:=A[4]+4 beim Laden von 32 Bit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(3)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blackWhite">
          <a:xfrm>
            <a:off x="152400" y="1484784"/>
            <a:ext cx="8839200" cy="426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727075" lvl="1" indent="-457200" eaLnBrk="1" hangingPunct="1">
              <a:spcBef>
                <a:spcPct val="10000"/>
              </a:spcBef>
              <a:buClrTx/>
              <a:buFont typeface="+mj-lt"/>
              <a:buAutoNum type="arabicPeriod" startAt="3"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Fall Adr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0,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$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regb0: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</a:b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Relative, indizierte oder Basis-Adressierung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5" lvl="2" indent="-155575" eaLnBrk="1" hangingPunct="1">
              <a:spcBef>
                <a:spcPct val="10000"/>
              </a:spcBef>
              <a:buClrTx/>
              <a:buNone/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Varianten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(nicht immer einheitlich bezeichnet):</a:t>
            </a:r>
          </a:p>
          <a:p>
            <a:pPr marL="1168400" lvl="2" indent="-450850" eaLnBrk="1" hangingPunct="1">
              <a:spcBef>
                <a:spcPct val="1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Indizierte Adressierung: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umfasst vollen Adressbereich,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Register evtl. nicht.</a:t>
            </a:r>
          </a:p>
          <a:p>
            <a:pPr marL="1168400" lvl="2" indent="-450850" eaLnBrk="1" hangingPunct="1">
              <a:spcBef>
                <a:spcPct val="1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Basisadressierung, 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Register-Relative Adressierung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(MIPS)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Register umfasst vollen Adressbereich,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evtl. nicht.</a:t>
            </a:r>
          </a:p>
        </p:txBody>
      </p:sp>
      <p:grpSp>
        <p:nvGrpSpPr>
          <p:cNvPr id="95248" name="Group 16"/>
          <p:cNvGrpSpPr>
            <a:grpSpLocks/>
          </p:cNvGrpSpPr>
          <p:nvPr/>
        </p:nvGrpSpPr>
        <p:grpSpPr bwMode="auto">
          <a:xfrm>
            <a:off x="6934200" y="3068960"/>
            <a:ext cx="1905000" cy="1143000"/>
            <a:chOff x="4368" y="2352"/>
            <a:chExt cx="1200" cy="720"/>
          </a:xfrm>
        </p:grpSpPr>
        <p:sp>
          <p:nvSpPr>
            <p:cNvPr id="112652" name="Rectangle 4"/>
            <p:cNvSpPr>
              <a:spLocks noChangeArrowheads="1"/>
            </p:cNvSpPr>
            <p:nvPr/>
          </p:nvSpPr>
          <p:spPr bwMode="auto">
            <a:xfrm>
              <a:off x="4992" y="2352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3" name="Text Box 5"/>
            <p:cNvSpPr txBox="1">
              <a:spLocks noChangeArrowheads="1"/>
            </p:cNvSpPr>
            <p:nvPr/>
          </p:nvSpPr>
          <p:spPr bwMode="auto">
            <a:xfrm>
              <a:off x="4368" y="264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Adr</a:t>
              </a:r>
              <a:endParaRPr lang="de-DE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4" name="Line 6"/>
            <p:cNvSpPr>
              <a:spLocks noChangeShapeType="1"/>
            </p:cNvSpPr>
            <p:nvPr/>
          </p:nvSpPr>
          <p:spPr bwMode="auto">
            <a:xfrm>
              <a:off x="4752" y="27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5" name="Line 7"/>
            <p:cNvSpPr>
              <a:spLocks noChangeShapeType="1"/>
            </p:cNvSpPr>
            <p:nvPr/>
          </p:nvSpPr>
          <p:spPr bwMode="auto">
            <a:xfrm>
              <a:off x="4992" y="27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6" name="Line 8"/>
            <p:cNvSpPr>
              <a:spLocks noChangeShapeType="1"/>
            </p:cNvSpPr>
            <p:nvPr/>
          </p:nvSpPr>
          <p:spPr bwMode="auto">
            <a:xfrm>
              <a:off x="5088" y="25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7" name="Text Box 9"/>
            <p:cNvSpPr txBox="1">
              <a:spLocks noChangeArrowheads="1"/>
            </p:cNvSpPr>
            <p:nvPr/>
          </p:nvSpPr>
          <p:spPr bwMode="auto">
            <a:xfrm>
              <a:off x="5088" y="2592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</p:grpSp>
      <p:grpSp>
        <p:nvGrpSpPr>
          <p:cNvPr id="95249" name="Group 17"/>
          <p:cNvGrpSpPr>
            <a:grpSpLocks/>
          </p:cNvGrpSpPr>
          <p:nvPr/>
        </p:nvGrpSpPr>
        <p:grpSpPr bwMode="auto">
          <a:xfrm>
            <a:off x="6934200" y="4364360"/>
            <a:ext cx="1905000" cy="1143000"/>
            <a:chOff x="4368" y="3168"/>
            <a:chExt cx="1200" cy="720"/>
          </a:xfrm>
        </p:grpSpPr>
        <p:sp>
          <p:nvSpPr>
            <p:cNvPr id="112646" name="Rectangle 10"/>
            <p:cNvSpPr>
              <a:spLocks noChangeArrowheads="1"/>
            </p:cNvSpPr>
            <p:nvPr/>
          </p:nvSpPr>
          <p:spPr bwMode="auto">
            <a:xfrm>
              <a:off x="4992" y="3168"/>
              <a:ext cx="576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47" name="Text Box 11"/>
            <p:cNvSpPr txBox="1">
              <a:spLocks noChangeArrowheads="1"/>
            </p:cNvSpPr>
            <p:nvPr/>
          </p:nvSpPr>
          <p:spPr bwMode="auto">
            <a:xfrm>
              <a:off x="4368" y="345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112648" name="Line 12"/>
            <p:cNvSpPr>
              <a:spLocks noChangeShapeType="1"/>
            </p:cNvSpPr>
            <p:nvPr/>
          </p:nvSpPr>
          <p:spPr bwMode="auto">
            <a:xfrm>
              <a:off x="4752" y="360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49" name="Line 13"/>
            <p:cNvSpPr>
              <a:spLocks noChangeShapeType="1"/>
            </p:cNvSpPr>
            <p:nvPr/>
          </p:nvSpPr>
          <p:spPr bwMode="auto">
            <a:xfrm>
              <a:off x="4992" y="360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0" name="Line 14"/>
            <p:cNvSpPr>
              <a:spLocks noChangeShapeType="1"/>
            </p:cNvSpPr>
            <p:nvPr/>
          </p:nvSpPr>
          <p:spPr bwMode="auto">
            <a:xfrm>
              <a:off x="5088" y="34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651" name="Text Box 15"/>
            <p:cNvSpPr txBox="1">
              <a:spLocks noChangeArrowheads="1"/>
            </p:cNvSpPr>
            <p:nvPr/>
          </p:nvSpPr>
          <p:spPr bwMode="auto">
            <a:xfrm>
              <a:off x="5088" y="340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Adr</a:t>
              </a:r>
              <a:endParaRPr lang="de-DE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2-stufige Adressierung</a:t>
            </a:r>
            <a:br>
              <a:rPr lang="de-DE" altLang="en-US" dirty="0" smtClean="0"/>
            </a:br>
            <a:r>
              <a:rPr lang="de-DE" altLang="en-US" dirty="0" smtClean="0"/>
              <a:t>- Indirekte Adressierung - (1)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323850" y="1371600"/>
            <a:ext cx="85915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(absolute)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6272213" y="3128963"/>
            <a:ext cx="22860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276600" y="5638800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8" name="Line 6"/>
          <p:cNvSpPr>
            <a:spLocks noChangeShapeType="1"/>
          </p:cNvSpPr>
          <p:nvPr/>
        </p:nvSpPr>
        <p:spPr bwMode="auto">
          <a:xfrm flipV="1">
            <a:off x="5357813" y="4576763"/>
            <a:ext cx="114300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9" name="Freeform 7"/>
          <p:cNvSpPr>
            <a:spLocks/>
          </p:cNvSpPr>
          <p:nvPr/>
        </p:nvSpPr>
        <p:spPr bwMode="auto">
          <a:xfrm>
            <a:off x="5789613" y="3852863"/>
            <a:ext cx="674687" cy="642937"/>
          </a:xfrm>
          <a:custGeom>
            <a:avLst/>
            <a:gdLst>
              <a:gd name="T0" fmla="*/ 2147483647 w 448"/>
              <a:gd name="T1" fmla="*/ 2147483647 h 528"/>
              <a:gd name="T2" fmla="*/ 2147483647 w 448"/>
              <a:gd name="T3" fmla="*/ 2147483647 h 528"/>
              <a:gd name="T4" fmla="*/ 2147483647 w 44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48" h="528">
                <a:moveTo>
                  <a:pt x="352" y="528"/>
                </a:moveTo>
                <a:cubicBezTo>
                  <a:pt x="176" y="428"/>
                  <a:pt x="0" y="328"/>
                  <a:pt x="16" y="240"/>
                </a:cubicBezTo>
                <a:cubicBezTo>
                  <a:pt x="32" y="152"/>
                  <a:pt x="240" y="76"/>
                  <a:pt x="44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33413" y="3433763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1" name="Line 9"/>
          <p:cNvSpPr>
            <a:spLocks noChangeShapeType="1"/>
          </p:cNvSpPr>
          <p:nvPr/>
        </p:nvSpPr>
        <p:spPr bwMode="auto">
          <a:xfrm flipH="1">
            <a:off x="2538413" y="3727450"/>
            <a:ext cx="3905250" cy="239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2" name="Line 10"/>
          <p:cNvSpPr>
            <a:spLocks noChangeShapeType="1"/>
          </p:cNvSpPr>
          <p:nvPr/>
        </p:nvSpPr>
        <p:spPr bwMode="auto">
          <a:xfrm>
            <a:off x="633413" y="3738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3" name="Line 11"/>
          <p:cNvSpPr>
            <a:spLocks noChangeShapeType="1"/>
          </p:cNvSpPr>
          <p:nvPr/>
        </p:nvSpPr>
        <p:spPr bwMode="auto">
          <a:xfrm>
            <a:off x="633413" y="41195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>
            <a:off x="6272213" y="3586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5" name="Line 13"/>
          <p:cNvSpPr>
            <a:spLocks noChangeShapeType="1"/>
          </p:cNvSpPr>
          <p:nvPr/>
        </p:nvSpPr>
        <p:spPr bwMode="auto">
          <a:xfrm>
            <a:off x="6272213" y="395605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>
            <a:off x="6272213" y="4424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7" name="Line 15"/>
          <p:cNvSpPr>
            <a:spLocks noChangeShapeType="1"/>
          </p:cNvSpPr>
          <p:nvPr/>
        </p:nvSpPr>
        <p:spPr bwMode="auto">
          <a:xfrm>
            <a:off x="6272213" y="48053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6229350" y="2446338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5729" name="Text Box 17"/>
          <p:cNvSpPr txBox="1">
            <a:spLocks noChangeArrowheads="1"/>
          </p:cNvSpPr>
          <p:nvPr/>
        </p:nvSpPr>
        <p:spPr bwMode="auto">
          <a:xfrm>
            <a:off x="685800" y="28956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5730" name="Text Box 18"/>
          <p:cNvSpPr txBox="1">
            <a:spLocks noChangeArrowheads="1"/>
          </p:cNvSpPr>
          <p:nvPr/>
        </p:nvSpPr>
        <p:spPr bwMode="auto">
          <a:xfrm>
            <a:off x="3292475" y="4756150"/>
            <a:ext cx="23082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39624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4191000" y="5638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7301" name="Oval 21"/>
          <p:cNvSpPr>
            <a:spLocks noChangeArrowheads="1"/>
          </p:cNvSpPr>
          <p:nvPr/>
        </p:nvSpPr>
        <p:spPr bwMode="auto">
          <a:xfrm>
            <a:off x="5219700" y="5638800"/>
            <a:ext cx="381000" cy="311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2" name="Oval 22"/>
          <p:cNvSpPr>
            <a:spLocks noChangeArrowheads="1"/>
          </p:cNvSpPr>
          <p:nvPr/>
        </p:nvSpPr>
        <p:spPr bwMode="auto">
          <a:xfrm>
            <a:off x="6273800" y="4424363"/>
            <a:ext cx="381000" cy="3111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303" name="Oval 23"/>
          <p:cNvSpPr>
            <a:spLocks noChangeArrowheads="1"/>
          </p:cNvSpPr>
          <p:nvPr/>
        </p:nvSpPr>
        <p:spPr bwMode="auto">
          <a:xfrm>
            <a:off x="6310313" y="3644900"/>
            <a:ext cx="381000" cy="3111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8.50359E-6 L 0.08662 -0.12601 " pathEditMode="relative" ptsTypes="AA">
                                      <p:cBhvr>
                                        <p:cTn id="6" dur="2000" fill="hold"/>
                                        <p:tgtEl>
                                          <p:spTgt spid="97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7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3421E-6 C -0.02986 -0.01297 -0.05955 -0.02594 -0.06562 -0.03729 C -0.0717 -0.04864 -0.05417 -0.05814 -0.03663 -0.06741 " pathEditMode="relative" ptsTypes="aaA">
                                      <p:cBhvr>
                                        <p:cTn id="15" dur="2000" fill="hold"/>
                                        <p:tgtEl>
                                          <p:spTgt spid="97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7206E-6 L -0.43143 0.0298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1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1" grpId="0" animBg="1"/>
      <p:bldP spid="97301" grpId="1" animBg="1"/>
      <p:bldP spid="97302" grpId="0" animBg="1"/>
      <p:bldP spid="97302" grpId="1" animBg="1"/>
      <p:bldP spid="97302" grpId="2" animBg="1"/>
      <p:bldP spid="97303" grpId="0" animBg="1"/>
      <p:bldP spid="97303" grpId="1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2-stufige Adressierung </a:t>
            </a:r>
            <a:br>
              <a:rPr lang="de-DE" altLang="en-US" dirty="0" smtClean="0"/>
            </a:br>
            <a:r>
              <a:rPr lang="de-DE" altLang="en-US" dirty="0" smtClean="0"/>
              <a:t>- Indirekte Adressierung - (2) 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blackWhite">
          <a:xfrm>
            <a:off x="152400" y="1905000"/>
            <a:ext cx="8763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Register-indirekte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D[Reg]:=Speicher[Speicher[D[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Vorindizierung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Nachindizierung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]+D[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IReg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0..7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Indirekte Programmzähler-relative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D[Reg]:=Speicher[Speicher[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Adr+PC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]]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Adr+PC+i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{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1,2,4}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MIPS-Assembler-Befehle</a:t>
            </a:r>
            <a:br>
              <a:rPr lang="de-DE" altLang="en-US" dirty="0" smtClean="0"/>
            </a:br>
            <a:r>
              <a:rPr lang="de-DE" altLang="en-US" dirty="0" smtClean="0"/>
              <a:t>Arithmetische und Transportbefehle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3600986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Erstes Beispiel: Addition:</a:t>
            </a: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Allgemeines Format:</a:t>
            </a:r>
            <a:br>
              <a:rPr lang="de-DE" altLang="en-US" b="1" dirty="0" smtClean="0"/>
            </a:br>
            <a:r>
              <a:rPr lang="de-DE" altLang="en-US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a,b,c</a:t>
            </a:r>
            <a:r>
              <a:rPr lang="de-DE" altLang="en-US" dirty="0" smtClean="0"/>
              <a:t>   mit  </a:t>
            </a:r>
            <a:r>
              <a:rPr lang="de-DE" altLang="en-US" b="1" dirty="0" err="1" smtClean="0">
                <a:latin typeface="Courier New" pitchFamily="49" charset="0"/>
              </a:rPr>
              <a:t>a,b,c</a:t>
            </a:r>
            <a:r>
              <a:rPr lang="de-DE" altLang="en-US" b="1" dirty="0" smtClean="0"/>
              <a:t> </a:t>
            </a:r>
            <a:r>
              <a:rPr lang="de-DE" altLang="en-US" b="1" dirty="0" smtClean="0"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3497263" algn="l"/>
              </a:tabLst>
            </a:pP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/>
              <a:t> stehen für 32 Bit lange Register,</a:t>
            </a:r>
          </a:p>
          <a:p>
            <a:pPr lvl="1" eaLnBrk="1" hangingPunct="1">
              <a:spcBef>
                <a:spcPct val="50000"/>
              </a:spcBef>
              <a:buFont typeface="Wingdings" pitchFamily="2" charset="2"/>
              <a:buNone/>
              <a:tabLst>
                <a:tab pos="3497263" algn="l"/>
              </a:tabLst>
            </a:pPr>
            <a:r>
              <a:rPr lang="de-DE" altLang="en-US" b="1" dirty="0" smtClean="0">
                <a:latin typeface="Courier New" pitchFamily="49" charset="0"/>
              </a:rPr>
              <a:t>a</a:t>
            </a:r>
            <a:r>
              <a:rPr lang="de-DE" altLang="en-US" dirty="0" smtClean="0"/>
              <a:t> ist das Zielregister,</a:t>
            </a:r>
            <a:endParaRPr lang="de-DE" altLang="en-US" b="1" dirty="0" smtClean="0">
              <a:latin typeface="Courier New" pitchFamily="49" charset="0"/>
            </a:endParaRP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b="1" dirty="0" smtClean="0"/>
              <a:t>Beispiel:</a:t>
            </a:r>
          </a:p>
          <a:p>
            <a:pPr eaLnBrk="1" hangingPunct="1">
              <a:spcBef>
                <a:spcPct val="50000"/>
              </a:spcBef>
              <a:tabLst>
                <a:tab pos="3497263" algn="l"/>
              </a:tabLst>
            </a:pP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</a:t>
            </a:r>
            <a:endParaRPr lang="de-DE" altLang="en-US" dirty="0" smtClean="0"/>
          </a:p>
        </p:txBody>
      </p:sp>
      <p:pic>
        <p:nvPicPr>
          <p:cNvPr id="13316" name="Picture 36" descr="j03596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752600"/>
            <a:ext cx="1296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dirty="0" smtClean="0"/>
              <a:t>-stufige Adressierung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blackWhite">
          <a:xfrm>
            <a:off x="250825" y="1371600"/>
            <a:ext cx="85121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fortgesetzte Interpretation des gelesenen Speicherwortes als Adresse des nächsten Speicherworts nennt man </a:t>
            </a: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Dereferenzieren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Referenzstufen </a:t>
            </a:r>
            <a:r>
              <a:rPr lang="de-DE" altLang="en-US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&gt; 2 werden nur in Ausnahmefällen realisiert.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Fortgesetztes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Dereferenzieren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ist u.a. zur Realisierung der logischen Programmiersprache PROLOG mittels der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Warren Abstract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(WAM) wichtig.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der WAM wird die Anzahl der Referenzstufen durch Kennzeichen-Bits in den gelesenen Speicherworten bestimmt.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Übersicht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914400" y="1484313"/>
            <a:ext cx="74676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0-stufige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unmittelbare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1-stufige Speicheradressierung (Referenzstufe 1)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direkte Adressierung, absolute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Register-indirekte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indizierte Adressierung, Basisadressierung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Programmzähler-relative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2-stufige Adressierung (Referenzstufe 2, indirekte A.)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absolute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Register-indirekte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indizierte Adressierung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Programmzähler-relative Adressierung</a:t>
            </a:r>
          </a:p>
          <a:p>
            <a:pPr eaLnBrk="1" hangingPunct="1"/>
            <a:r>
              <a:rPr lang="de-DE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-stufige Adressierung (Referenzstufe </a:t>
            </a:r>
            <a:r>
              <a:rPr lang="de-DE" altLang="en-US" sz="20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&gt;2)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228600" y="1484313"/>
            <a:ext cx="0" cy="46577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914400" y="1965325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0" name="Freeform 6"/>
          <p:cNvSpPr>
            <a:spLocks/>
          </p:cNvSpPr>
          <p:nvPr/>
        </p:nvSpPr>
        <p:spPr bwMode="auto">
          <a:xfrm>
            <a:off x="228600" y="1749425"/>
            <a:ext cx="1524000" cy="542925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1" name="Line 7"/>
          <p:cNvSpPr>
            <a:spLocks noChangeShapeType="1"/>
          </p:cNvSpPr>
          <p:nvPr/>
        </p:nvSpPr>
        <p:spPr bwMode="auto">
          <a:xfrm>
            <a:off x="914400" y="2901950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2" name="Freeform 8"/>
          <p:cNvSpPr>
            <a:spLocks/>
          </p:cNvSpPr>
          <p:nvPr/>
        </p:nvSpPr>
        <p:spPr bwMode="auto">
          <a:xfrm>
            <a:off x="228600" y="2559050"/>
            <a:ext cx="1524000" cy="685800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3" name="Line 9"/>
          <p:cNvSpPr>
            <a:spLocks noChangeShapeType="1"/>
          </p:cNvSpPr>
          <p:nvPr/>
        </p:nvSpPr>
        <p:spPr bwMode="auto">
          <a:xfrm>
            <a:off x="914400" y="4702175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4" name="Freeform 10"/>
          <p:cNvSpPr>
            <a:spLocks/>
          </p:cNvSpPr>
          <p:nvPr/>
        </p:nvSpPr>
        <p:spPr bwMode="auto">
          <a:xfrm>
            <a:off x="228600" y="4125913"/>
            <a:ext cx="1524000" cy="342900"/>
          </a:xfrm>
          <a:custGeom>
            <a:avLst/>
            <a:gdLst>
              <a:gd name="T0" fmla="*/ 0 w 960"/>
              <a:gd name="T1" fmla="*/ 0 h 480"/>
              <a:gd name="T2" fmla="*/ 2147483647 w 960"/>
              <a:gd name="T3" fmla="*/ 0 h 480"/>
              <a:gd name="T4" fmla="*/ 2147483647 w 960"/>
              <a:gd name="T5" fmla="*/ 2147483647 h 480"/>
              <a:gd name="T6" fmla="*/ 2147483647 w 960"/>
              <a:gd name="T7" fmla="*/ 2147483647 h 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60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  <a:lnTo>
                  <a:pt x="960" y="480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5" name="Line 11"/>
          <p:cNvSpPr>
            <a:spLocks noChangeShapeType="1"/>
          </p:cNvSpPr>
          <p:nvPr/>
        </p:nvSpPr>
        <p:spPr bwMode="auto">
          <a:xfrm>
            <a:off x="228600" y="5710238"/>
            <a:ext cx="68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6" name="Freeform 12"/>
          <p:cNvSpPr>
            <a:spLocks/>
          </p:cNvSpPr>
          <p:nvPr/>
        </p:nvSpPr>
        <p:spPr bwMode="auto">
          <a:xfrm>
            <a:off x="914400" y="3244850"/>
            <a:ext cx="914400" cy="593725"/>
          </a:xfrm>
          <a:custGeom>
            <a:avLst/>
            <a:gdLst>
              <a:gd name="T0" fmla="*/ 0 w 576"/>
              <a:gd name="T1" fmla="*/ 0 h 528"/>
              <a:gd name="T2" fmla="*/ 0 w 576"/>
              <a:gd name="T3" fmla="*/ 2147483647 h 528"/>
              <a:gd name="T4" fmla="*/ 2147483647 w 576"/>
              <a:gd name="T5" fmla="*/ 2147483647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6" h="528">
                <a:moveTo>
                  <a:pt x="0" y="0"/>
                </a:moveTo>
                <a:lnTo>
                  <a:pt x="0" y="528"/>
                </a:lnTo>
                <a:lnTo>
                  <a:pt x="576" y="528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914400" y="3549650"/>
            <a:ext cx="914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8" name="Freeform 14"/>
          <p:cNvSpPr>
            <a:spLocks/>
          </p:cNvSpPr>
          <p:nvPr/>
        </p:nvSpPr>
        <p:spPr bwMode="auto">
          <a:xfrm>
            <a:off x="914400" y="4468813"/>
            <a:ext cx="838200" cy="838200"/>
          </a:xfrm>
          <a:custGeom>
            <a:avLst/>
            <a:gdLst>
              <a:gd name="T0" fmla="*/ 0 w 528"/>
              <a:gd name="T1" fmla="*/ 0 h 528"/>
              <a:gd name="T2" fmla="*/ 0 w 528"/>
              <a:gd name="T3" fmla="*/ 2147483647 h 528"/>
              <a:gd name="T4" fmla="*/ 2147483647 w 528"/>
              <a:gd name="T5" fmla="*/ 2147483647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8" h="528">
                <a:moveTo>
                  <a:pt x="0" y="0"/>
                </a:moveTo>
                <a:lnTo>
                  <a:pt x="0" y="528"/>
                </a:lnTo>
                <a:lnTo>
                  <a:pt x="528" y="528"/>
                </a:lnTo>
              </a:path>
            </a:pathLst>
          </a:custGeom>
          <a:noFill/>
          <a:ln w="19050" cmpd="sng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>
            <a:off x="914400" y="5062538"/>
            <a:ext cx="838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  <a:br>
              <a:rPr lang="de-DE" altLang="en-US" dirty="0" smtClean="0"/>
            </a:br>
            <a:r>
              <a:rPr lang="de-DE" altLang="en-US" dirty="0" smtClean="0"/>
              <a:t>- Die 3-Adressmaschine (1) -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6868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Klassifikation von Befehlssätzen bzw. Befehlen nach der Anzahl der Adressen bei 2-stelligen Arithmetik-Befehlen.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6868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3-Adressmaschinen, 3-Adressbefehle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„SSS“; Befehle bewirken Transfer: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Speicher[s1] := Speicher[s2] o Speicher[s3]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s1,s2,s3: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Speicheradressen,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Operation.</a:t>
            </a:r>
          </a:p>
        </p:txBody>
      </p:sp>
      <p:grpSp>
        <p:nvGrpSpPr>
          <p:cNvPr id="101395" name="Group 19"/>
          <p:cNvGrpSpPr>
            <a:grpSpLocks/>
          </p:cNvGrpSpPr>
          <p:nvPr/>
        </p:nvGrpSpPr>
        <p:grpSpPr bwMode="auto">
          <a:xfrm>
            <a:off x="228600" y="4953000"/>
            <a:ext cx="8686800" cy="1524000"/>
            <a:chOff x="144" y="3120"/>
            <a:chExt cx="5472" cy="960"/>
          </a:xfrm>
        </p:grpSpPr>
        <p:sp>
          <p:nvSpPr>
            <p:cNvPr id="119822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5376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.... 			s1   		s2 		s3</a:t>
              </a:r>
            </a:p>
          </p:txBody>
        </p:sp>
        <p:sp>
          <p:nvSpPr>
            <p:cNvPr id="119823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19824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5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6" name="Line 9"/>
            <p:cNvSpPr>
              <a:spLocks noChangeShapeType="1"/>
            </p:cNvSpPr>
            <p:nvPr/>
          </p:nvSpPr>
          <p:spPr bwMode="auto">
            <a:xfrm>
              <a:off x="422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7" name="Text Box 10"/>
            <p:cNvSpPr txBox="1">
              <a:spLocks noChangeArrowheads="1"/>
            </p:cNvSpPr>
            <p:nvPr/>
          </p:nvSpPr>
          <p:spPr bwMode="auto">
            <a:xfrm>
              <a:off x="192" y="3792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4x 32=128 Bit Befehlswortbreite</a:t>
              </a:r>
            </a:p>
          </p:txBody>
        </p:sp>
      </p:grpSp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1116013" y="4035425"/>
            <a:ext cx="5040312" cy="1374775"/>
            <a:chOff x="703" y="2542"/>
            <a:chExt cx="3175" cy="866"/>
          </a:xfrm>
        </p:grpSpPr>
        <p:pic>
          <p:nvPicPr>
            <p:cNvPr id="119815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6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7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818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19819" name="Line 15"/>
            <p:cNvSpPr>
              <a:spLocks noChangeShapeType="1"/>
            </p:cNvSpPr>
            <p:nvPr/>
          </p:nvSpPr>
          <p:spPr bwMode="auto">
            <a:xfrm flipH="1" flipV="1">
              <a:off x="1020" y="2783"/>
              <a:ext cx="127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0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821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- Die 3-Adressmaschine (2) -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52400" y="1371600"/>
            <a:ext cx="8763000" cy="26574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a,b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Speicher[t1]:=Speicher[a]+Speicher[b]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d,t1,c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Speicher[d]:=Speicher[t1]*Speicher[c]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52400" y="4267200"/>
            <a:ext cx="87630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2*128=256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2*3=6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7630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84B818"/>
              </a:buClr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3-Adressbefehle im Compilerbau als Zwischenschritt benutzt.</a:t>
            </a:r>
          </a:p>
          <a:p>
            <a:pPr eaLnBrk="1" hangingPunct="1">
              <a:buClr>
                <a:srgbClr val="84B818"/>
              </a:buClr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MIPS: 3-Adress-RRR-Format für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Arithmetikbefehle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2-Adressmaschine (1)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Verkürzung des Befehlswortes durch Überschreiben eines Operanden mit dem Ergebnis.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28600" y="2438400"/>
            <a:ext cx="8686800" cy="15621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2-Adressmaschinen, 2-Adressbefehle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„SS“; 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Speicher[s1] := Speicher[s1] o Speicher[s2]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s1,s2: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Speicheradressen,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Operation.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04800" y="5486400"/>
            <a:ext cx="64008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Opcode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.... 			s1   		s2 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Mögliches Befehlsformat</a:t>
            </a: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45720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2514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67056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304800" y="60198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3x 32=96 Bit Befehlswortbreite</a:t>
            </a:r>
          </a:p>
        </p:txBody>
      </p:sp>
      <p:grpSp>
        <p:nvGrpSpPr>
          <p:cNvPr id="103444" name="Group 20"/>
          <p:cNvGrpSpPr>
            <a:grpSpLocks/>
          </p:cNvGrpSpPr>
          <p:nvPr/>
        </p:nvGrpSpPr>
        <p:grpSpPr bwMode="auto">
          <a:xfrm>
            <a:off x="1116013" y="4035425"/>
            <a:ext cx="5040312" cy="1374775"/>
            <a:chOff x="703" y="2542"/>
            <a:chExt cx="3175" cy="866"/>
          </a:xfrm>
        </p:grpSpPr>
        <p:pic>
          <p:nvPicPr>
            <p:cNvPr id="121868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9" name="Picture 13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2927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70" name="Picture 14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639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871" name="Text Box 15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1872" name="Line 16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3" name="Line 17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875" name="Oval 19"/>
            <p:cNvSpPr>
              <a:spLocks noChangeArrowheads="1"/>
            </p:cNvSpPr>
            <p:nvPr/>
          </p:nvSpPr>
          <p:spPr bwMode="auto">
            <a:xfrm>
              <a:off x="703" y="2927"/>
              <a:ext cx="272" cy="19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30" grpId="0"/>
      <p:bldP spid="103431" grpId="0" animBg="1"/>
      <p:bldP spid="103432" grpId="0" animBg="1"/>
      <p:bldP spid="103433" grpId="0" animBg="1"/>
      <p:bldP spid="10343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2-Adressmaschine (2)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387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move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t1,a 	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Speicher[t1]:=Speicher[a]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t1,b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Speicher[t1]:=Speicher[t1]+Speicher[b]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t1,c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Speicher[t1]:=Speicher[t1]*Speicher[c]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move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d,t1   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Speicher[d]:=Speicher[t1]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106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4*96=384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2*3+2*2=10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</a:t>
            </a:r>
            <a:r>
              <a:rPr lang="de-DE" altLang="en-US" dirty="0" smtClean="0">
                <a:cs typeface="Arial" panose="020B0604020202020204" pitchFamily="34" charset="0"/>
              </a:rPr>
              <a:t>½</a:t>
            </a:r>
            <a:r>
              <a:rPr lang="de-DE" altLang="en-US" dirty="0" smtClean="0"/>
              <a:t>-Adressmaschine (1)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blackWhite">
          <a:xfrm>
            <a:off x="228600" y="1222375"/>
            <a:ext cx="8610600" cy="46672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Weitere Verkürzung des Befehlswortes mit Registerspeichern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blackWhite">
          <a:xfrm>
            <a:off x="228600" y="1773238"/>
            <a:ext cx="8686800" cy="1624012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1½-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Adressmaschinen,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1½-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IBM-Bezeichnung „RS“; 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Reg[r]:= Reg[r] o Speicher[s]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Registernummer,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</a:p>
        </p:txBody>
      </p:sp>
      <p:grpSp>
        <p:nvGrpSpPr>
          <p:cNvPr id="105495" name="Group 23"/>
          <p:cNvGrpSpPr>
            <a:grpSpLocks/>
          </p:cNvGrpSpPr>
          <p:nvPr/>
        </p:nvGrpSpPr>
        <p:grpSpPr bwMode="auto">
          <a:xfrm>
            <a:off x="228600" y="4953000"/>
            <a:ext cx="4786313" cy="1524000"/>
            <a:chOff x="144" y="3120"/>
            <a:chExt cx="3015" cy="960"/>
          </a:xfrm>
        </p:grpSpPr>
        <p:sp>
          <p:nvSpPr>
            <p:cNvPr id="123921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RegNr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		s</a:t>
              </a:r>
            </a:p>
          </p:txBody>
        </p:sp>
        <p:sp>
          <p:nvSpPr>
            <p:cNvPr id="123922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237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23923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4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5" name="Text Box 9"/>
            <p:cNvSpPr txBox="1">
              <a:spLocks noChangeArrowheads="1"/>
            </p:cNvSpPr>
            <p:nvPr/>
          </p:nvSpPr>
          <p:spPr bwMode="auto">
            <a:xfrm>
              <a:off x="192" y="3792"/>
              <a:ext cx="29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2x 32=64 Bit Befehlswortbreite</a:t>
              </a:r>
            </a:p>
          </p:txBody>
        </p:sp>
      </p:grp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508625" y="5157788"/>
            <a:ext cx="3406775" cy="1196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Enthält zusätzlich RR-Befehle der Wirkung Reg[r1]:= Reg[r2]</a:t>
            </a:r>
          </a:p>
        </p:txBody>
      </p:sp>
      <p:grpSp>
        <p:nvGrpSpPr>
          <p:cNvPr id="105494" name="Group 22"/>
          <p:cNvGrpSpPr>
            <a:grpSpLocks/>
          </p:cNvGrpSpPr>
          <p:nvPr/>
        </p:nvGrpSpPr>
        <p:grpSpPr bwMode="auto">
          <a:xfrm>
            <a:off x="1462088" y="3502025"/>
            <a:ext cx="5719762" cy="1460500"/>
            <a:chOff x="275" y="2206"/>
            <a:chExt cx="3603" cy="920"/>
          </a:xfrm>
        </p:grpSpPr>
        <p:pic>
          <p:nvPicPr>
            <p:cNvPr id="123912" name="Picture 12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206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3" name="Text Box 13"/>
            <p:cNvSpPr txBox="1">
              <a:spLocks noChangeArrowheads="1"/>
            </p:cNvSpPr>
            <p:nvPr/>
          </p:nvSpPr>
          <p:spPr bwMode="auto">
            <a:xfrm>
              <a:off x="2290" y="244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3914" name="Line 15"/>
            <p:cNvSpPr>
              <a:spLocks noChangeShapeType="1"/>
            </p:cNvSpPr>
            <p:nvPr/>
          </p:nvSpPr>
          <p:spPr bwMode="auto">
            <a:xfrm flipH="1">
              <a:off x="2513" y="2447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3915" name="Picture 17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880" y="279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6" name="Picture 18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75" y="2519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7" name="Picture 20" descr="j01755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3177" y="2790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8" name="Picture 21" descr="j017558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6" t="19685" b="12796"/>
            <a:stretch>
              <a:fillRect/>
            </a:stretch>
          </p:blipFill>
          <p:spPr bwMode="auto">
            <a:xfrm>
              <a:off x="608" y="2519"/>
              <a:ext cx="31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919" name="Line 16"/>
            <p:cNvSpPr>
              <a:spLocks noChangeShapeType="1"/>
            </p:cNvSpPr>
            <p:nvPr/>
          </p:nvSpPr>
          <p:spPr bwMode="auto">
            <a:xfrm flipH="1" flipV="1">
              <a:off x="2513" y="2687"/>
              <a:ext cx="503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920" name="Line 14"/>
            <p:cNvSpPr>
              <a:spLocks noChangeShapeType="1"/>
            </p:cNvSpPr>
            <p:nvPr/>
          </p:nvSpPr>
          <p:spPr bwMode="auto">
            <a:xfrm flipH="1">
              <a:off x="432" y="2591"/>
              <a:ext cx="185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</a:t>
            </a:r>
            <a:r>
              <a:rPr lang="de-DE" altLang="en-US" dirty="0" smtClean="0">
                <a:cs typeface="Arial" panose="020B0604020202020204" pitchFamily="34" charset="0"/>
              </a:rPr>
              <a:t>½</a:t>
            </a:r>
            <a:r>
              <a:rPr lang="de-DE" altLang="en-US" dirty="0" smtClean="0"/>
              <a:t>-Adressmaschine (2)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blackWhite">
          <a:xfrm>
            <a:off x="304800" y="1447800"/>
            <a:ext cx="8610600" cy="3300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A, b=Adresse von B, usw.: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 $8, a	   # Reg[8]:=Speicher[a]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$8, b   # Reg[8]:=Reg[8] + Speicher[b]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$8, c   # Reg[8]:=Reg[8] * Speicher[c]   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$8, d   # Speicher[d]:=Reg[8]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blackWhite">
          <a:xfrm>
            <a:off x="304800" y="5257800"/>
            <a:ext cx="8610600" cy="1014413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4*64=256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1-Adressmaschine (1)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610600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Sonderfall der Nutzung von nur 1 Register („Akkumulator")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28600" y="1989138"/>
            <a:ext cx="8686800" cy="19891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-Adressmaschinen, 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Befehle bewirken Transfer der Form: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o Speicher[s]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s: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Speicheradresse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o: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2-stellige Operation (wie +, -, *, /).</a:t>
            </a:r>
          </a:p>
        </p:txBody>
      </p:sp>
      <p:grpSp>
        <p:nvGrpSpPr>
          <p:cNvPr id="109599" name="Group 31"/>
          <p:cNvGrpSpPr>
            <a:grpSpLocks/>
          </p:cNvGrpSpPr>
          <p:nvPr/>
        </p:nvGrpSpPr>
        <p:grpSpPr bwMode="auto">
          <a:xfrm>
            <a:off x="228600" y="4953000"/>
            <a:ext cx="8686800" cy="1524000"/>
            <a:chOff x="144" y="3120"/>
            <a:chExt cx="5472" cy="960"/>
          </a:xfrm>
        </p:grpSpPr>
        <p:sp>
          <p:nvSpPr>
            <p:cNvPr id="125966" name="Text Box 5"/>
            <p:cNvSpPr txBox="1">
              <a:spLocks noChangeArrowheads="1"/>
            </p:cNvSpPr>
            <p:nvPr/>
          </p:nvSpPr>
          <p:spPr bwMode="auto">
            <a:xfrm>
              <a:off x="192" y="3456"/>
              <a:ext cx="2688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Opcode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.		s</a:t>
              </a:r>
            </a:p>
          </p:txBody>
        </p:sp>
        <p:sp>
          <p:nvSpPr>
            <p:cNvPr id="125967" name="Text Box 6"/>
            <p:cNvSpPr txBox="1">
              <a:spLocks noChangeArrowheads="1"/>
            </p:cNvSpPr>
            <p:nvPr/>
          </p:nvSpPr>
          <p:spPr bwMode="auto">
            <a:xfrm>
              <a:off x="144" y="3120"/>
              <a:ext cx="5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Mögliches Befehlsformat</a:t>
              </a:r>
            </a:p>
          </p:txBody>
        </p:sp>
        <p:sp>
          <p:nvSpPr>
            <p:cNvPr id="125968" name="Line 7"/>
            <p:cNvSpPr>
              <a:spLocks noChangeShapeType="1"/>
            </p:cNvSpPr>
            <p:nvPr/>
          </p:nvSpPr>
          <p:spPr bwMode="auto">
            <a:xfrm>
              <a:off x="2880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9" name="Line 8"/>
            <p:cNvSpPr>
              <a:spLocks noChangeShapeType="1"/>
            </p:cNvSpPr>
            <p:nvPr/>
          </p:nvSpPr>
          <p:spPr bwMode="auto">
            <a:xfrm>
              <a:off x="1584" y="345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70" name="Text Box 9"/>
            <p:cNvSpPr txBox="1">
              <a:spLocks noChangeArrowheads="1"/>
            </p:cNvSpPr>
            <p:nvPr/>
          </p:nvSpPr>
          <p:spPr bwMode="auto">
            <a:xfrm>
              <a:off x="192" y="3792"/>
              <a:ext cx="53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2x 32=64 Bit Befehlswortbreite (i.d.R. kürzere Wortlänge)</a:t>
              </a:r>
            </a:p>
          </p:txBody>
        </p:sp>
      </p:grpSp>
      <p:grpSp>
        <p:nvGrpSpPr>
          <p:cNvPr id="109598" name="Group 30"/>
          <p:cNvGrpSpPr>
            <a:grpSpLocks/>
          </p:cNvGrpSpPr>
          <p:nvPr/>
        </p:nvGrpSpPr>
        <p:grpSpPr bwMode="auto">
          <a:xfrm>
            <a:off x="685800" y="4035425"/>
            <a:ext cx="5470525" cy="1450975"/>
            <a:chOff x="432" y="2542"/>
            <a:chExt cx="3446" cy="914"/>
          </a:xfrm>
        </p:grpSpPr>
        <p:pic>
          <p:nvPicPr>
            <p:cNvPr id="125959" name="Picture 11" descr="j009030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2542"/>
              <a:ext cx="544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60" name="Text Box 14"/>
            <p:cNvSpPr txBox="1">
              <a:spLocks noChangeArrowheads="1"/>
            </p:cNvSpPr>
            <p:nvPr/>
          </p:nvSpPr>
          <p:spPr bwMode="auto">
            <a:xfrm>
              <a:off x="2290" y="278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25961" name="Line 15"/>
            <p:cNvSpPr>
              <a:spLocks noChangeShapeType="1"/>
            </p:cNvSpPr>
            <p:nvPr/>
          </p:nvSpPr>
          <p:spPr bwMode="auto">
            <a:xfrm flipH="1">
              <a:off x="839" y="2927"/>
              <a:ext cx="1451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2" name="Line 16"/>
            <p:cNvSpPr>
              <a:spLocks noChangeShapeType="1"/>
            </p:cNvSpPr>
            <p:nvPr/>
          </p:nvSpPr>
          <p:spPr bwMode="auto">
            <a:xfrm flipH="1">
              <a:off x="2513" y="2783"/>
              <a:ext cx="113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963" name="Line 17"/>
            <p:cNvSpPr>
              <a:spLocks noChangeShapeType="1"/>
            </p:cNvSpPr>
            <p:nvPr/>
          </p:nvSpPr>
          <p:spPr bwMode="auto">
            <a:xfrm flipH="1" flipV="1">
              <a:off x="2513" y="3023"/>
              <a:ext cx="367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5964" name="Picture 28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2952" y="3120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965" name="Picture 29" descr="j017558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85" b="12796"/>
            <a:stretch>
              <a:fillRect/>
            </a:stretch>
          </p:blipFill>
          <p:spPr bwMode="auto">
            <a:xfrm>
              <a:off x="432" y="2784"/>
              <a:ext cx="33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1-Adressmaschine (2)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610600" cy="330041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Anwendung: Zerlegung der Anweisung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D= (A+B)*C;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a=Adresse von A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 a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:=Speicher[a]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b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+ Speicher[b]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c   #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* Speicher[c]   </a:t>
            </a:r>
          </a:p>
          <a:p>
            <a:pPr eaLnBrk="1" hangingPunct="1">
              <a:spcBef>
                <a:spcPct val="25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d   # Speicher[d]:=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accu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04800" y="5257800"/>
            <a:ext cx="8610600" cy="1014413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4*64=256 Bit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Speicherzugriffe: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Additionsbefehls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76350"/>
            <a:ext cx="44958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D2D7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dirty="0" smtClean="0"/>
              <a:t>Beispiel:</a:t>
            </a:r>
            <a:r>
              <a:rPr lang="de-DE" altLang="en-US" dirty="0" smtClean="0">
                <a:latin typeface="Courier New" pitchFamily="49" charset="0"/>
              </a:rPr>
              <a:t> 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333500" y="2552700"/>
            <a:ext cx="3200400" cy="2667000"/>
            <a:chOff x="816" y="2304"/>
            <a:chExt cx="2016" cy="1680"/>
          </a:xfrm>
        </p:grpSpPr>
        <p:sp>
          <p:nvSpPr>
            <p:cNvPr id="14358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59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0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1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2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63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495300" y="2552700"/>
            <a:ext cx="838200" cy="2667000"/>
            <a:chOff x="288" y="2304"/>
            <a:chExt cx="528" cy="1680"/>
          </a:xfrm>
        </p:grpSpPr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14353" name="Text Box 13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</a:t>
              </a:r>
            </a:p>
          </p:txBody>
        </p:sp>
        <p:sp>
          <p:nvSpPr>
            <p:cNvPr id="14355" name="Text Box 15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</a:t>
              </a:r>
            </a:p>
          </p:txBody>
        </p:sp>
        <p:sp>
          <p:nvSpPr>
            <p:cNvPr id="14356" name="Text Box 16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14357" name="Text Box 17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$2</a:t>
              </a:r>
            </a:p>
          </p:txBody>
        </p:sp>
      </p:grp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1828800" y="25527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"0...0"</a:t>
            </a:r>
          </a:p>
        </p:txBody>
      </p:sp>
      <p:sp>
        <p:nvSpPr>
          <p:cNvPr id="14343" name="Text Box 19"/>
          <p:cNvSpPr txBox="1">
            <a:spLocks noChangeArrowheads="1"/>
          </p:cNvSpPr>
          <p:nvPr/>
        </p:nvSpPr>
        <p:spPr bwMode="auto">
          <a:xfrm>
            <a:off x="2095500" y="30099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2095500" y="3467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auto">
          <a:xfrm>
            <a:off x="5448300" y="3771900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$3,$2,$1</a:t>
            </a:r>
          </a:p>
        </p:txBody>
      </p:sp>
      <p:sp>
        <p:nvSpPr>
          <p:cNvPr id="24598" name="AutoShape 22"/>
          <p:cNvSpPr>
            <a:spLocks noChangeArrowheads="1"/>
          </p:cNvSpPr>
          <p:nvPr/>
        </p:nvSpPr>
        <p:spPr bwMode="auto">
          <a:xfrm>
            <a:off x="7810500" y="361950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7" name="Text Box 23"/>
          <p:cNvSpPr txBox="1">
            <a:spLocks noChangeArrowheads="1"/>
          </p:cNvSpPr>
          <p:nvPr/>
        </p:nvSpPr>
        <p:spPr bwMode="auto">
          <a:xfrm>
            <a:off x="4724400" y="25527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$0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ist ständig = 0</a:t>
            </a:r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2095500" y="3924300"/>
            <a:ext cx="6096000" cy="914400"/>
            <a:chOff x="1296" y="2880"/>
            <a:chExt cx="3840" cy="576"/>
          </a:xfrm>
        </p:grpSpPr>
        <p:sp>
          <p:nvSpPr>
            <p:cNvPr id="14350" name="Text Box 25"/>
            <p:cNvSpPr txBox="1">
              <a:spLocks noChangeArrowheads="1"/>
            </p:cNvSpPr>
            <p:nvPr/>
          </p:nvSpPr>
          <p:spPr bwMode="auto">
            <a:xfrm>
              <a:off x="1296" y="2880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14351" name="AutoShape 26"/>
            <p:cNvSpPr>
              <a:spLocks noChangeArrowheads="1"/>
            </p:cNvSpPr>
            <p:nvPr/>
          </p:nvSpPr>
          <p:spPr bwMode="auto">
            <a:xfrm>
              <a:off x="4896" y="3264"/>
              <a:ext cx="240" cy="192"/>
            </a:xfrm>
            <a:prstGeom prst="leftArrow">
              <a:avLst>
                <a:gd name="adj1" fmla="val 50000"/>
                <a:gd name="adj2" fmla="val 3125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349" name="Text Box 27"/>
          <p:cNvSpPr txBox="1">
            <a:spLocks noChangeArrowheads="1"/>
          </p:cNvSpPr>
          <p:nvPr/>
        </p:nvSpPr>
        <p:spPr bwMode="auto">
          <a:xfrm>
            <a:off x="228600" y="1905000"/>
            <a:ext cx="594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 („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0-Adressmaschine (1)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blackWhite">
          <a:xfrm>
            <a:off x="228600" y="1295400"/>
            <a:ext cx="8610600" cy="1144588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Arithmetische Operationen werden auf Stapel ohne Angabe der Operanden ausgeführt. Die 2 obersten Stapelelemente werden verknüpft &amp; durch das Ergebnis der Operation ersetzt.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blackWhite">
          <a:xfrm>
            <a:off x="228600" y="3789363"/>
            <a:ext cx="86868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84B818"/>
              </a:buClr>
              <a:buFontTx/>
              <a:buChar char="•"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0-Adressmaschinen, 0-Adressbefehle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 Sorten von Befehlen: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# 	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Speicher[a]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wird oberstes Stapelelement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# 	Addiere die beiden obersten Stapelelemente und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	ersetze sie durch die Summe. Ähnlich für -,*,/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a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#  	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Speicher[a]:=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oberstes Stapelelement.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	Entferne dieses Element vom Stapel.</a:t>
            </a:r>
          </a:p>
        </p:txBody>
      </p:sp>
      <p:grpSp>
        <p:nvGrpSpPr>
          <p:cNvPr id="111684" name="Group 68"/>
          <p:cNvGrpSpPr>
            <a:grpSpLocks/>
          </p:cNvGrpSpPr>
          <p:nvPr/>
        </p:nvGrpSpPr>
        <p:grpSpPr bwMode="auto">
          <a:xfrm>
            <a:off x="228600" y="2514600"/>
            <a:ext cx="8486775" cy="1254125"/>
            <a:chOff x="144" y="1584"/>
            <a:chExt cx="5346" cy="790"/>
          </a:xfrm>
        </p:grpSpPr>
        <p:grpSp>
          <p:nvGrpSpPr>
            <p:cNvPr id="128006" name="Group 60"/>
            <p:cNvGrpSpPr>
              <a:grpSpLocks/>
            </p:cNvGrpSpPr>
            <p:nvPr/>
          </p:nvGrpSpPr>
          <p:grpSpPr bwMode="auto">
            <a:xfrm>
              <a:off x="1429" y="1584"/>
              <a:ext cx="2489" cy="790"/>
              <a:chOff x="1465" y="1597"/>
              <a:chExt cx="2489" cy="790"/>
            </a:xfrm>
          </p:grpSpPr>
          <p:pic>
            <p:nvPicPr>
              <p:cNvPr id="128013" name="Picture 8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6" y="1992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014" name="Picture 9" descr="j035198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1597"/>
                <a:ext cx="394" cy="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15" name="Text Box 12"/>
              <p:cNvSpPr txBox="1">
                <a:spLocks noChangeArrowheads="1"/>
              </p:cNvSpPr>
              <p:nvPr/>
            </p:nvSpPr>
            <p:spPr bwMode="auto">
              <a:xfrm>
                <a:off x="2425" y="171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128016" name="Line 13"/>
              <p:cNvSpPr>
                <a:spLocks noChangeShapeType="1"/>
              </p:cNvSpPr>
              <p:nvPr/>
            </p:nvSpPr>
            <p:spPr bwMode="auto">
              <a:xfrm flipH="1">
                <a:off x="1837" y="1858"/>
                <a:ext cx="588" cy="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7" name="Line 14"/>
              <p:cNvSpPr>
                <a:spLocks noChangeShapeType="1"/>
              </p:cNvSpPr>
              <p:nvPr/>
            </p:nvSpPr>
            <p:spPr bwMode="auto">
              <a:xfrm flipH="1">
                <a:off x="2648" y="1714"/>
                <a:ext cx="113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018" name="Line 15"/>
              <p:cNvSpPr>
                <a:spLocks noChangeShapeType="1"/>
              </p:cNvSpPr>
              <p:nvPr/>
            </p:nvSpPr>
            <p:spPr bwMode="auto">
              <a:xfrm flipH="1" flipV="1">
                <a:off x="2648" y="1954"/>
                <a:ext cx="518" cy="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28019" name="Group 59"/>
              <p:cNvGrpSpPr>
                <a:grpSpLocks/>
              </p:cNvGrpSpPr>
              <p:nvPr/>
            </p:nvGrpSpPr>
            <p:grpSpPr bwMode="auto">
              <a:xfrm>
                <a:off x="1465" y="1774"/>
                <a:ext cx="372" cy="289"/>
                <a:chOff x="454" y="1794"/>
                <a:chExt cx="372" cy="289"/>
              </a:xfrm>
            </p:grpSpPr>
            <p:sp>
              <p:nvSpPr>
                <p:cNvPr id="128020" name="Freeform 23"/>
                <p:cNvSpPr>
                  <a:spLocks/>
                </p:cNvSpPr>
                <p:nvPr/>
              </p:nvSpPr>
              <p:spPr bwMode="auto">
                <a:xfrm>
                  <a:off x="467" y="1919"/>
                  <a:ext cx="145" cy="132"/>
                </a:xfrm>
                <a:custGeom>
                  <a:avLst/>
                  <a:gdLst>
                    <a:gd name="T0" fmla="*/ 0 w 578"/>
                    <a:gd name="T1" fmla="*/ 0 h 528"/>
                    <a:gd name="T2" fmla="*/ 0 w 578"/>
                    <a:gd name="T3" fmla="*/ 0 h 528"/>
                    <a:gd name="T4" fmla="*/ 0 w 578"/>
                    <a:gd name="T5" fmla="*/ 0 h 528"/>
                    <a:gd name="T6" fmla="*/ 0 w 578"/>
                    <a:gd name="T7" fmla="*/ 0 h 528"/>
                    <a:gd name="T8" fmla="*/ 0 w 578"/>
                    <a:gd name="T9" fmla="*/ 0 h 528"/>
                    <a:gd name="T10" fmla="*/ 0 w 578"/>
                    <a:gd name="T11" fmla="*/ 0 h 528"/>
                    <a:gd name="T12" fmla="*/ 0 w 578"/>
                    <a:gd name="T13" fmla="*/ 0 h 528"/>
                    <a:gd name="T14" fmla="*/ 0 w 578"/>
                    <a:gd name="T15" fmla="*/ 0 h 528"/>
                    <a:gd name="T16" fmla="*/ 0 w 578"/>
                    <a:gd name="T17" fmla="*/ 0 h 528"/>
                    <a:gd name="T18" fmla="*/ 0 w 578"/>
                    <a:gd name="T19" fmla="*/ 0 h 528"/>
                    <a:gd name="T20" fmla="*/ 0 w 578"/>
                    <a:gd name="T21" fmla="*/ 0 h 528"/>
                    <a:gd name="T22" fmla="*/ 0 w 578"/>
                    <a:gd name="T23" fmla="*/ 0 h 528"/>
                    <a:gd name="T24" fmla="*/ 0 w 578"/>
                    <a:gd name="T25" fmla="*/ 0 h 528"/>
                    <a:gd name="T26" fmla="*/ 0 w 578"/>
                    <a:gd name="T27" fmla="*/ 0 h 528"/>
                    <a:gd name="T28" fmla="*/ 0 w 578"/>
                    <a:gd name="T29" fmla="*/ 0 h 528"/>
                    <a:gd name="T30" fmla="*/ 0 w 578"/>
                    <a:gd name="T31" fmla="*/ 0 h 528"/>
                    <a:gd name="T32" fmla="*/ 0 w 578"/>
                    <a:gd name="T33" fmla="*/ 0 h 528"/>
                    <a:gd name="T34" fmla="*/ 0 w 578"/>
                    <a:gd name="T35" fmla="*/ 0 h 528"/>
                    <a:gd name="T36" fmla="*/ 0 w 578"/>
                    <a:gd name="T37" fmla="*/ 0 h 528"/>
                    <a:gd name="T38" fmla="*/ 0 w 578"/>
                    <a:gd name="T39" fmla="*/ 0 h 528"/>
                    <a:gd name="T40" fmla="*/ 0 w 578"/>
                    <a:gd name="T41" fmla="*/ 0 h 528"/>
                    <a:gd name="T42" fmla="*/ 0 w 578"/>
                    <a:gd name="T43" fmla="*/ 0 h 528"/>
                    <a:gd name="T44" fmla="*/ 0 w 578"/>
                    <a:gd name="T45" fmla="*/ 0 h 528"/>
                    <a:gd name="T46" fmla="*/ 0 w 578"/>
                    <a:gd name="T47" fmla="*/ 0 h 528"/>
                    <a:gd name="T48" fmla="*/ 0 w 578"/>
                    <a:gd name="T49" fmla="*/ 0 h 528"/>
                    <a:gd name="T50" fmla="*/ 0 w 578"/>
                    <a:gd name="T51" fmla="*/ 0 h 528"/>
                    <a:gd name="T52" fmla="*/ 0 w 578"/>
                    <a:gd name="T53" fmla="*/ 0 h 528"/>
                    <a:gd name="T54" fmla="*/ 0 w 578"/>
                    <a:gd name="T55" fmla="*/ 0 h 528"/>
                    <a:gd name="T56" fmla="*/ 0 w 578"/>
                    <a:gd name="T57" fmla="*/ 0 h 528"/>
                    <a:gd name="T58" fmla="*/ 0 w 578"/>
                    <a:gd name="T59" fmla="*/ 0 h 528"/>
                    <a:gd name="T60" fmla="*/ 0 w 578"/>
                    <a:gd name="T61" fmla="*/ 0 h 528"/>
                    <a:gd name="T62" fmla="*/ 0 w 578"/>
                    <a:gd name="T63" fmla="*/ 0 h 528"/>
                    <a:gd name="T64" fmla="*/ 0 w 578"/>
                    <a:gd name="T65" fmla="*/ 0 h 528"/>
                    <a:gd name="T66" fmla="*/ 0 w 578"/>
                    <a:gd name="T67" fmla="*/ 0 h 528"/>
                    <a:gd name="T68" fmla="*/ 0 w 578"/>
                    <a:gd name="T69" fmla="*/ 0 h 528"/>
                    <a:gd name="T70" fmla="*/ 0 w 578"/>
                    <a:gd name="T71" fmla="*/ 0 h 528"/>
                    <a:gd name="T72" fmla="*/ 0 w 578"/>
                    <a:gd name="T73" fmla="*/ 0 h 528"/>
                    <a:gd name="T74" fmla="*/ 0 w 578"/>
                    <a:gd name="T75" fmla="*/ 0 h 528"/>
                    <a:gd name="T76" fmla="*/ 0 w 578"/>
                    <a:gd name="T77" fmla="*/ 0 h 528"/>
                    <a:gd name="T78" fmla="*/ 0 w 578"/>
                    <a:gd name="T79" fmla="*/ 0 h 528"/>
                    <a:gd name="T80" fmla="*/ 0 w 578"/>
                    <a:gd name="T81" fmla="*/ 0 h 528"/>
                    <a:gd name="T82" fmla="*/ 0 w 578"/>
                    <a:gd name="T83" fmla="*/ 0 h 528"/>
                    <a:gd name="T84" fmla="*/ 0 w 578"/>
                    <a:gd name="T85" fmla="*/ 0 h 528"/>
                    <a:gd name="T86" fmla="*/ 0 w 578"/>
                    <a:gd name="T87" fmla="*/ 0 h 528"/>
                    <a:gd name="T88" fmla="*/ 0 w 578"/>
                    <a:gd name="T89" fmla="*/ 0 h 528"/>
                    <a:gd name="T90" fmla="*/ 0 w 578"/>
                    <a:gd name="T91" fmla="*/ 0 h 528"/>
                    <a:gd name="T92" fmla="*/ 0 w 578"/>
                    <a:gd name="T93" fmla="*/ 0 h 528"/>
                    <a:gd name="T94" fmla="*/ 0 w 578"/>
                    <a:gd name="T95" fmla="*/ 0 h 528"/>
                    <a:gd name="T96" fmla="*/ 0 w 578"/>
                    <a:gd name="T97" fmla="*/ 0 h 528"/>
                    <a:gd name="T98" fmla="*/ 0 w 578"/>
                    <a:gd name="T99" fmla="*/ 0 h 528"/>
                    <a:gd name="T100" fmla="*/ 0 w 578"/>
                    <a:gd name="T101" fmla="*/ 0 h 528"/>
                    <a:gd name="T102" fmla="*/ 0 w 578"/>
                    <a:gd name="T103" fmla="*/ 0 h 528"/>
                    <a:gd name="T104" fmla="*/ 0 w 578"/>
                    <a:gd name="T105" fmla="*/ 0 h 528"/>
                    <a:gd name="T106" fmla="*/ 0 w 578"/>
                    <a:gd name="T107" fmla="*/ 0 h 528"/>
                    <a:gd name="T108" fmla="*/ 0 w 578"/>
                    <a:gd name="T109" fmla="*/ 0 h 528"/>
                    <a:gd name="T110" fmla="*/ 0 w 578"/>
                    <a:gd name="T111" fmla="*/ 0 h 528"/>
                    <a:gd name="T112" fmla="*/ 0 w 578"/>
                    <a:gd name="T113" fmla="*/ 0 h 528"/>
                    <a:gd name="T114" fmla="*/ 0 w 578"/>
                    <a:gd name="T115" fmla="*/ 0 h 528"/>
                    <a:gd name="T116" fmla="*/ 0 w 578"/>
                    <a:gd name="T117" fmla="*/ 0 h 528"/>
                    <a:gd name="T118" fmla="*/ 0 w 578"/>
                    <a:gd name="T119" fmla="*/ 0 h 528"/>
                    <a:gd name="T120" fmla="*/ 0 w 578"/>
                    <a:gd name="T121" fmla="*/ 0 h 528"/>
                    <a:gd name="T122" fmla="*/ 0 w 578"/>
                    <a:gd name="T123" fmla="*/ 0 h 52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578" h="528">
                      <a:moveTo>
                        <a:pt x="42" y="0"/>
                      </a:moveTo>
                      <a:lnTo>
                        <a:pt x="44" y="2"/>
                      </a:lnTo>
                      <a:lnTo>
                        <a:pt x="48" y="3"/>
                      </a:lnTo>
                      <a:lnTo>
                        <a:pt x="51" y="6"/>
                      </a:lnTo>
                      <a:lnTo>
                        <a:pt x="55" y="6"/>
                      </a:lnTo>
                      <a:lnTo>
                        <a:pt x="59" y="8"/>
                      </a:lnTo>
                      <a:lnTo>
                        <a:pt x="62" y="10"/>
                      </a:lnTo>
                      <a:lnTo>
                        <a:pt x="66" y="11"/>
                      </a:lnTo>
                      <a:lnTo>
                        <a:pt x="68" y="14"/>
                      </a:lnTo>
                      <a:lnTo>
                        <a:pt x="72" y="15"/>
                      </a:lnTo>
                      <a:lnTo>
                        <a:pt x="75" y="16"/>
                      </a:lnTo>
                      <a:lnTo>
                        <a:pt x="79" y="18"/>
                      </a:lnTo>
                      <a:lnTo>
                        <a:pt x="83" y="22"/>
                      </a:lnTo>
                      <a:lnTo>
                        <a:pt x="86" y="22"/>
                      </a:lnTo>
                      <a:lnTo>
                        <a:pt x="88" y="24"/>
                      </a:lnTo>
                      <a:lnTo>
                        <a:pt x="92" y="27"/>
                      </a:lnTo>
                      <a:lnTo>
                        <a:pt x="95" y="30"/>
                      </a:lnTo>
                      <a:lnTo>
                        <a:pt x="99" y="31"/>
                      </a:lnTo>
                      <a:lnTo>
                        <a:pt x="102" y="34"/>
                      </a:lnTo>
                      <a:lnTo>
                        <a:pt x="104" y="35"/>
                      </a:lnTo>
                      <a:lnTo>
                        <a:pt x="107" y="38"/>
                      </a:lnTo>
                      <a:lnTo>
                        <a:pt x="111" y="39"/>
                      </a:lnTo>
                      <a:lnTo>
                        <a:pt x="114" y="43"/>
                      </a:lnTo>
                      <a:lnTo>
                        <a:pt x="116" y="44"/>
                      </a:lnTo>
                      <a:lnTo>
                        <a:pt x="120" y="48"/>
                      </a:lnTo>
                      <a:lnTo>
                        <a:pt x="123" y="50"/>
                      </a:lnTo>
                      <a:lnTo>
                        <a:pt x="127" y="52"/>
                      </a:lnTo>
                      <a:lnTo>
                        <a:pt x="130" y="55"/>
                      </a:lnTo>
                      <a:lnTo>
                        <a:pt x="134" y="58"/>
                      </a:lnTo>
                      <a:lnTo>
                        <a:pt x="136" y="60"/>
                      </a:lnTo>
                      <a:lnTo>
                        <a:pt x="139" y="63"/>
                      </a:lnTo>
                      <a:lnTo>
                        <a:pt x="143" y="64"/>
                      </a:lnTo>
                      <a:lnTo>
                        <a:pt x="146" y="68"/>
                      </a:lnTo>
                      <a:lnTo>
                        <a:pt x="148" y="70"/>
                      </a:lnTo>
                      <a:lnTo>
                        <a:pt x="152" y="72"/>
                      </a:lnTo>
                      <a:lnTo>
                        <a:pt x="155" y="75"/>
                      </a:lnTo>
                      <a:lnTo>
                        <a:pt x="158" y="79"/>
                      </a:lnTo>
                      <a:lnTo>
                        <a:pt x="160" y="80"/>
                      </a:lnTo>
                      <a:lnTo>
                        <a:pt x="164" y="83"/>
                      </a:lnTo>
                      <a:lnTo>
                        <a:pt x="167" y="86"/>
                      </a:lnTo>
                      <a:lnTo>
                        <a:pt x="171" y="88"/>
                      </a:lnTo>
                      <a:lnTo>
                        <a:pt x="172" y="91"/>
                      </a:lnTo>
                      <a:lnTo>
                        <a:pt x="176" y="94"/>
                      </a:lnTo>
                      <a:lnTo>
                        <a:pt x="179" y="95"/>
                      </a:lnTo>
                      <a:lnTo>
                        <a:pt x="183" y="98"/>
                      </a:lnTo>
                      <a:lnTo>
                        <a:pt x="186" y="100"/>
                      </a:lnTo>
                      <a:lnTo>
                        <a:pt x="188" y="103"/>
                      </a:lnTo>
                      <a:lnTo>
                        <a:pt x="192" y="106"/>
                      </a:lnTo>
                      <a:lnTo>
                        <a:pt x="195" y="108"/>
                      </a:lnTo>
                      <a:lnTo>
                        <a:pt x="198" y="111"/>
                      </a:lnTo>
                      <a:lnTo>
                        <a:pt x="200" y="114"/>
                      </a:lnTo>
                      <a:lnTo>
                        <a:pt x="204" y="115"/>
                      </a:lnTo>
                      <a:lnTo>
                        <a:pt x="207" y="118"/>
                      </a:lnTo>
                      <a:lnTo>
                        <a:pt x="211" y="120"/>
                      </a:lnTo>
                      <a:lnTo>
                        <a:pt x="214" y="123"/>
                      </a:lnTo>
                      <a:lnTo>
                        <a:pt x="218" y="126"/>
                      </a:lnTo>
                      <a:lnTo>
                        <a:pt x="220" y="127"/>
                      </a:lnTo>
                      <a:lnTo>
                        <a:pt x="223" y="130"/>
                      </a:lnTo>
                      <a:lnTo>
                        <a:pt x="227" y="132"/>
                      </a:lnTo>
                      <a:lnTo>
                        <a:pt x="230" y="134"/>
                      </a:lnTo>
                      <a:lnTo>
                        <a:pt x="234" y="136"/>
                      </a:lnTo>
                      <a:lnTo>
                        <a:pt x="236" y="139"/>
                      </a:lnTo>
                      <a:lnTo>
                        <a:pt x="240" y="142"/>
                      </a:lnTo>
                      <a:lnTo>
                        <a:pt x="243" y="142"/>
                      </a:lnTo>
                      <a:lnTo>
                        <a:pt x="247" y="144"/>
                      </a:lnTo>
                      <a:lnTo>
                        <a:pt x="252" y="151"/>
                      </a:lnTo>
                      <a:lnTo>
                        <a:pt x="256" y="155"/>
                      </a:lnTo>
                      <a:lnTo>
                        <a:pt x="262" y="160"/>
                      </a:lnTo>
                      <a:lnTo>
                        <a:pt x="266" y="166"/>
                      </a:lnTo>
                      <a:lnTo>
                        <a:pt x="270" y="171"/>
                      </a:lnTo>
                      <a:lnTo>
                        <a:pt x="275" y="176"/>
                      </a:lnTo>
                      <a:lnTo>
                        <a:pt x="280" y="180"/>
                      </a:lnTo>
                      <a:lnTo>
                        <a:pt x="286" y="187"/>
                      </a:lnTo>
                      <a:lnTo>
                        <a:pt x="290" y="191"/>
                      </a:lnTo>
                      <a:lnTo>
                        <a:pt x="294" y="196"/>
                      </a:lnTo>
                      <a:lnTo>
                        <a:pt x="299" y="202"/>
                      </a:lnTo>
                      <a:lnTo>
                        <a:pt x="303" y="206"/>
                      </a:lnTo>
                      <a:lnTo>
                        <a:pt x="310" y="211"/>
                      </a:lnTo>
                      <a:lnTo>
                        <a:pt x="314" y="216"/>
                      </a:lnTo>
                      <a:lnTo>
                        <a:pt x="318" y="220"/>
                      </a:lnTo>
                      <a:lnTo>
                        <a:pt x="324" y="226"/>
                      </a:lnTo>
                      <a:lnTo>
                        <a:pt x="328" y="231"/>
                      </a:lnTo>
                      <a:lnTo>
                        <a:pt x="334" y="235"/>
                      </a:lnTo>
                      <a:lnTo>
                        <a:pt x="339" y="240"/>
                      </a:lnTo>
                      <a:lnTo>
                        <a:pt x="343" y="244"/>
                      </a:lnTo>
                      <a:lnTo>
                        <a:pt x="348" y="250"/>
                      </a:lnTo>
                      <a:lnTo>
                        <a:pt x="354" y="254"/>
                      </a:lnTo>
                      <a:lnTo>
                        <a:pt x="358" y="259"/>
                      </a:lnTo>
                      <a:lnTo>
                        <a:pt x="363" y="264"/>
                      </a:lnTo>
                      <a:lnTo>
                        <a:pt x="368" y="268"/>
                      </a:lnTo>
                      <a:lnTo>
                        <a:pt x="372" y="274"/>
                      </a:lnTo>
                      <a:lnTo>
                        <a:pt x="379" y="278"/>
                      </a:lnTo>
                      <a:lnTo>
                        <a:pt x="383" y="283"/>
                      </a:lnTo>
                      <a:lnTo>
                        <a:pt x="387" y="287"/>
                      </a:lnTo>
                      <a:lnTo>
                        <a:pt x="394" y="292"/>
                      </a:lnTo>
                      <a:lnTo>
                        <a:pt x="399" y="296"/>
                      </a:lnTo>
                      <a:lnTo>
                        <a:pt x="404" y="302"/>
                      </a:lnTo>
                      <a:lnTo>
                        <a:pt x="408" y="304"/>
                      </a:lnTo>
                      <a:lnTo>
                        <a:pt x="414" y="311"/>
                      </a:lnTo>
                      <a:lnTo>
                        <a:pt x="419" y="314"/>
                      </a:lnTo>
                      <a:lnTo>
                        <a:pt x="424" y="319"/>
                      </a:lnTo>
                      <a:lnTo>
                        <a:pt x="428" y="323"/>
                      </a:lnTo>
                      <a:lnTo>
                        <a:pt x="434" y="328"/>
                      </a:lnTo>
                      <a:lnTo>
                        <a:pt x="439" y="332"/>
                      </a:lnTo>
                      <a:lnTo>
                        <a:pt x="444" y="338"/>
                      </a:lnTo>
                      <a:lnTo>
                        <a:pt x="450" y="342"/>
                      </a:lnTo>
                      <a:lnTo>
                        <a:pt x="455" y="347"/>
                      </a:lnTo>
                      <a:lnTo>
                        <a:pt x="460" y="351"/>
                      </a:lnTo>
                      <a:lnTo>
                        <a:pt x="466" y="355"/>
                      </a:lnTo>
                      <a:lnTo>
                        <a:pt x="470" y="359"/>
                      </a:lnTo>
                      <a:lnTo>
                        <a:pt x="475" y="364"/>
                      </a:lnTo>
                      <a:lnTo>
                        <a:pt x="480" y="370"/>
                      </a:lnTo>
                      <a:lnTo>
                        <a:pt x="487" y="374"/>
                      </a:lnTo>
                      <a:lnTo>
                        <a:pt x="491" y="379"/>
                      </a:lnTo>
                      <a:lnTo>
                        <a:pt x="496" y="383"/>
                      </a:lnTo>
                      <a:lnTo>
                        <a:pt x="502" y="388"/>
                      </a:lnTo>
                      <a:lnTo>
                        <a:pt x="507" y="392"/>
                      </a:lnTo>
                      <a:lnTo>
                        <a:pt x="511" y="398"/>
                      </a:lnTo>
                      <a:lnTo>
                        <a:pt x="518" y="402"/>
                      </a:lnTo>
                      <a:lnTo>
                        <a:pt x="523" y="407"/>
                      </a:lnTo>
                      <a:lnTo>
                        <a:pt x="528" y="412"/>
                      </a:lnTo>
                      <a:lnTo>
                        <a:pt x="532" y="416"/>
                      </a:lnTo>
                      <a:lnTo>
                        <a:pt x="538" y="422"/>
                      </a:lnTo>
                      <a:lnTo>
                        <a:pt x="544" y="426"/>
                      </a:lnTo>
                      <a:lnTo>
                        <a:pt x="550" y="431"/>
                      </a:lnTo>
                      <a:lnTo>
                        <a:pt x="554" y="435"/>
                      </a:lnTo>
                      <a:lnTo>
                        <a:pt x="559" y="440"/>
                      </a:lnTo>
                      <a:lnTo>
                        <a:pt x="566" y="446"/>
                      </a:lnTo>
                      <a:lnTo>
                        <a:pt x="571" y="451"/>
                      </a:lnTo>
                      <a:lnTo>
                        <a:pt x="571" y="452"/>
                      </a:lnTo>
                      <a:lnTo>
                        <a:pt x="571" y="455"/>
                      </a:lnTo>
                      <a:lnTo>
                        <a:pt x="571" y="458"/>
                      </a:lnTo>
                      <a:lnTo>
                        <a:pt x="572" y="463"/>
                      </a:lnTo>
                      <a:lnTo>
                        <a:pt x="572" y="467"/>
                      </a:lnTo>
                      <a:lnTo>
                        <a:pt x="574" y="472"/>
                      </a:lnTo>
                      <a:lnTo>
                        <a:pt x="574" y="478"/>
                      </a:lnTo>
                      <a:lnTo>
                        <a:pt x="575" y="482"/>
                      </a:lnTo>
                      <a:lnTo>
                        <a:pt x="575" y="488"/>
                      </a:lnTo>
                      <a:lnTo>
                        <a:pt x="576" y="492"/>
                      </a:lnTo>
                      <a:lnTo>
                        <a:pt x="576" y="498"/>
                      </a:lnTo>
                      <a:lnTo>
                        <a:pt x="578" y="503"/>
                      </a:lnTo>
                      <a:lnTo>
                        <a:pt x="576" y="507"/>
                      </a:lnTo>
                      <a:lnTo>
                        <a:pt x="576" y="511"/>
                      </a:lnTo>
                      <a:lnTo>
                        <a:pt x="576" y="515"/>
                      </a:lnTo>
                      <a:lnTo>
                        <a:pt x="576" y="518"/>
                      </a:lnTo>
                      <a:lnTo>
                        <a:pt x="571" y="519"/>
                      </a:lnTo>
                      <a:lnTo>
                        <a:pt x="568" y="522"/>
                      </a:lnTo>
                      <a:lnTo>
                        <a:pt x="563" y="523"/>
                      </a:lnTo>
                      <a:lnTo>
                        <a:pt x="559" y="524"/>
                      </a:lnTo>
                      <a:lnTo>
                        <a:pt x="556" y="526"/>
                      </a:lnTo>
                      <a:lnTo>
                        <a:pt x="552" y="527"/>
                      </a:lnTo>
                      <a:lnTo>
                        <a:pt x="547" y="527"/>
                      </a:lnTo>
                      <a:lnTo>
                        <a:pt x="544" y="528"/>
                      </a:lnTo>
                      <a:lnTo>
                        <a:pt x="540" y="528"/>
                      </a:lnTo>
                      <a:lnTo>
                        <a:pt x="536" y="528"/>
                      </a:lnTo>
                      <a:lnTo>
                        <a:pt x="532" y="528"/>
                      </a:lnTo>
                      <a:lnTo>
                        <a:pt x="530" y="528"/>
                      </a:lnTo>
                      <a:lnTo>
                        <a:pt x="526" y="527"/>
                      </a:lnTo>
                      <a:lnTo>
                        <a:pt x="522" y="527"/>
                      </a:lnTo>
                      <a:lnTo>
                        <a:pt x="518" y="526"/>
                      </a:lnTo>
                      <a:lnTo>
                        <a:pt x="515" y="526"/>
                      </a:lnTo>
                      <a:lnTo>
                        <a:pt x="511" y="524"/>
                      </a:lnTo>
                      <a:lnTo>
                        <a:pt x="508" y="522"/>
                      </a:lnTo>
                      <a:lnTo>
                        <a:pt x="504" y="522"/>
                      </a:lnTo>
                      <a:lnTo>
                        <a:pt x="500" y="519"/>
                      </a:lnTo>
                      <a:lnTo>
                        <a:pt x="496" y="518"/>
                      </a:lnTo>
                      <a:lnTo>
                        <a:pt x="492" y="515"/>
                      </a:lnTo>
                      <a:lnTo>
                        <a:pt x="490" y="512"/>
                      </a:lnTo>
                      <a:lnTo>
                        <a:pt x="487" y="511"/>
                      </a:lnTo>
                      <a:lnTo>
                        <a:pt x="483" y="508"/>
                      </a:lnTo>
                      <a:lnTo>
                        <a:pt x="480" y="506"/>
                      </a:lnTo>
                      <a:lnTo>
                        <a:pt x="476" y="503"/>
                      </a:lnTo>
                      <a:lnTo>
                        <a:pt x="474" y="500"/>
                      </a:lnTo>
                      <a:lnTo>
                        <a:pt x="470" y="498"/>
                      </a:lnTo>
                      <a:lnTo>
                        <a:pt x="467" y="494"/>
                      </a:lnTo>
                      <a:lnTo>
                        <a:pt x="463" y="491"/>
                      </a:lnTo>
                      <a:lnTo>
                        <a:pt x="460" y="488"/>
                      </a:lnTo>
                      <a:lnTo>
                        <a:pt x="456" y="486"/>
                      </a:lnTo>
                      <a:lnTo>
                        <a:pt x="454" y="482"/>
                      </a:lnTo>
                      <a:lnTo>
                        <a:pt x="451" y="478"/>
                      </a:lnTo>
                      <a:lnTo>
                        <a:pt x="447" y="475"/>
                      </a:lnTo>
                      <a:lnTo>
                        <a:pt x="444" y="471"/>
                      </a:lnTo>
                      <a:lnTo>
                        <a:pt x="442" y="467"/>
                      </a:lnTo>
                      <a:lnTo>
                        <a:pt x="438" y="464"/>
                      </a:lnTo>
                      <a:lnTo>
                        <a:pt x="435" y="462"/>
                      </a:lnTo>
                      <a:lnTo>
                        <a:pt x="431" y="458"/>
                      </a:lnTo>
                      <a:lnTo>
                        <a:pt x="428" y="454"/>
                      </a:lnTo>
                      <a:lnTo>
                        <a:pt x="424" y="451"/>
                      </a:lnTo>
                      <a:lnTo>
                        <a:pt x="422" y="447"/>
                      </a:lnTo>
                      <a:lnTo>
                        <a:pt x="419" y="443"/>
                      </a:lnTo>
                      <a:lnTo>
                        <a:pt x="415" y="440"/>
                      </a:lnTo>
                      <a:lnTo>
                        <a:pt x="412" y="436"/>
                      </a:lnTo>
                      <a:lnTo>
                        <a:pt x="410" y="434"/>
                      </a:lnTo>
                      <a:lnTo>
                        <a:pt x="406" y="431"/>
                      </a:lnTo>
                      <a:lnTo>
                        <a:pt x="403" y="427"/>
                      </a:lnTo>
                      <a:lnTo>
                        <a:pt x="400" y="423"/>
                      </a:lnTo>
                      <a:lnTo>
                        <a:pt x="396" y="420"/>
                      </a:lnTo>
                      <a:lnTo>
                        <a:pt x="394" y="416"/>
                      </a:lnTo>
                      <a:lnTo>
                        <a:pt x="391" y="414"/>
                      </a:lnTo>
                      <a:lnTo>
                        <a:pt x="387" y="411"/>
                      </a:lnTo>
                      <a:lnTo>
                        <a:pt x="384" y="408"/>
                      </a:lnTo>
                      <a:lnTo>
                        <a:pt x="382" y="406"/>
                      </a:lnTo>
                      <a:lnTo>
                        <a:pt x="379" y="403"/>
                      </a:lnTo>
                      <a:lnTo>
                        <a:pt x="375" y="400"/>
                      </a:lnTo>
                      <a:lnTo>
                        <a:pt x="372" y="398"/>
                      </a:lnTo>
                      <a:lnTo>
                        <a:pt x="368" y="395"/>
                      </a:lnTo>
                      <a:lnTo>
                        <a:pt x="366" y="394"/>
                      </a:lnTo>
                      <a:lnTo>
                        <a:pt x="362" y="392"/>
                      </a:lnTo>
                      <a:lnTo>
                        <a:pt x="359" y="390"/>
                      </a:lnTo>
                      <a:lnTo>
                        <a:pt x="355" y="386"/>
                      </a:lnTo>
                      <a:lnTo>
                        <a:pt x="350" y="383"/>
                      </a:lnTo>
                      <a:lnTo>
                        <a:pt x="346" y="379"/>
                      </a:lnTo>
                      <a:lnTo>
                        <a:pt x="339" y="375"/>
                      </a:lnTo>
                      <a:lnTo>
                        <a:pt x="335" y="371"/>
                      </a:lnTo>
                      <a:lnTo>
                        <a:pt x="331" y="368"/>
                      </a:lnTo>
                      <a:lnTo>
                        <a:pt x="327" y="363"/>
                      </a:lnTo>
                      <a:lnTo>
                        <a:pt x="322" y="359"/>
                      </a:lnTo>
                      <a:lnTo>
                        <a:pt x="318" y="355"/>
                      </a:lnTo>
                      <a:lnTo>
                        <a:pt x="312" y="351"/>
                      </a:lnTo>
                      <a:lnTo>
                        <a:pt x="310" y="347"/>
                      </a:lnTo>
                      <a:lnTo>
                        <a:pt x="304" y="343"/>
                      </a:lnTo>
                      <a:lnTo>
                        <a:pt x="300" y="339"/>
                      </a:lnTo>
                      <a:lnTo>
                        <a:pt x="295" y="335"/>
                      </a:lnTo>
                      <a:lnTo>
                        <a:pt x="291" y="331"/>
                      </a:lnTo>
                      <a:lnTo>
                        <a:pt x="288" y="328"/>
                      </a:lnTo>
                      <a:lnTo>
                        <a:pt x="283" y="323"/>
                      </a:lnTo>
                      <a:lnTo>
                        <a:pt x="279" y="319"/>
                      </a:lnTo>
                      <a:lnTo>
                        <a:pt x="274" y="314"/>
                      </a:lnTo>
                      <a:lnTo>
                        <a:pt x="270" y="311"/>
                      </a:lnTo>
                      <a:lnTo>
                        <a:pt x="266" y="306"/>
                      </a:lnTo>
                      <a:lnTo>
                        <a:pt x="262" y="302"/>
                      </a:lnTo>
                      <a:lnTo>
                        <a:pt x="258" y="298"/>
                      </a:lnTo>
                      <a:lnTo>
                        <a:pt x="254" y="294"/>
                      </a:lnTo>
                      <a:lnTo>
                        <a:pt x="250" y="290"/>
                      </a:lnTo>
                      <a:lnTo>
                        <a:pt x="246" y="284"/>
                      </a:lnTo>
                      <a:lnTo>
                        <a:pt x="240" y="280"/>
                      </a:lnTo>
                      <a:lnTo>
                        <a:pt x="236" y="276"/>
                      </a:lnTo>
                      <a:lnTo>
                        <a:pt x="232" y="271"/>
                      </a:lnTo>
                      <a:lnTo>
                        <a:pt x="228" y="268"/>
                      </a:lnTo>
                      <a:lnTo>
                        <a:pt x="224" y="263"/>
                      </a:lnTo>
                      <a:lnTo>
                        <a:pt x="222" y="259"/>
                      </a:lnTo>
                      <a:lnTo>
                        <a:pt x="216" y="255"/>
                      </a:lnTo>
                      <a:lnTo>
                        <a:pt x="212" y="250"/>
                      </a:lnTo>
                      <a:lnTo>
                        <a:pt x="207" y="247"/>
                      </a:lnTo>
                      <a:lnTo>
                        <a:pt x="204" y="242"/>
                      </a:lnTo>
                      <a:lnTo>
                        <a:pt x="198" y="238"/>
                      </a:lnTo>
                      <a:lnTo>
                        <a:pt x="195" y="234"/>
                      </a:lnTo>
                      <a:lnTo>
                        <a:pt x="190" y="230"/>
                      </a:lnTo>
                      <a:lnTo>
                        <a:pt x="186" y="226"/>
                      </a:lnTo>
                      <a:lnTo>
                        <a:pt x="182" y="222"/>
                      </a:lnTo>
                      <a:lnTo>
                        <a:pt x="178" y="218"/>
                      </a:lnTo>
                      <a:lnTo>
                        <a:pt x="174" y="214"/>
                      </a:lnTo>
                      <a:lnTo>
                        <a:pt x="168" y="210"/>
                      </a:lnTo>
                      <a:lnTo>
                        <a:pt x="164" y="206"/>
                      </a:lnTo>
                      <a:lnTo>
                        <a:pt x="160" y="202"/>
                      </a:lnTo>
                      <a:lnTo>
                        <a:pt x="156" y="198"/>
                      </a:lnTo>
                      <a:lnTo>
                        <a:pt x="152" y="195"/>
                      </a:lnTo>
                      <a:lnTo>
                        <a:pt x="147" y="190"/>
                      </a:lnTo>
                      <a:lnTo>
                        <a:pt x="143" y="187"/>
                      </a:lnTo>
                      <a:lnTo>
                        <a:pt x="138" y="183"/>
                      </a:lnTo>
                      <a:lnTo>
                        <a:pt x="135" y="180"/>
                      </a:lnTo>
                      <a:lnTo>
                        <a:pt x="130" y="176"/>
                      </a:lnTo>
                      <a:lnTo>
                        <a:pt x="126" y="172"/>
                      </a:lnTo>
                      <a:lnTo>
                        <a:pt x="120" y="168"/>
                      </a:lnTo>
                      <a:lnTo>
                        <a:pt x="116" y="166"/>
                      </a:lnTo>
                      <a:lnTo>
                        <a:pt x="111" y="163"/>
                      </a:lnTo>
                      <a:lnTo>
                        <a:pt x="107" y="160"/>
                      </a:lnTo>
                      <a:lnTo>
                        <a:pt x="102" y="156"/>
                      </a:lnTo>
                      <a:lnTo>
                        <a:pt x="98" y="154"/>
                      </a:lnTo>
                      <a:lnTo>
                        <a:pt x="92" y="151"/>
                      </a:lnTo>
                      <a:lnTo>
                        <a:pt x="87" y="148"/>
                      </a:lnTo>
                      <a:lnTo>
                        <a:pt x="83" y="144"/>
                      </a:lnTo>
                      <a:lnTo>
                        <a:pt x="78" y="142"/>
                      </a:lnTo>
                      <a:lnTo>
                        <a:pt x="74" y="139"/>
                      </a:lnTo>
                      <a:lnTo>
                        <a:pt x="70" y="136"/>
                      </a:lnTo>
                      <a:lnTo>
                        <a:pt x="66" y="132"/>
                      </a:lnTo>
                      <a:lnTo>
                        <a:pt x="60" y="130"/>
                      </a:lnTo>
                      <a:lnTo>
                        <a:pt x="56" y="126"/>
                      </a:lnTo>
                      <a:lnTo>
                        <a:pt x="51" y="122"/>
                      </a:lnTo>
                      <a:lnTo>
                        <a:pt x="47" y="118"/>
                      </a:lnTo>
                      <a:lnTo>
                        <a:pt x="43" y="115"/>
                      </a:lnTo>
                      <a:lnTo>
                        <a:pt x="38" y="110"/>
                      </a:lnTo>
                      <a:lnTo>
                        <a:pt x="34" y="106"/>
                      </a:lnTo>
                      <a:lnTo>
                        <a:pt x="30" y="102"/>
                      </a:lnTo>
                      <a:lnTo>
                        <a:pt x="26" y="98"/>
                      </a:lnTo>
                      <a:lnTo>
                        <a:pt x="22" y="94"/>
                      </a:lnTo>
                      <a:lnTo>
                        <a:pt x="18" y="90"/>
                      </a:lnTo>
                      <a:lnTo>
                        <a:pt x="14" y="86"/>
                      </a:lnTo>
                      <a:lnTo>
                        <a:pt x="11" y="82"/>
                      </a:lnTo>
                      <a:lnTo>
                        <a:pt x="8" y="76"/>
                      </a:lnTo>
                      <a:lnTo>
                        <a:pt x="6" y="72"/>
                      </a:lnTo>
                      <a:lnTo>
                        <a:pt x="4" y="68"/>
                      </a:lnTo>
                      <a:lnTo>
                        <a:pt x="3" y="63"/>
                      </a:lnTo>
                      <a:lnTo>
                        <a:pt x="2" y="59"/>
                      </a:lnTo>
                      <a:lnTo>
                        <a:pt x="2" y="55"/>
                      </a:lnTo>
                      <a:lnTo>
                        <a:pt x="0" y="51"/>
                      </a:lnTo>
                      <a:lnTo>
                        <a:pt x="2" y="46"/>
                      </a:lnTo>
                      <a:lnTo>
                        <a:pt x="2" y="42"/>
                      </a:lnTo>
                      <a:lnTo>
                        <a:pt x="4" y="36"/>
                      </a:lnTo>
                      <a:lnTo>
                        <a:pt x="7" y="32"/>
                      </a:lnTo>
                      <a:lnTo>
                        <a:pt x="11" y="27"/>
                      </a:lnTo>
                      <a:lnTo>
                        <a:pt x="14" y="23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3" y="14"/>
                      </a:lnTo>
                      <a:lnTo>
                        <a:pt x="27" y="11"/>
                      </a:lnTo>
                      <a:lnTo>
                        <a:pt x="30" y="10"/>
                      </a:lnTo>
                      <a:lnTo>
                        <a:pt x="32" y="7"/>
                      </a:lnTo>
                      <a:lnTo>
                        <a:pt x="35" y="6"/>
                      </a:lnTo>
                      <a:lnTo>
                        <a:pt x="38" y="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17B0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1" name="Freeform 24"/>
                <p:cNvSpPr>
                  <a:spLocks/>
                </p:cNvSpPr>
                <p:nvPr/>
              </p:nvSpPr>
              <p:spPr bwMode="auto">
                <a:xfrm>
                  <a:off x="630" y="1796"/>
                  <a:ext cx="168" cy="110"/>
                </a:xfrm>
                <a:custGeom>
                  <a:avLst/>
                  <a:gdLst>
                    <a:gd name="T0" fmla="*/ 0 w 671"/>
                    <a:gd name="T1" fmla="*/ 0 h 440"/>
                    <a:gd name="T2" fmla="*/ 0 w 671"/>
                    <a:gd name="T3" fmla="*/ 0 h 440"/>
                    <a:gd name="T4" fmla="*/ 0 w 671"/>
                    <a:gd name="T5" fmla="*/ 0 h 440"/>
                    <a:gd name="T6" fmla="*/ 0 w 671"/>
                    <a:gd name="T7" fmla="*/ 0 h 440"/>
                    <a:gd name="T8" fmla="*/ 0 w 671"/>
                    <a:gd name="T9" fmla="*/ 0 h 440"/>
                    <a:gd name="T10" fmla="*/ 0 w 671"/>
                    <a:gd name="T11" fmla="*/ 0 h 440"/>
                    <a:gd name="T12" fmla="*/ 0 w 671"/>
                    <a:gd name="T13" fmla="*/ 0 h 440"/>
                    <a:gd name="T14" fmla="*/ 0 w 671"/>
                    <a:gd name="T15" fmla="*/ 0 h 440"/>
                    <a:gd name="T16" fmla="*/ 0 w 671"/>
                    <a:gd name="T17" fmla="*/ 0 h 440"/>
                    <a:gd name="T18" fmla="*/ 0 w 671"/>
                    <a:gd name="T19" fmla="*/ 0 h 440"/>
                    <a:gd name="T20" fmla="*/ 0 w 671"/>
                    <a:gd name="T21" fmla="*/ 0 h 440"/>
                    <a:gd name="T22" fmla="*/ 0 w 671"/>
                    <a:gd name="T23" fmla="*/ 0 h 440"/>
                    <a:gd name="T24" fmla="*/ 0 w 671"/>
                    <a:gd name="T25" fmla="*/ 0 h 440"/>
                    <a:gd name="T26" fmla="*/ 0 w 671"/>
                    <a:gd name="T27" fmla="*/ 0 h 440"/>
                    <a:gd name="T28" fmla="*/ 0 w 671"/>
                    <a:gd name="T29" fmla="*/ 0 h 440"/>
                    <a:gd name="T30" fmla="*/ 0 w 671"/>
                    <a:gd name="T31" fmla="*/ 0 h 440"/>
                    <a:gd name="T32" fmla="*/ 0 w 671"/>
                    <a:gd name="T33" fmla="*/ 0 h 440"/>
                    <a:gd name="T34" fmla="*/ 0 w 671"/>
                    <a:gd name="T35" fmla="*/ 0 h 440"/>
                    <a:gd name="T36" fmla="*/ 0 w 671"/>
                    <a:gd name="T37" fmla="*/ 0 h 440"/>
                    <a:gd name="T38" fmla="*/ 0 w 671"/>
                    <a:gd name="T39" fmla="*/ 0 h 440"/>
                    <a:gd name="T40" fmla="*/ 0 w 671"/>
                    <a:gd name="T41" fmla="*/ 0 h 440"/>
                    <a:gd name="T42" fmla="*/ 0 w 671"/>
                    <a:gd name="T43" fmla="*/ 0 h 440"/>
                    <a:gd name="T44" fmla="*/ 0 w 671"/>
                    <a:gd name="T45" fmla="*/ 0 h 440"/>
                    <a:gd name="T46" fmla="*/ 0 w 671"/>
                    <a:gd name="T47" fmla="*/ 0 h 440"/>
                    <a:gd name="T48" fmla="*/ 0 w 671"/>
                    <a:gd name="T49" fmla="*/ 0 h 440"/>
                    <a:gd name="T50" fmla="*/ 0 w 671"/>
                    <a:gd name="T51" fmla="*/ 0 h 440"/>
                    <a:gd name="T52" fmla="*/ 0 w 671"/>
                    <a:gd name="T53" fmla="*/ 0 h 440"/>
                    <a:gd name="T54" fmla="*/ 0 w 671"/>
                    <a:gd name="T55" fmla="*/ 0 h 440"/>
                    <a:gd name="T56" fmla="*/ 0 w 671"/>
                    <a:gd name="T57" fmla="*/ 0 h 440"/>
                    <a:gd name="T58" fmla="*/ 0 w 671"/>
                    <a:gd name="T59" fmla="*/ 0 h 440"/>
                    <a:gd name="T60" fmla="*/ 0 w 671"/>
                    <a:gd name="T61" fmla="*/ 0 h 440"/>
                    <a:gd name="T62" fmla="*/ 0 w 671"/>
                    <a:gd name="T63" fmla="*/ 0 h 440"/>
                    <a:gd name="T64" fmla="*/ 0 w 671"/>
                    <a:gd name="T65" fmla="*/ 0 h 440"/>
                    <a:gd name="T66" fmla="*/ 0 w 671"/>
                    <a:gd name="T67" fmla="*/ 0 h 440"/>
                    <a:gd name="T68" fmla="*/ 0 w 671"/>
                    <a:gd name="T69" fmla="*/ 0 h 440"/>
                    <a:gd name="T70" fmla="*/ 0 w 671"/>
                    <a:gd name="T71" fmla="*/ 0 h 440"/>
                    <a:gd name="T72" fmla="*/ 0 w 671"/>
                    <a:gd name="T73" fmla="*/ 0 h 440"/>
                    <a:gd name="T74" fmla="*/ 0 w 671"/>
                    <a:gd name="T75" fmla="*/ 0 h 440"/>
                    <a:gd name="T76" fmla="*/ 0 w 671"/>
                    <a:gd name="T77" fmla="*/ 0 h 440"/>
                    <a:gd name="T78" fmla="*/ 0 w 671"/>
                    <a:gd name="T79" fmla="*/ 0 h 440"/>
                    <a:gd name="T80" fmla="*/ 0 w 671"/>
                    <a:gd name="T81" fmla="*/ 0 h 440"/>
                    <a:gd name="T82" fmla="*/ 0 w 671"/>
                    <a:gd name="T83" fmla="*/ 0 h 440"/>
                    <a:gd name="T84" fmla="*/ 0 w 671"/>
                    <a:gd name="T85" fmla="*/ 0 h 440"/>
                    <a:gd name="T86" fmla="*/ 0 w 671"/>
                    <a:gd name="T87" fmla="*/ 0 h 440"/>
                    <a:gd name="T88" fmla="*/ 0 w 671"/>
                    <a:gd name="T89" fmla="*/ 0 h 440"/>
                    <a:gd name="T90" fmla="*/ 0 w 671"/>
                    <a:gd name="T91" fmla="*/ 0 h 440"/>
                    <a:gd name="T92" fmla="*/ 0 w 671"/>
                    <a:gd name="T93" fmla="*/ 0 h 440"/>
                    <a:gd name="T94" fmla="*/ 0 w 671"/>
                    <a:gd name="T95" fmla="*/ 0 h 440"/>
                    <a:gd name="T96" fmla="*/ 0 w 671"/>
                    <a:gd name="T97" fmla="*/ 0 h 440"/>
                    <a:gd name="T98" fmla="*/ 0 w 671"/>
                    <a:gd name="T99" fmla="*/ 0 h 440"/>
                    <a:gd name="T100" fmla="*/ 0 w 671"/>
                    <a:gd name="T101" fmla="*/ 0 h 440"/>
                    <a:gd name="T102" fmla="*/ 0 w 671"/>
                    <a:gd name="T103" fmla="*/ 0 h 440"/>
                    <a:gd name="T104" fmla="*/ 0 w 671"/>
                    <a:gd name="T105" fmla="*/ 0 h 440"/>
                    <a:gd name="T106" fmla="*/ 0 w 671"/>
                    <a:gd name="T107" fmla="*/ 0 h 440"/>
                    <a:gd name="T108" fmla="*/ 0 w 671"/>
                    <a:gd name="T109" fmla="*/ 0 h 440"/>
                    <a:gd name="T110" fmla="*/ 0 w 671"/>
                    <a:gd name="T111" fmla="*/ 0 h 440"/>
                    <a:gd name="T112" fmla="*/ 0 w 671"/>
                    <a:gd name="T113" fmla="*/ 0 h 440"/>
                    <a:gd name="T114" fmla="*/ 0 w 671"/>
                    <a:gd name="T115" fmla="*/ 0 h 440"/>
                    <a:gd name="T116" fmla="*/ 0 w 671"/>
                    <a:gd name="T117" fmla="*/ 0 h 440"/>
                    <a:gd name="T118" fmla="*/ 0 w 671"/>
                    <a:gd name="T119" fmla="*/ 0 h 440"/>
                    <a:gd name="T120" fmla="*/ 0 w 671"/>
                    <a:gd name="T121" fmla="*/ 0 h 44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671" h="440">
                      <a:moveTo>
                        <a:pt x="40" y="0"/>
                      </a:moveTo>
                      <a:lnTo>
                        <a:pt x="47" y="1"/>
                      </a:lnTo>
                      <a:lnTo>
                        <a:pt x="53" y="4"/>
                      </a:lnTo>
                      <a:lnTo>
                        <a:pt x="59" y="6"/>
                      </a:lnTo>
                      <a:lnTo>
                        <a:pt x="65" y="10"/>
                      </a:lnTo>
                      <a:lnTo>
                        <a:pt x="71" y="13"/>
                      </a:lnTo>
                      <a:lnTo>
                        <a:pt x="77" y="16"/>
                      </a:lnTo>
                      <a:lnTo>
                        <a:pt x="83" y="18"/>
                      </a:lnTo>
                      <a:lnTo>
                        <a:pt x="89" y="21"/>
                      </a:lnTo>
                      <a:lnTo>
                        <a:pt x="95" y="24"/>
                      </a:lnTo>
                      <a:lnTo>
                        <a:pt x="101" y="28"/>
                      </a:lnTo>
                      <a:lnTo>
                        <a:pt x="108" y="30"/>
                      </a:lnTo>
                      <a:lnTo>
                        <a:pt x="115" y="33"/>
                      </a:lnTo>
                      <a:lnTo>
                        <a:pt x="120" y="37"/>
                      </a:lnTo>
                      <a:lnTo>
                        <a:pt x="127" y="40"/>
                      </a:lnTo>
                      <a:lnTo>
                        <a:pt x="133" y="42"/>
                      </a:lnTo>
                      <a:lnTo>
                        <a:pt x="140" y="45"/>
                      </a:lnTo>
                      <a:lnTo>
                        <a:pt x="145" y="49"/>
                      </a:lnTo>
                      <a:lnTo>
                        <a:pt x="152" y="52"/>
                      </a:lnTo>
                      <a:lnTo>
                        <a:pt x="157" y="54"/>
                      </a:lnTo>
                      <a:lnTo>
                        <a:pt x="164" y="58"/>
                      </a:lnTo>
                      <a:lnTo>
                        <a:pt x="171" y="61"/>
                      </a:lnTo>
                      <a:lnTo>
                        <a:pt x="176" y="65"/>
                      </a:lnTo>
                      <a:lnTo>
                        <a:pt x="183" y="68"/>
                      </a:lnTo>
                      <a:lnTo>
                        <a:pt x="188" y="70"/>
                      </a:lnTo>
                      <a:lnTo>
                        <a:pt x="195" y="74"/>
                      </a:lnTo>
                      <a:lnTo>
                        <a:pt x="200" y="77"/>
                      </a:lnTo>
                      <a:lnTo>
                        <a:pt x="207" y="81"/>
                      </a:lnTo>
                      <a:lnTo>
                        <a:pt x="212" y="85"/>
                      </a:lnTo>
                      <a:lnTo>
                        <a:pt x="219" y="88"/>
                      </a:lnTo>
                      <a:lnTo>
                        <a:pt x="224" y="90"/>
                      </a:lnTo>
                      <a:lnTo>
                        <a:pt x="231" y="94"/>
                      </a:lnTo>
                      <a:lnTo>
                        <a:pt x="236" y="98"/>
                      </a:lnTo>
                      <a:lnTo>
                        <a:pt x="243" y="101"/>
                      </a:lnTo>
                      <a:lnTo>
                        <a:pt x="248" y="105"/>
                      </a:lnTo>
                      <a:lnTo>
                        <a:pt x="255" y="108"/>
                      </a:lnTo>
                      <a:lnTo>
                        <a:pt x="260" y="110"/>
                      </a:lnTo>
                      <a:lnTo>
                        <a:pt x="267" y="114"/>
                      </a:lnTo>
                      <a:lnTo>
                        <a:pt x="272" y="118"/>
                      </a:lnTo>
                      <a:lnTo>
                        <a:pt x="279" y="121"/>
                      </a:lnTo>
                      <a:lnTo>
                        <a:pt x="285" y="124"/>
                      </a:lnTo>
                      <a:lnTo>
                        <a:pt x="291" y="128"/>
                      </a:lnTo>
                      <a:lnTo>
                        <a:pt x="297" y="130"/>
                      </a:lnTo>
                      <a:lnTo>
                        <a:pt x="303" y="134"/>
                      </a:lnTo>
                      <a:lnTo>
                        <a:pt x="309" y="137"/>
                      </a:lnTo>
                      <a:lnTo>
                        <a:pt x="315" y="141"/>
                      </a:lnTo>
                      <a:lnTo>
                        <a:pt x="321" y="145"/>
                      </a:lnTo>
                      <a:lnTo>
                        <a:pt x="327" y="148"/>
                      </a:lnTo>
                      <a:lnTo>
                        <a:pt x="333" y="150"/>
                      </a:lnTo>
                      <a:lnTo>
                        <a:pt x="339" y="154"/>
                      </a:lnTo>
                      <a:lnTo>
                        <a:pt x="345" y="157"/>
                      </a:lnTo>
                      <a:lnTo>
                        <a:pt x="351" y="160"/>
                      </a:lnTo>
                      <a:lnTo>
                        <a:pt x="357" y="164"/>
                      </a:lnTo>
                      <a:lnTo>
                        <a:pt x="363" y="166"/>
                      </a:lnTo>
                      <a:lnTo>
                        <a:pt x="369" y="170"/>
                      </a:lnTo>
                      <a:lnTo>
                        <a:pt x="376" y="173"/>
                      </a:lnTo>
                      <a:lnTo>
                        <a:pt x="383" y="176"/>
                      </a:lnTo>
                      <a:lnTo>
                        <a:pt x="388" y="178"/>
                      </a:lnTo>
                      <a:lnTo>
                        <a:pt x="395" y="182"/>
                      </a:lnTo>
                      <a:lnTo>
                        <a:pt x="400" y="185"/>
                      </a:lnTo>
                      <a:lnTo>
                        <a:pt x="407" y="189"/>
                      </a:lnTo>
                      <a:lnTo>
                        <a:pt x="413" y="192"/>
                      </a:lnTo>
                      <a:lnTo>
                        <a:pt x="420" y="196"/>
                      </a:lnTo>
                      <a:lnTo>
                        <a:pt x="427" y="198"/>
                      </a:lnTo>
                      <a:lnTo>
                        <a:pt x="432" y="201"/>
                      </a:lnTo>
                      <a:lnTo>
                        <a:pt x="435" y="204"/>
                      </a:lnTo>
                      <a:lnTo>
                        <a:pt x="439" y="206"/>
                      </a:lnTo>
                      <a:lnTo>
                        <a:pt x="441" y="208"/>
                      </a:lnTo>
                      <a:lnTo>
                        <a:pt x="445" y="212"/>
                      </a:lnTo>
                      <a:lnTo>
                        <a:pt x="449" y="214"/>
                      </a:lnTo>
                      <a:lnTo>
                        <a:pt x="453" y="217"/>
                      </a:lnTo>
                      <a:lnTo>
                        <a:pt x="456" y="218"/>
                      </a:lnTo>
                      <a:lnTo>
                        <a:pt x="460" y="222"/>
                      </a:lnTo>
                      <a:lnTo>
                        <a:pt x="463" y="224"/>
                      </a:lnTo>
                      <a:lnTo>
                        <a:pt x="467" y="226"/>
                      </a:lnTo>
                      <a:lnTo>
                        <a:pt x="471" y="229"/>
                      </a:lnTo>
                      <a:lnTo>
                        <a:pt x="475" y="232"/>
                      </a:lnTo>
                      <a:lnTo>
                        <a:pt x="477" y="233"/>
                      </a:lnTo>
                      <a:lnTo>
                        <a:pt x="481" y="236"/>
                      </a:lnTo>
                      <a:lnTo>
                        <a:pt x="485" y="238"/>
                      </a:lnTo>
                      <a:lnTo>
                        <a:pt x="489" y="241"/>
                      </a:lnTo>
                      <a:lnTo>
                        <a:pt x="492" y="244"/>
                      </a:lnTo>
                      <a:lnTo>
                        <a:pt x="496" y="246"/>
                      </a:lnTo>
                      <a:lnTo>
                        <a:pt x="499" y="248"/>
                      </a:lnTo>
                      <a:lnTo>
                        <a:pt x="503" y="250"/>
                      </a:lnTo>
                      <a:lnTo>
                        <a:pt x="507" y="253"/>
                      </a:lnTo>
                      <a:lnTo>
                        <a:pt x="511" y="256"/>
                      </a:lnTo>
                      <a:lnTo>
                        <a:pt x="513" y="258"/>
                      </a:lnTo>
                      <a:lnTo>
                        <a:pt x="517" y="261"/>
                      </a:lnTo>
                      <a:lnTo>
                        <a:pt x="521" y="262"/>
                      </a:lnTo>
                      <a:lnTo>
                        <a:pt x="525" y="265"/>
                      </a:lnTo>
                      <a:lnTo>
                        <a:pt x="528" y="268"/>
                      </a:lnTo>
                      <a:lnTo>
                        <a:pt x="532" y="270"/>
                      </a:lnTo>
                      <a:lnTo>
                        <a:pt x="535" y="272"/>
                      </a:lnTo>
                      <a:lnTo>
                        <a:pt x="539" y="274"/>
                      </a:lnTo>
                      <a:lnTo>
                        <a:pt x="543" y="277"/>
                      </a:lnTo>
                      <a:lnTo>
                        <a:pt x="547" y="280"/>
                      </a:lnTo>
                      <a:lnTo>
                        <a:pt x="549" y="281"/>
                      </a:lnTo>
                      <a:lnTo>
                        <a:pt x="553" y="284"/>
                      </a:lnTo>
                      <a:lnTo>
                        <a:pt x="557" y="286"/>
                      </a:lnTo>
                      <a:lnTo>
                        <a:pt x="561" y="289"/>
                      </a:lnTo>
                      <a:lnTo>
                        <a:pt x="565" y="290"/>
                      </a:lnTo>
                      <a:lnTo>
                        <a:pt x="568" y="293"/>
                      </a:lnTo>
                      <a:lnTo>
                        <a:pt x="572" y="296"/>
                      </a:lnTo>
                      <a:lnTo>
                        <a:pt x="576" y="298"/>
                      </a:lnTo>
                      <a:lnTo>
                        <a:pt x="579" y="301"/>
                      </a:lnTo>
                      <a:lnTo>
                        <a:pt x="583" y="302"/>
                      </a:lnTo>
                      <a:lnTo>
                        <a:pt x="585" y="305"/>
                      </a:lnTo>
                      <a:lnTo>
                        <a:pt x="589" y="308"/>
                      </a:lnTo>
                      <a:lnTo>
                        <a:pt x="593" y="310"/>
                      </a:lnTo>
                      <a:lnTo>
                        <a:pt x="597" y="313"/>
                      </a:lnTo>
                      <a:lnTo>
                        <a:pt x="601" y="314"/>
                      </a:lnTo>
                      <a:lnTo>
                        <a:pt x="604" y="317"/>
                      </a:lnTo>
                      <a:lnTo>
                        <a:pt x="607" y="320"/>
                      </a:lnTo>
                      <a:lnTo>
                        <a:pt x="611" y="322"/>
                      </a:lnTo>
                      <a:lnTo>
                        <a:pt x="615" y="324"/>
                      </a:lnTo>
                      <a:lnTo>
                        <a:pt x="619" y="326"/>
                      </a:lnTo>
                      <a:lnTo>
                        <a:pt x="621" y="329"/>
                      </a:lnTo>
                      <a:lnTo>
                        <a:pt x="625" y="332"/>
                      </a:lnTo>
                      <a:lnTo>
                        <a:pt x="628" y="334"/>
                      </a:lnTo>
                      <a:lnTo>
                        <a:pt x="632" y="337"/>
                      </a:lnTo>
                      <a:lnTo>
                        <a:pt x="636" y="338"/>
                      </a:lnTo>
                      <a:lnTo>
                        <a:pt x="640" y="341"/>
                      </a:lnTo>
                      <a:lnTo>
                        <a:pt x="643" y="344"/>
                      </a:lnTo>
                      <a:lnTo>
                        <a:pt x="647" y="348"/>
                      </a:lnTo>
                      <a:lnTo>
                        <a:pt x="649" y="350"/>
                      </a:lnTo>
                      <a:lnTo>
                        <a:pt x="655" y="353"/>
                      </a:lnTo>
                      <a:lnTo>
                        <a:pt x="657" y="356"/>
                      </a:lnTo>
                      <a:lnTo>
                        <a:pt x="661" y="358"/>
                      </a:lnTo>
                      <a:lnTo>
                        <a:pt x="663" y="361"/>
                      </a:lnTo>
                      <a:lnTo>
                        <a:pt x="664" y="364"/>
                      </a:lnTo>
                      <a:lnTo>
                        <a:pt x="664" y="368"/>
                      </a:lnTo>
                      <a:lnTo>
                        <a:pt x="667" y="373"/>
                      </a:lnTo>
                      <a:lnTo>
                        <a:pt x="667" y="377"/>
                      </a:lnTo>
                      <a:lnTo>
                        <a:pt x="667" y="382"/>
                      </a:lnTo>
                      <a:lnTo>
                        <a:pt x="668" y="388"/>
                      </a:lnTo>
                      <a:lnTo>
                        <a:pt x="671" y="393"/>
                      </a:lnTo>
                      <a:lnTo>
                        <a:pt x="671" y="398"/>
                      </a:lnTo>
                      <a:lnTo>
                        <a:pt x="671" y="404"/>
                      </a:lnTo>
                      <a:lnTo>
                        <a:pt x="671" y="409"/>
                      </a:lnTo>
                      <a:lnTo>
                        <a:pt x="671" y="413"/>
                      </a:lnTo>
                      <a:lnTo>
                        <a:pt x="671" y="418"/>
                      </a:lnTo>
                      <a:lnTo>
                        <a:pt x="671" y="422"/>
                      </a:lnTo>
                      <a:lnTo>
                        <a:pt x="671" y="425"/>
                      </a:lnTo>
                      <a:lnTo>
                        <a:pt x="671" y="428"/>
                      </a:lnTo>
                      <a:lnTo>
                        <a:pt x="667" y="430"/>
                      </a:lnTo>
                      <a:lnTo>
                        <a:pt x="663" y="432"/>
                      </a:lnTo>
                      <a:lnTo>
                        <a:pt x="659" y="434"/>
                      </a:lnTo>
                      <a:lnTo>
                        <a:pt x="655" y="436"/>
                      </a:lnTo>
                      <a:lnTo>
                        <a:pt x="652" y="437"/>
                      </a:lnTo>
                      <a:lnTo>
                        <a:pt x="648" y="438"/>
                      </a:lnTo>
                      <a:lnTo>
                        <a:pt x="643" y="440"/>
                      </a:lnTo>
                      <a:lnTo>
                        <a:pt x="640" y="440"/>
                      </a:lnTo>
                      <a:lnTo>
                        <a:pt x="637" y="440"/>
                      </a:lnTo>
                      <a:lnTo>
                        <a:pt x="633" y="440"/>
                      </a:lnTo>
                      <a:lnTo>
                        <a:pt x="629" y="440"/>
                      </a:lnTo>
                      <a:lnTo>
                        <a:pt x="627" y="440"/>
                      </a:lnTo>
                      <a:lnTo>
                        <a:pt x="623" y="440"/>
                      </a:lnTo>
                      <a:lnTo>
                        <a:pt x="619" y="440"/>
                      </a:lnTo>
                      <a:lnTo>
                        <a:pt x="616" y="440"/>
                      </a:lnTo>
                      <a:lnTo>
                        <a:pt x="613" y="440"/>
                      </a:lnTo>
                      <a:lnTo>
                        <a:pt x="609" y="438"/>
                      </a:lnTo>
                      <a:lnTo>
                        <a:pt x="605" y="437"/>
                      </a:lnTo>
                      <a:lnTo>
                        <a:pt x="601" y="436"/>
                      </a:lnTo>
                      <a:lnTo>
                        <a:pt x="599" y="434"/>
                      </a:lnTo>
                      <a:lnTo>
                        <a:pt x="595" y="433"/>
                      </a:lnTo>
                      <a:lnTo>
                        <a:pt x="592" y="432"/>
                      </a:lnTo>
                      <a:lnTo>
                        <a:pt x="589" y="429"/>
                      </a:lnTo>
                      <a:lnTo>
                        <a:pt x="585" y="428"/>
                      </a:lnTo>
                      <a:lnTo>
                        <a:pt x="583" y="426"/>
                      </a:lnTo>
                      <a:lnTo>
                        <a:pt x="580" y="425"/>
                      </a:lnTo>
                      <a:lnTo>
                        <a:pt x="576" y="422"/>
                      </a:lnTo>
                      <a:lnTo>
                        <a:pt x="573" y="421"/>
                      </a:lnTo>
                      <a:lnTo>
                        <a:pt x="569" y="418"/>
                      </a:lnTo>
                      <a:lnTo>
                        <a:pt x="567" y="416"/>
                      </a:lnTo>
                      <a:lnTo>
                        <a:pt x="563" y="414"/>
                      </a:lnTo>
                      <a:lnTo>
                        <a:pt x="560" y="413"/>
                      </a:lnTo>
                      <a:lnTo>
                        <a:pt x="556" y="409"/>
                      </a:lnTo>
                      <a:lnTo>
                        <a:pt x="553" y="406"/>
                      </a:lnTo>
                      <a:lnTo>
                        <a:pt x="549" y="404"/>
                      </a:lnTo>
                      <a:lnTo>
                        <a:pt x="547" y="401"/>
                      </a:lnTo>
                      <a:lnTo>
                        <a:pt x="544" y="398"/>
                      </a:lnTo>
                      <a:lnTo>
                        <a:pt x="541" y="396"/>
                      </a:lnTo>
                      <a:lnTo>
                        <a:pt x="537" y="393"/>
                      </a:lnTo>
                      <a:lnTo>
                        <a:pt x="535" y="392"/>
                      </a:lnTo>
                      <a:lnTo>
                        <a:pt x="532" y="388"/>
                      </a:lnTo>
                      <a:lnTo>
                        <a:pt x="528" y="385"/>
                      </a:lnTo>
                      <a:lnTo>
                        <a:pt x="525" y="382"/>
                      </a:lnTo>
                      <a:lnTo>
                        <a:pt x="521" y="380"/>
                      </a:lnTo>
                      <a:lnTo>
                        <a:pt x="519" y="377"/>
                      </a:lnTo>
                      <a:lnTo>
                        <a:pt x="515" y="374"/>
                      </a:lnTo>
                      <a:lnTo>
                        <a:pt x="512" y="372"/>
                      </a:lnTo>
                      <a:lnTo>
                        <a:pt x="509" y="370"/>
                      </a:lnTo>
                      <a:lnTo>
                        <a:pt x="504" y="366"/>
                      </a:lnTo>
                      <a:lnTo>
                        <a:pt x="501" y="365"/>
                      </a:lnTo>
                      <a:lnTo>
                        <a:pt x="499" y="362"/>
                      </a:lnTo>
                      <a:lnTo>
                        <a:pt x="496" y="358"/>
                      </a:lnTo>
                      <a:lnTo>
                        <a:pt x="492" y="356"/>
                      </a:lnTo>
                      <a:lnTo>
                        <a:pt x="489" y="354"/>
                      </a:lnTo>
                      <a:lnTo>
                        <a:pt x="485" y="353"/>
                      </a:lnTo>
                      <a:lnTo>
                        <a:pt x="483" y="350"/>
                      </a:lnTo>
                      <a:lnTo>
                        <a:pt x="479" y="348"/>
                      </a:lnTo>
                      <a:lnTo>
                        <a:pt x="475" y="346"/>
                      </a:lnTo>
                      <a:lnTo>
                        <a:pt x="472" y="344"/>
                      </a:lnTo>
                      <a:lnTo>
                        <a:pt x="469" y="342"/>
                      </a:lnTo>
                      <a:lnTo>
                        <a:pt x="465" y="341"/>
                      </a:lnTo>
                      <a:lnTo>
                        <a:pt x="463" y="340"/>
                      </a:lnTo>
                      <a:lnTo>
                        <a:pt x="460" y="338"/>
                      </a:lnTo>
                      <a:lnTo>
                        <a:pt x="456" y="337"/>
                      </a:lnTo>
                      <a:lnTo>
                        <a:pt x="449" y="333"/>
                      </a:lnTo>
                      <a:lnTo>
                        <a:pt x="443" y="328"/>
                      </a:lnTo>
                      <a:lnTo>
                        <a:pt x="436" y="322"/>
                      </a:lnTo>
                      <a:lnTo>
                        <a:pt x="429" y="320"/>
                      </a:lnTo>
                      <a:lnTo>
                        <a:pt x="423" y="314"/>
                      </a:lnTo>
                      <a:lnTo>
                        <a:pt x="416" y="310"/>
                      </a:lnTo>
                      <a:lnTo>
                        <a:pt x="409" y="305"/>
                      </a:lnTo>
                      <a:lnTo>
                        <a:pt x="403" y="301"/>
                      </a:lnTo>
                      <a:lnTo>
                        <a:pt x="396" y="297"/>
                      </a:lnTo>
                      <a:lnTo>
                        <a:pt x="389" y="293"/>
                      </a:lnTo>
                      <a:lnTo>
                        <a:pt x="383" y="289"/>
                      </a:lnTo>
                      <a:lnTo>
                        <a:pt x="376" y="285"/>
                      </a:lnTo>
                      <a:lnTo>
                        <a:pt x="369" y="281"/>
                      </a:lnTo>
                      <a:lnTo>
                        <a:pt x="363" y="277"/>
                      </a:lnTo>
                      <a:lnTo>
                        <a:pt x="356" y="273"/>
                      </a:lnTo>
                      <a:lnTo>
                        <a:pt x="349" y="269"/>
                      </a:lnTo>
                      <a:lnTo>
                        <a:pt x="343" y="265"/>
                      </a:lnTo>
                      <a:lnTo>
                        <a:pt x="336" y="262"/>
                      </a:lnTo>
                      <a:lnTo>
                        <a:pt x="329" y="257"/>
                      </a:lnTo>
                      <a:lnTo>
                        <a:pt x="321" y="254"/>
                      </a:lnTo>
                      <a:lnTo>
                        <a:pt x="315" y="250"/>
                      </a:lnTo>
                      <a:lnTo>
                        <a:pt x="309" y="248"/>
                      </a:lnTo>
                      <a:lnTo>
                        <a:pt x="301" y="244"/>
                      </a:lnTo>
                      <a:lnTo>
                        <a:pt x="295" y="240"/>
                      </a:lnTo>
                      <a:lnTo>
                        <a:pt x="288" y="236"/>
                      </a:lnTo>
                      <a:lnTo>
                        <a:pt x="281" y="232"/>
                      </a:lnTo>
                      <a:lnTo>
                        <a:pt x="275" y="229"/>
                      </a:lnTo>
                      <a:lnTo>
                        <a:pt x="268" y="226"/>
                      </a:lnTo>
                      <a:lnTo>
                        <a:pt x="261" y="222"/>
                      </a:lnTo>
                      <a:lnTo>
                        <a:pt x="255" y="218"/>
                      </a:lnTo>
                      <a:lnTo>
                        <a:pt x="248" y="214"/>
                      </a:lnTo>
                      <a:lnTo>
                        <a:pt x="241" y="212"/>
                      </a:lnTo>
                      <a:lnTo>
                        <a:pt x="233" y="208"/>
                      </a:lnTo>
                      <a:lnTo>
                        <a:pt x="227" y="205"/>
                      </a:lnTo>
                      <a:lnTo>
                        <a:pt x="220" y="201"/>
                      </a:lnTo>
                      <a:lnTo>
                        <a:pt x="213" y="197"/>
                      </a:lnTo>
                      <a:lnTo>
                        <a:pt x="207" y="193"/>
                      </a:lnTo>
                      <a:lnTo>
                        <a:pt x="200" y="190"/>
                      </a:lnTo>
                      <a:lnTo>
                        <a:pt x="192" y="188"/>
                      </a:lnTo>
                      <a:lnTo>
                        <a:pt x="185" y="184"/>
                      </a:lnTo>
                      <a:lnTo>
                        <a:pt x="179" y="180"/>
                      </a:lnTo>
                      <a:lnTo>
                        <a:pt x="172" y="176"/>
                      </a:lnTo>
                      <a:lnTo>
                        <a:pt x="165" y="173"/>
                      </a:lnTo>
                      <a:lnTo>
                        <a:pt x="159" y="170"/>
                      </a:lnTo>
                      <a:lnTo>
                        <a:pt x="152" y="166"/>
                      </a:lnTo>
                      <a:lnTo>
                        <a:pt x="145" y="162"/>
                      </a:lnTo>
                      <a:lnTo>
                        <a:pt x="139" y="160"/>
                      </a:lnTo>
                      <a:lnTo>
                        <a:pt x="132" y="157"/>
                      </a:lnTo>
                      <a:lnTo>
                        <a:pt x="125" y="152"/>
                      </a:lnTo>
                      <a:lnTo>
                        <a:pt x="119" y="149"/>
                      </a:lnTo>
                      <a:lnTo>
                        <a:pt x="112" y="145"/>
                      </a:lnTo>
                      <a:lnTo>
                        <a:pt x="105" y="142"/>
                      </a:lnTo>
                      <a:lnTo>
                        <a:pt x="97" y="137"/>
                      </a:lnTo>
                      <a:lnTo>
                        <a:pt x="92" y="134"/>
                      </a:lnTo>
                      <a:lnTo>
                        <a:pt x="84" y="130"/>
                      </a:lnTo>
                      <a:lnTo>
                        <a:pt x="79" y="126"/>
                      </a:lnTo>
                      <a:lnTo>
                        <a:pt x="71" y="122"/>
                      </a:lnTo>
                      <a:lnTo>
                        <a:pt x="65" y="118"/>
                      </a:lnTo>
                      <a:lnTo>
                        <a:pt x="57" y="114"/>
                      </a:lnTo>
                      <a:lnTo>
                        <a:pt x="51" y="112"/>
                      </a:lnTo>
                      <a:lnTo>
                        <a:pt x="44" y="106"/>
                      </a:lnTo>
                      <a:lnTo>
                        <a:pt x="37" y="102"/>
                      </a:lnTo>
                      <a:lnTo>
                        <a:pt x="32" y="100"/>
                      </a:lnTo>
                      <a:lnTo>
                        <a:pt x="25" y="96"/>
                      </a:lnTo>
                      <a:lnTo>
                        <a:pt x="20" y="94"/>
                      </a:lnTo>
                      <a:lnTo>
                        <a:pt x="17" y="90"/>
                      </a:lnTo>
                      <a:lnTo>
                        <a:pt x="13" y="88"/>
                      </a:lnTo>
                      <a:lnTo>
                        <a:pt x="12" y="85"/>
                      </a:lnTo>
                      <a:lnTo>
                        <a:pt x="8" y="81"/>
                      </a:lnTo>
                      <a:lnTo>
                        <a:pt x="7" y="78"/>
                      </a:lnTo>
                      <a:lnTo>
                        <a:pt x="4" y="76"/>
                      </a:lnTo>
                      <a:lnTo>
                        <a:pt x="4" y="72"/>
                      </a:lnTo>
                      <a:lnTo>
                        <a:pt x="1" y="68"/>
                      </a:lnTo>
                      <a:lnTo>
                        <a:pt x="1" y="64"/>
                      </a:lnTo>
                      <a:lnTo>
                        <a:pt x="0" y="61"/>
                      </a:lnTo>
                      <a:lnTo>
                        <a:pt x="0" y="57"/>
                      </a:lnTo>
                      <a:lnTo>
                        <a:pt x="0" y="53"/>
                      </a:lnTo>
                      <a:lnTo>
                        <a:pt x="0" y="49"/>
                      </a:lnTo>
                      <a:lnTo>
                        <a:pt x="0" y="45"/>
                      </a:lnTo>
                      <a:lnTo>
                        <a:pt x="1" y="42"/>
                      </a:lnTo>
                      <a:lnTo>
                        <a:pt x="1" y="38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7" y="28"/>
                      </a:lnTo>
                      <a:lnTo>
                        <a:pt x="8" y="25"/>
                      </a:lnTo>
                      <a:lnTo>
                        <a:pt x="9" y="21"/>
                      </a:lnTo>
                      <a:lnTo>
                        <a:pt x="12" y="18"/>
                      </a:lnTo>
                      <a:lnTo>
                        <a:pt x="15" y="16"/>
                      </a:lnTo>
                      <a:lnTo>
                        <a:pt x="16" y="13"/>
                      </a:lnTo>
                      <a:lnTo>
                        <a:pt x="20" y="9"/>
                      </a:lnTo>
                      <a:lnTo>
                        <a:pt x="23" y="6"/>
                      </a:lnTo>
                      <a:lnTo>
                        <a:pt x="25" y="5"/>
                      </a:lnTo>
                      <a:lnTo>
                        <a:pt x="29" y="4"/>
                      </a:lnTo>
                      <a:lnTo>
                        <a:pt x="32" y="1"/>
                      </a:lnTo>
                      <a:lnTo>
                        <a:pt x="36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3D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2" name="Freeform 25"/>
                <p:cNvSpPr>
                  <a:spLocks/>
                </p:cNvSpPr>
                <p:nvPr/>
              </p:nvSpPr>
              <p:spPr bwMode="auto">
                <a:xfrm>
                  <a:off x="481" y="1821"/>
                  <a:ext cx="108" cy="55"/>
                </a:xfrm>
                <a:custGeom>
                  <a:avLst/>
                  <a:gdLst>
                    <a:gd name="T0" fmla="*/ 0 w 432"/>
                    <a:gd name="T1" fmla="*/ 0 h 221"/>
                    <a:gd name="T2" fmla="*/ 0 w 432"/>
                    <a:gd name="T3" fmla="*/ 0 h 221"/>
                    <a:gd name="T4" fmla="*/ 0 w 432"/>
                    <a:gd name="T5" fmla="*/ 0 h 221"/>
                    <a:gd name="T6" fmla="*/ 0 w 432"/>
                    <a:gd name="T7" fmla="*/ 0 h 221"/>
                    <a:gd name="T8" fmla="*/ 0 w 432"/>
                    <a:gd name="T9" fmla="*/ 0 h 221"/>
                    <a:gd name="T10" fmla="*/ 0 w 432"/>
                    <a:gd name="T11" fmla="*/ 0 h 221"/>
                    <a:gd name="T12" fmla="*/ 0 w 432"/>
                    <a:gd name="T13" fmla="*/ 0 h 221"/>
                    <a:gd name="T14" fmla="*/ 0 w 432"/>
                    <a:gd name="T15" fmla="*/ 0 h 221"/>
                    <a:gd name="T16" fmla="*/ 0 w 432"/>
                    <a:gd name="T17" fmla="*/ 0 h 221"/>
                    <a:gd name="T18" fmla="*/ 0 w 432"/>
                    <a:gd name="T19" fmla="*/ 0 h 221"/>
                    <a:gd name="T20" fmla="*/ 0 w 432"/>
                    <a:gd name="T21" fmla="*/ 0 h 221"/>
                    <a:gd name="T22" fmla="*/ 0 w 432"/>
                    <a:gd name="T23" fmla="*/ 0 h 221"/>
                    <a:gd name="T24" fmla="*/ 0 w 432"/>
                    <a:gd name="T25" fmla="*/ 0 h 221"/>
                    <a:gd name="T26" fmla="*/ 0 w 432"/>
                    <a:gd name="T27" fmla="*/ 0 h 221"/>
                    <a:gd name="T28" fmla="*/ 0 w 432"/>
                    <a:gd name="T29" fmla="*/ 0 h 221"/>
                    <a:gd name="T30" fmla="*/ 0 w 432"/>
                    <a:gd name="T31" fmla="*/ 0 h 221"/>
                    <a:gd name="T32" fmla="*/ 0 w 432"/>
                    <a:gd name="T33" fmla="*/ 0 h 221"/>
                    <a:gd name="T34" fmla="*/ 0 w 432"/>
                    <a:gd name="T35" fmla="*/ 0 h 221"/>
                    <a:gd name="T36" fmla="*/ 0 w 432"/>
                    <a:gd name="T37" fmla="*/ 0 h 221"/>
                    <a:gd name="T38" fmla="*/ 0 w 432"/>
                    <a:gd name="T39" fmla="*/ 0 h 221"/>
                    <a:gd name="T40" fmla="*/ 0 w 432"/>
                    <a:gd name="T41" fmla="*/ 0 h 221"/>
                    <a:gd name="T42" fmla="*/ 0 w 432"/>
                    <a:gd name="T43" fmla="*/ 0 h 221"/>
                    <a:gd name="T44" fmla="*/ 0 w 432"/>
                    <a:gd name="T45" fmla="*/ 0 h 221"/>
                    <a:gd name="T46" fmla="*/ 0 w 432"/>
                    <a:gd name="T47" fmla="*/ 0 h 221"/>
                    <a:gd name="T48" fmla="*/ 0 w 432"/>
                    <a:gd name="T49" fmla="*/ 0 h 221"/>
                    <a:gd name="T50" fmla="*/ 0 w 432"/>
                    <a:gd name="T51" fmla="*/ 0 h 221"/>
                    <a:gd name="T52" fmla="*/ 0 w 432"/>
                    <a:gd name="T53" fmla="*/ 0 h 221"/>
                    <a:gd name="T54" fmla="*/ 0 w 432"/>
                    <a:gd name="T55" fmla="*/ 0 h 221"/>
                    <a:gd name="T56" fmla="*/ 0 w 432"/>
                    <a:gd name="T57" fmla="*/ 0 h 221"/>
                    <a:gd name="T58" fmla="*/ 0 w 432"/>
                    <a:gd name="T59" fmla="*/ 0 h 221"/>
                    <a:gd name="T60" fmla="*/ 0 w 432"/>
                    <a:gd name="T61" fmla="*/ 0 h 221"/>
                    <a:gd name="T62" fmla="*/ 0 w 432"/>
                    <a:gd name="T63" fmla="*/ 0 h 221"/>
                    <a:gd name="T64" fmla="*/ 0 w 432"/>
                    <a:gd name="T65" fmla="*/ 0 h 221"/>
                    <a:gd name="T66" fmla="*/ 0 w 432"/>
                    <a:gd name="T67" fmla="*/ 0 h 221"/>
                    <a:gd name="T68" fmla="*/ 0 w 432"/>
                    <a:gd name="T69" fmla="*/ 0 h 221"/>
                    <a:gd name="T70" fmla="*/ 0 w 432"/>
                    <a:gd name="T71" fmla="*/ 0 h 221"/>
                    <a:gd name="T72" fmla="*/ 0 w 432"/>
                    <a:gd name="T73" fmla="*/ 0 h 221"/>
                    <a:gd name="T74" fmla="*/ 0 w 432"/>
                    <a:gd name="T75" fmla="*/ 0 h 221"/>
                    <a:gd name="T76" fmla="*/ 0 w 432"/>
                    <a:gd name="T77" fmla="*/ 0 h 221"/>
                    <a:gd name="T78" fmla="*/ 0 w 432"/>
                    <a:gd name="T79" fmla="*/ 0 h 221"/>
                    <a:gd name="T80" fmla="*/ 0 w 432"/>
                    <a:gd name="T81" fmla="*/ 0 h 221"/>
                    <a:gd name="T82" fmla="*/ 0 w 432"/>
                    <a:gd name="T83" fmla="*/ 0 h 221"/>
                    <a:gd name="T84" fmla="*/ 0 w 432"/>
                    <a:gd name="T85" fmla="*/ 0 h 221"/>
                    <a:gd name="T86" fmla="*/ 0 w 432"/>
                    <a:gd name="T87" fmla="*/ 0 h 221"/>
                    <a:gd name="T88" fmla="*/ 0 w 432"/>
                    <a:gd name="T89" fmla="*/ 0 h 221"/>
                    <a:gd name="T90" fmla="*/ 0 w 432"/>
                    <a:gd name="T91" fmla="*/ 0 h 221"/>
                    <a:gd name="T92" fmla="*/ 0 w 432"/>
                    <a:gd name="T93" fmla="*/ 0 h 221"/>
                    <a:gd name="T94" fmla="*/ 0 w 432"/>
                    <a:gd name="T95" fmla="*/ 0 h 221"/>
                    <a:gd name="T96" fmla="*/ 0 w 432"/>
                    <a:gd name="T97" fmla="*/ 0 h 221"/>
                    <a:gd name="T98" fmla="*/ 0 w 432"/>
                    <a:gd name="T99" fmla="*/ 0 h 221"/>
                    <a:gd name="T100" fmla="*/ 0 w 432"/>
                    <a:gd name="T101" fmla="*/ 0 h 221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432" h="221">
                      <a:moveTo>
                        <a:pt x="381" y="1"/>
                      </a:moveTo>
                      <a:lnTo>
                        <a:pt x="386" y="0"/>
                      </a:lnTo>
                      <a:lnTo>
                        <a:pt x="392" y="0"/>
                      </a:lnTo>
                      <a:lnTo>
                        <a:pt x="397" y="1"/>
                      </a:lnTo>
                      <a:lnTo>
                        <a:pt x="402" y="3"/>
                      </a:lnTo>
                      <a:lnTo>
                        <a:pt x="406" y="5"/>
                      </a:lnTo>
                      <a:lnTo>
                        <a:pt x="410" y="8"/>
                      </a:lnTo>
                      <a:lnTo>
                        <a:pt x="414" y="11"/>
                      </a:lnTo>
                      <a:lnTo>
                        <a:pt x="418" y="13"/>
                      </a:lnTo>
                      <a:lnTo>
                        <a:pt x="421" y="17"/>
                      </a:lnTo>
                      <a:lnTo>
                        <a:pt x="424" y="21"/>
                      </a:lnTo>
                      <a:lnTo>
                        <a:pt x="425" y="25"/>
                      </a:lnTo>
                      <a:lnTo>
                        <a:pt x="428" y="29"/>
                      </a:lnTo>
                      <a:lnTo>
                        <a:pt x="429" y="35"/>
                      </a:lnTo>
                      <a:lnTo>
                        <a:pt x="430" y="40"/>
                      </a:lnTo>
                      <a:lnTo>
                        <a:pt x="430" y="44"/>
                      </a:lnTo>
                      <a:lnTo>
                        <a:pt x="432" y="49"/>
                      </a:lnTo>
                      <a:lnTo>
                        <a:pt x="430" y="55"/>
                      </a:lnTo>
                      <a:lnTo>
                        <a:pt x="430" y="59"/>
                      </a:lnTo>
                      <a:lnTo>
                        <a:pt x="430" y="64"/>
                      </a:lnTo>
                      <a:lnTo>
                        <a:pt x="429" y="68"/>
                      </a:lnTo>
                      <a:lnTo>
                        <a:pt x="426" y="73"/>
                      </a:lnTo>
                      <a:lnTo>
                        <a:pt x="425" y="77"/>
                      </a:lnTo>
                      <a:lnTo>
                        <a:pt x="422" y="81"/>
                      </a:lnTo>
                      <a:lnTo>
                        <a:pt x="421" y="87"/>
                      </a:lnTo>
                      <a:lnTo>
                        <a:pt x="417" y="89"/>
                      </a:lnTo>
                      <a:lnTo>
                        <a:pt x="413" y="92"/>
                      </a:lnTo>
                      <a:lnTo>
                        <a:pt x="409" y="95"/>
                      </a:lnTo>
                      <a:lnTo>
                        <a:pt x="405" y="99"/>
                      </a:lnTo>
                      <a:lnTo>
                        <a:pt x="400" y="100"/>
                      </a:lnTo>
                      <a:lnTo>
                        <a:pt x="394" y="101"/>
                      </a:lnTo>
                      <a:lnTo>
                        <a:pt x="389" y="103"/>
                      </a:lnTo>
                      <a:lnTo>
                        <a:pt x="384" y="104"/>
                      </a:lnTo>
                      <a:lnTo>
                        <a:pt x="378" y="104"/>
                      </a:lnTo>
                      <a:lnTo>
                        <a:pt x="373" y="107"/>
                      </a:lnTo>
                      <a:lnTo>
                        <a:pt x="368" y="107"/>
                      </a:lnTo>
                      <a:lnTo>
                        <a:pt x="364" y="109"/>
                      </a:lnTo>
                      <a:lnTo>
                        <a:pt x="357" y="111"/>
                      </a:lnTo>
                      <a:lnTo>
                        <a:pt x="352" y="113"/>
                      </a:lnTo>
                      <a:lnTo>
                        <a:pt x="348" y="113"/>
                      </a:lnTo>
                      <a:lnTo>
                        <a:pt x="342" y="116"/>
                      </a:lnTo>
                      <a:lnTo>
                        <a:pt x="337" y="117"/>
                      </a:lnTo>
                      <a:lnTo>
                        <a:pt x="333" y="119"/>
                      </a:lnTo>
                      <a:lnTo>
                        <a:pt x="328" y="120"/>
                      </a:lnTo>
                      <a:lnTo>
                        <a:pt x="322" y="123"/>
                      </a:lnTo>
                      <a:lnTo>
                        <a:pt x="317" y="124"/>
                      </a:lnTo>
                      <a:lnTo>
                        <a:pt x="313" y="125"/>
                      </a:lnTo>
                      <a:lnTo>
                        <a:pt x="308" y="128"/>
                      </a:lnTo>
                      <a:lnTo>
                        <a:pt x="304" y="131"/>
                      </a:lnTo>
                      <a:lnTo>
                        <a:pt x="297" y="131"/>
                      </a:lnTo>
                      <a:lnTo>
                        <a:pt x="293" y="133"/>
                      </a:lnTo>
                      <a:lnTo>
                        <a:pt x="288" y="135"/>
                      </a:lnTo>
                      <a:lnTo>
                        <a:pt x="282" y="137"/>
                      </a:lnTo>
                      <a:lnTo>
                        <a:pt x="277" y="139"/>
                      </a:lnTo>
                      <a:lnTo>
                        <a:pt x="273" y="140"/>
                      </a:lnTo>
                      <a:lnTo>
                        <a:pt x="268" y="143"/>
                      </a:lnTo>
                      <a:lnTo>
                        <a:pt x="264" y="144"/>
                      </a:lnTo>
                      <a:lnTo>
                        <a:pt x="258" y="147"/>
                      </a:lnTo>
                      <a:lnTo>
                        <a:pt x="253" y="148"/>
                      </a:lnTo>
                      <a:lnTo>
                        <a:pt x="249" y="149"/>
                      </a:lnTo>
                      <a:lnTo>
                        <a:pt x="244" y="152"/>
                      </a:lnTo>
                      <a:lnTo>
                        <a:pt x="238" y="153"/>
                      </a:lnTo>
                      <a:lnTo>
                        <a:pt x="234" y="155"/>
                      </a:lnTo>
                      <a:lnTo>
                        <a:pt x="229" y="157"/>
                      </a:lnTo>
                      <a:lnTo>
                        <a:pt x="225" y="160"/>
                      </a:lnTo>
                      <a:lnTo>
                        <a:pt x="220" y="161"/>
                      </a:lnTo>
                      <a:lnTo>
                        <a:pt x="214" y="163"/>
                      </a:lnTo>
                      <a:lnTo>
                        <a:pt x="210" y="164"/>
                      </a:lnTo>
                      <a:lnTo>
                        <a:pt x="205" y="168"/>
                      </a:lnTo>
                      <a:lnTo>
                        <a:pt x="200" y="168"/>
                      </a:lnTo>
                      <a:lnTo>
                        <a:pt x="196" y="171"/>
                      </a:lnTo>
                      <a:lnTo>
                        <a:pt x="190" y="172"/>
                      </a:lnTo>
                      <a:lnTo>
                        <a:pt x="186" y="175"/>
                      </a:lnTo>
                      <a:lnTo>
                        <a:pt x="180" y="176"/>
                      </a:lnTo>
                      <a:lnTo>
                        <a:pt x="176" y="177"/>
                      </a:lnTo>
                      <a:lnTo>
                        <a:pt x="170" y="180"/>
                      </a:lnTo>
                      <a:lnTo>
                        <a:pt x="165" y="183"/>
                      </a:lnTo>
                      <a:lnTo>
                        <a:pt x="161" y="183"/>
                      </a:lnTo>
                      <a:lnTo>
                        <a:pt x="156" y="185"/>
                      </a:lnTo>
                      <a:lnTo>
                        <a:pt x="150" y="187"/>
                      </a:lnTo>
                      <a:lnTo>
                        <a:pt x="146" y="189"/>
                      </a:lnTo>
                      <a:lnTo>
                        <a:pt x="141" y="191"/>
                      </a:lnTo>
                      <a:lnTo>
                        <a:pt x="136" y="192"/>
                      </a:lnTo>
                      <a:lnTo>
                        <a:pt x="132" y="195"/>
                      </a:lnTo>
                      <a:lnTo>
                        <a:pt x="126" y="196"/>
                      </a:lnTo>
                      <a:lnTo>
                        <a:pt x="121" y="197"/>
                      </a:lnTo>
                      <a:lnTo>
                        <a:pt x="117" y="200"/>
                      </a:lnTo>
                      <a:lnTo>
                        <a:pt x="110" y="201"/>
                      </a:lnTo>
                      <a:lnTo>
                        <a:pt x="106" y="204"/>
                      </a:lnTo>
                      <a:lnTo>
                        <a:pt x="101" y="205"/>
                      </a:lnTo>
                      <a:lnTo>
                        <a:pt x="96" y="207"/>
                      </a:lnTo>
                      <a:lnTo>
                        <a:pt x="92" y="208"/>
                      </a:lnTo>
                      <a:lnTo>
                        <a:pt x="86" y="211"/>
                      </a:lnTo>
                      <a:lnTo>
                        <a:pt x="81" y="212"/>
                      </a:lnTo>
                      <a:lnTo>
                        <a:pt x="77" y="215"/>
                      </a:lnTo>
                      <a:lnTo>
                        <a:pt x="72" y="216"/>
                      </a:lnTo>
                      <a:lnTo>
                        <a:pt x="66" y="219"/>
                      </a:lnTo>
                      <a:lnTo>
                        <a:pt x="62" y="219"/>
                      </a:lnTo>
                      <a:lnTo>
                        <a:pt x="58" y="220"/>
                      </a:lnTo>
                      <a:lnTo>
                        <a:pt x="54" y="220"/>
                      </a:lnTo>
                      <a:lnTo>
                        <a:pt x="50" y="221"/>
                      </a:lnTo>
                      <a:lnTo>
                        <a:pt x="48" y="221"/>
                      </a:lnTo>
                      <a:lnTo>
                        <a:pt x="44" y="221"/>
                      </a:lnTo>
                      <a:lnTo>
                        <a:pt x="41" y="221"/>
                      </a:lnTo>
                      <a:lnTo>
                        <a:pt x="38" y="221"/>
                      </a:lnTo>
                      <a:lnTo>
                        <a:pt x="34" y="221"/>
                      </a:lnTo>
                      <a:lnTo>
                        <a:pt x="32" y="220"/>
                      </a:lnTo>
                      <a:lnTo>
                        <a:pt x="29" y="220"/>
                      </a:lnTo>
                      <a:lnTo>
                        <a:pt x="26" y="219"/>
                      </a:lnTo>
                      <a:lnTo>
                        <a:pt x="21" y="217"/>
                      </a:lnTo>
                      <a:lnTo>
                        <a:pt x="17" y="215"/>
                      </a:lnTo>
                      <a:lnTo>
                        <a:pt x="12" y="211"/>
                      </a:lnTo>
                      <a:lnTo>
                        <a:pt x="9" y="207"/>
                      </a:lnTo>
                      <a:lnTo>
                        <a:pt x="6" y="201"/>
                      </a:lnTo>
                      <a:lnTo>
                        <a:pt x="5" y="197"/>
                      </a:lnTo>
                      <a:lnTo>
                        <a:pt x="2" y="192"/>
                      </a:lnTo>
                      <a:lnTo>
                        <a:pt x="1" y="187"/>
                      </a:lnTo>
                      <a:lnTo>
                        <a:pt x="0" y="181"/>
                      </a:lnTo>
                      <a:lnTo>
                        <a:pt x="0" y="176"/>
                      </a:lnTo>
                      <a:lnTo>
                        <a:pt x="0" y="173"/>
                      </a:lnTo>
                      <a:lnTo>
                        <a:pt x="0" y="171"/>
                      </a:lnTo>
                      <a:lnTo>
                        <a:pt x="0" y="167"/>
                      </a:lnTo>
                      <a:lnTo>
                        <a:pt x="0" y="164"/>
                      </a:lnTo>
                      <a:lnTo>
                        <a:pt x="1" y="159"/>
                      </a:lnTo>
                      <a:lnTo>
                        <a:pt x="2" y="153"/>
                      </a:lnTo>
                      <a:lnTo>
                        <a:pt x="5" y="147"/>
                      </a:lnTo>
                      <a:lnTo>
                        <a:pt x="8" y="143"/>
                      </a:lnTo>
                      <a:lnTo>
                        <a:pt x="10" y="137"/>
                      </a:lnTo>
                      <a:lnTo>
                        <a:pt x="14" y="135"/>
                      </a:lnTo>
                      <a:lnTo>
                        <a:pt x="17" y="128"/>
                      </a:lnTo>
                      <a:lnTo>
                        <a:pt x="21" y="125"/>
                      </a:lnTo>
                      <a:lnTo>
                        <a:pt x="26" y="123"/>
                      </a:lnTo>
                      <a:lnTo>
                        <a:pt x="32" y="120"/>
                      </a:lnTo>
                      <a:lnTo>
                        <a:pt x="34" y="119"/>
                      </a:lnTo>
                      <a:lnTo>
                        <a:pt x="37" y="119"/>
                      </a:lnTo>
                      <a:lnTo>
                        <a:pt x="40" y="117"/>
                      </a:lnTo>
                      <a:lnTo>
                        <a:pt x="44" y="117"/>
                      </a:lnTo>
                      <a:lnTo>
                        <a:pt x="46" y="117"/>
                      </a:lnTo>
                      <a:lnTo>
                        <a:pt x="49" y="117"/>
                      </a:lnTo>
                      <a:lnTo>
                        <a:pt x="53" y="117"/>
                      </a:lnTo>
                      <a:lnTo>
                        <a:pt x="57" y="119"/>
                      </a:lnTo>
                      <a:lnTo>
                        <a:pt x="62" y="116"/>
                      </a:lnTo>
                      <a:lnTo>
                        <a:pt x="66" y="113"/>
                      </a:lnTo>
                      <a:lnTo>
                        <a:pt x="72" y="112"/>
                      </a:lnTo>
                      <a:lnTo>
                        <a:pt x="77" y="111"/>
                      </a:lnTo>
                      <a:lnTo>
                        <a:pt x="81" y="108"/>
                      </a:lnTo>
                      <a:lnTo>
                        <a:pt x="86" y="107"/>
                      </a:lnTo>
                      <a:lnTo>
                        <a:pt x="92" y="104"/>
                      </a:lnTo>
                      <a:lnTo>
                        <a:pt x="97" y="103"/>
                      </a:lnTo>
                      <a:lnTo>
                        <a:pt x="101" y="100"/>
                      </a:lnTo>
                      <a:lnTo>
                        <a:pt x="108" y="99"/>
                      </a:lnTo>
                      <a:lnTo>
                        <a:pt x="112" y="96"/>
                      </a:lnTo>
                      <a:lnTo>
                        <a:pt x="117" y="95"/>
                      </a:lnTo>
                      <a:lnTo>
                        <a:pt x="122" y="92"/>
                      </a:lnTo>
                      <a:lnTo>
                        <a:pt x="128" y="91"/>
                      </a:lnTo>
                      <a:lnTo>
                        <a:pt x="132" y="88"/>
                      </a:lnTo>
                      <a:lnTo>
                        <a:pt x="138" y="87"/>
                      </a:lnTo>
                      <a:lnTo>
                        <a:pt x="142" y="84"/>
                      </a:lnTo>
                      <a:lnTo>
                        <a:pt x="146" y="83"/>
                      </a:lnTo>
                      <a:lnTo>
                        <a:pt x="152" y="80"/>
                      </a:lnTo>
                      <a:lnTo>
                        <a:pt x="157" y="79"/>
                      </a:lnTo>
                      <a:lnTo>
                        <a:pt x="162" y="77"/>
                      </a:lnTo>
                      <a:lnTo>
                        <a:pt x="168" y="75"/>
                      </a:lnTo>
                      <a:lnTo>
                        <a:pt x="172" y="72"/>
                      </a:lnTo>
                      <a:lnTo>
                        <a:pt x="177" y="71"/>
                      </a:lnTo>
                      <a:lnTo>
                        <a:pt x="182" y="68"/>
                      </a:lnTo>
                      <a:lnTo>
                        <a:pt x="186" y="67"/>
                      </a:lnTo>
                      <a:lnTo>
                        <a:pt x="192" y="65"/>
                      </a:lnTo>
                      <a:lnTo>
                        <a:pt x="197" y="63"/>
                      </a:lnTo>
                      <a:lnTo>
                        <a:pt x="201" y="61"/>
                      </a:lnTo>
                      <a:lnTo>
                        <a:pt x="208" y="59"/>
                      </a:lnTo>
                      <a:lnTo>
                        <a:pt x="213" y="57"/>
                      </a:lnTo>
                      <a:lnTo>
                        <a:pt x="218" y="56"/>
                      </a:lnTo>
                      <a:lnTo>
                        <a:pt x="222" y="53"/>
                      </a:lnTo>
                      <a:lnTo>
                        <a:pt x="228" y="52"/>
                      </a:lnTo>
                      <a:lnTo>
                        <a:pt x="232" y="49"/>
                      </a:lnTo>
                      <a:lnTo>
                        <a:pt x="237" y="48"/>
                      </a:lnTo>
                      <a:lnTo>
                        <a:pt x="242" y="45"/>
                      </a:lnTo>
                      <a:lnTo>
                        <a:pt x="248" y="44"/>
                      </a:lnTo>
                      <a:lnTo>
                        <a:pt x="252" y="43"/>
                      </a:lnTo>
                      <a:lnTo>
                        <a:pt x="257" y="41"/>
                      </a:lnTo>
                      <a:lnTo>
                        <a:pt x="262" y="39"/>
                      </a:lnTo>
                      <a:lnTo>
                        <a:pt x="268" y="37"/>
                      </a:lnTo>
                      <a:lnTo>
                        <a:pt x="272" y="35"/>
                      </a:lnTo>
                      <a:lnTo>
                        <a:pt x="277" y="33"/>
                      </a:lnTo>
                      <a:lnTo>
                        <a:pt x="282" y="32"/>
                      </a:lnTo>
                      <a:lnTo>
                        <a:pt x="288" y="29"/>
                      </a:lnTo>
                      <a:lnTo>
                        <a:pt x="293" y="28"/>
                      </a:lnTo>
                      <a:lnTo>
                        <a:pt x="297" y="27"/>
                      </a:lnTo>
                      <a:lnTo>
                        <a:pt x="304" y="25"/>
                      </a:lnTo>
                      <a:lnTo>
                        <a:pt x="308" y="23"/>
                      </a:lnTo>
                      <a:lnTo>
                        <a:pt x="313" y="21"/>
                      </a:lnTo>
                      <a:lnTo>
                        <a:pt x="318" y="20"/>
                      </a:lnTo>
                      <a:lnTo>
                        <a:pt x="322" y="17"/>
                      </a:lnTo>
                      <a:lnTo>
                        <a:pt x="328" y="16"/>
                      </a:lnTo>
                      <a:lnTo>
                        <a:pt x="333" y="15"/>
                      </a:lnTo>
                      <a:lnTo>
                        <a:pt x="340" y="13"/>
                      </a:lnTo>
                      <a:lnTo>
                        <a:pt x="344" y="11"/>
                      </a:lnTo>
                      <a:lnTo>
                        <a:pt x="349" y="9"/>
                      </a:lnTo>
                      <a:lnTo>
                        <a:pt x="354" y="8"/>
                      </a:lnTo>
                      <a:lnTo>
                        <a:pt x="360" y="7"/>
                      </a:lnTo>
                      <a:lnTo>
                        <a:pt x="364" y="5"/>
                      </a:lnTo>
                      <a:lnTo>
                        <a:pt x="370" y="4"/>
                      </a:lnTo>
                      <a:lnTo>
                        <a:pt x="374" y="1"/>
                      </a:lnTo>
                      <a:lnTo>
                        <a:pt x="381" y="1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3" name="Freeform 26"/>
                <p:cNvSpPr>
                  <a:spLocks/>
                </p:cNvSpPr>
                <p:nvPr/>
              </p:nvSpPr>
              <p:spPr bwMode="auto">
                <a:xfrm>
                  <a:off x="492" y="1862"/>
                  <a:ext cx="104" cy="100"/>
                </a:xfrm>
                <a:custGeom>
                  <a:avLst/>
                  <a:gdLst>
                    <a:gd name="T0" fmla="*/ 0 w 417"/>
                    <a:gd name="T1" fmla="*/ 0 h 400"/>
                    <a:gd name="T2" fmla="*/ 0 w 417"/>
                    <a:gd name="T3" fmla="*/ 0 h 400"/>
                    <a:gd name="T4" fmla="*/ 0 w 417"/>
                    <a:gd name="T5" fmla="*/ 0 h 400"/>
                    <a:gd name="T6" fmla="*/ 0 w 417"/>
                    <a:gd name="T7" fmla="*/ 0 h 400"/>
                    <a:gd name="T8" fmla="*/ 0 w 417"/>
                    <a:gd name="T9" fmla="*/ 0 h 400"/>
                    <a:gd name="T10" fmla="*/ 0 w 417"/>
                    <a:gd name="T11" fmla="*/ 0 h 400"/>
                    <a:gd name="T12" fmla="*/ 0 w 417"/>
                    <a:gd name="T13" fmla="*/ 0 h 400"/>
                    <a:gd name="T14" fmla="*/ 0 w 417"/>
                    <a:gd name="T15" fmla="*/ 0 h 400"/>
                    <a:gd name="T16" fmla="*/ 0 w 417"/>
                    <a:gd name="T17" fmla="*/ 0 h 400"/>
                    <a:gd name="T18" fmla="*/ 0 w 417"/>
                    <a:gd name="T19" fmla="*/ 0 h 400"/>
                    <a:gd name="T20" fmla="*/ 0 w 417"/>
                    <a:gd name="T21" fmla="*/ 0 h 400"/>
                    <a:gd name="T22" fmla="*/ 0 w 417"/>
                    <a:gd name="T23" fmla="*/ 0 h 400"/>
                    <a:gd name="T24" fmla="*/ 0 w 417"/>
                    <a:gd name="T25" fmla="*/ 0 h 400"/>
                    <a:gd name="T26" fmla="*/ 0 w 417"/>
                    <a:gd name="T27" fmla="*/ 0 h 400"/>
                    <a:gd name="T28" fmla="*/ 0 w 417"/>
                    <a:gd name="T29" fmla="*/ 0 h 400"/>
                    <a:gd name="T30" fmla="*/ 0 w 417"/>
                    <a:gd name="T31" fmla="*/ 0 h 400"/>
                    <a:gd name="T32" fmla="*/ 0 w 417"/>
                    <a:gd name="T33" fmla="*/ 0 h 400"/>
                    <a:gd name="T34" fmla="*/ 0 w 417"/>
                    <a:gd name="T35" fmla="*/ 0 h 400"/>
                    <a:gd name="T36" fmla="*/ 0 w 417"/>
                    <a:gd name="T37" fmla="*/ 0 h 400"/>
                    <a:gd name="T38" fmla="*/ 0 w 417"/>
                    <a:gd name="T39" fmla="*/ 0 h 400"/>
                    <a:gd name="T40" fmla="*/ 0 w 417"/>
                    <a:gd name="T41" fmla="*/ 0 h 400"/>
                    <a:gd name="T42" fmla="*/ 0 w 417"/>
                    <a:gd name="T43" fmla="*/ 0 h 400"/>
                    <a:gd name="T44" fmla="*/ 0 w 417"/>
                    <a:gd name="T45" fmla="*/ 0 h 400"/>
                    <a:gd name="T46" fmla="*/ 0 w 417"/>
                    <a:gd name="T47" fmla="*/ 0 h 400"/>
                    <a:gd name="T48" fmla="*/ 0 w 417"/>
                    <a:gd name="T49" fmla="*/ 0 h 400"/>
                    <a:gd name="T50" fmla="*/ 0 w 417"/>
                    <a:gd name="T51" fmla="*/ 0 h 400"/>
                    <a:gd name="T52" fmla="*/ 0 w 417"/>
                    <a:gd name="T53" fmla="*/ 0 h 400"/>
                    <a:gd name="T54" fmla="*/ 0 w 417"/>
                    <a:gd name="T55" fmla="*/ 0 h 400"/>
                    <a:gd name="T56" fmla="*/ 0 w 417"/>
                    <a:gd name="T57" fmla="*/ 0 h 400"/>
                    <a:gd name="T58" fmla="*/ 0 w 417"/>
                    <a:gd name="T59" fmla="*/ 0 h 400"/>
                    <a:gd name="T60" fmla="*/ 0 w 417"/>
                    <a:gd name="T61" fmla="*/ 0 h 400"/>
                    <a:gd name="T62" fmla="*/ 0 w 417"/>
                    <a:gd name="T63" fmla="*/ 0 h 400"/>
                    <a:gd name="T64" fmla="*/ 0 w 417"/>
                    <a:gd name="T65" fmla="*/ 0 h 400"/>
                    <a:gd name="T66" fmla="*/ 0 w 417"/>
                    <a:gd name="T67" fmla="*/ 0 h 400"/>
                    <a:gd name="T68" fmla="*/ 0 w 417"/>
                    <a:gd name="T69" fmla="*/ 0 h 400"/>
                    <a:gd name="T70" fmla="*/ 0 w 417"/>
                    <a:gd name="T71" fmla="*/ 0 h 400"/>
                    <a:gd name="T72" fmla="*/ 0 w 417"/>
                    <a:gd name="T73" fmla="*/ 0 h 400"/>
                    <a:gd name="T74" fmla="*/ 0 w 417"/>
                    <a:gd name="T75" fmla="*/ 0 h 400"/>
                    <a:gd name="T76" fmla="*/ 0 w 417"/>
                    <a:gd name="T77" fmla="*/ 0 h 400"/>
                    <a:gd name="T78" fmla="*/ 0 w 417"/>
                    <a:gd name="T79" fmla="*/ 0 h 400"/>
                    <a:gd name="T80" fmla="*/ 0 w 417"/>
                    <a:gd name="T81" fmla="*/ 0 h 400"/>
                    <a:gd name="T82" fmla="*/ 0 w 417"/>
                    <a:gd name="T83" fmla="*/ 0 h 400"/>
                    <a:gd name="T84" fmla="*/ 0 w 417"/>
                    <a:gd name="T85" fmla="*/ 0 h 400"/>
                    <a:gd name="T86" fmla="*/ 0 w 417"/>
                    <a:gd name="T87" fmla="*/ 0 h 400"/>
                    <a:gd name="T88" fmla="*/ 0 w 417"/>
                    <a:gd name="T89" fmla="*/ 0 h 400"/>
                    <a:gd name="T90" fmla="*/ 0 w 417"/>
                    <a:gd name="T91" fmla="*/ 0 h 400"/>
                    <a:gd name="T92" fmla="*/ 0 w 417"/>
                    <a:gd name="T93" fmla="*/ 0 h 400"/>
                    <a:gd name="T94" fmla="*/ 0 w 417"/>
                    <a:gd name="T95" fmla="*/ 0 h 400"/>
                    <a:gd name="T96" fmla="*/ 0 w 417"/>
                    <a:gd name="T97" fmla="*/ 0 h 400"/>
                    <a:gd name="T98" fmla="*/ 0 w 417"/>
                    <a:gd name="T99" fmla="*/ 0 h 400"/>
                    <a:gd name="T100" fmla="*/ 0 w 417"/>
                    <a:gd name="T101" fmla="*/ 0 h 400"/>
                    <a:gd name="T102" fmla="*/ 0 w 417"/>
                    <a:gd name="T103" fmla="*/ 0 h 400"/>
                    <a:gd name="T104" fmla="*/ 0 w 417"/>
                    <a:gd name="T105" fmla="*/ 0 h 400"/>
                    <a:gd name="T106" fmla="*/ 0 w 417"/>
                    <a:gd name="T107" fmla="*/ 0 h 400"/>
                    <a:gd name="T108" fmla="*/ 0 w 417"/>
                    <a:gd name="T109" fmla="*/ 0 h 400"/>
                    <a:gd name="T110" fmla="*/ 0 w 417"/>
                    <a:gd name="T111" fmla="*/ 0 h 400"/>
                    <a:gd name="T112" fmla="*/ 0 w 417"/>
                    <a:gd name="T113" fmla="*/ 0 h 400"/>
                    <a:gd name="T114" fmla="*/ 0 w 417"/>
                    <a:gd name="T115" fmla="*/ 0 h 400"/>
                    <a:gd name="T116" fmla="*/ 0 w 417"/>
                    <a:gd name="T117" fmla="*/ 0 h 400"/>
                    <a:gd name="T118" fmla="*/ 0 w 417"/>
                    <a:gd name="T119" fmla="*/ 0 h 400"/>
                    <a:gd name="T120" fmla="*/ 0 w 417"/>
                    <a:gd name="T121" fmla="*/ 0 h 400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17" h="400">
                      <a:moveTo>
                        <a:pt x="41" y="0"/>
                      </a:moveTo>
                      <a:lnTo>
                        <a:pt x="45" y="3"/>
                      </a:lnTo>
                      <a:lnTo>
                        <a:pt x="52" y="5"/>
                      </a:lnTo>
                      <a:lnTo>
                        <a:pt x="56" y="7"/>
                      </a:lnTo>
                      <a:lnTo>
                        <a:pt x="61" y="11"/>
                      </a:lnTo>
                      <a:lnTo>
                        <a:pt x="66" y="13"/>
                      </a:lnTo>
                      <a:lnTo>
                        <a:pt x="72" y="16"/>
                      </a:lnTo>
                      <a:lnTo>
                        <a:pt x="76" y="19"/>
                      </a:lnTo>
                      <a:lnTo>
                        <a:pt x="82" y="21"/>
                      </a:lnTo>
                      <a:lnTo>
                        <a:pt x="86" y="25"/>
                      </a:lnTo>
                      <a:lnTo>
                        <a:pt x="90" y="28"/>
                      </a:lnTo>
                      <a:lnTo>
                        <a:pt x="96" y="32"/>
                      </a:lnTo>
                      <a:lnTo>
                        <a:pt x="100" y="35"/>
                      </a:lnTo>
                      <a:lnTo>
                        <a:pt x="106" y="37"/>
                      </a:lnTo>
                      <a:lnTo>
                        <a:pt x="110" y="41"/>
                      </a:lnTo>
                      <a:lnTo>
                        <a:pt x="114" y="45"/>
                      </a:lnTo>
                      <a:lnTo>
                        <a:pt x="120" y="49"/>
                      </a:lnTo>
                      <a:lnTo>
                        <a:pt x="124" y="53"/>
                      </a:lnTo>
                      <a:lnTo>
                        <a:pt x="129" y="57"/>
                      </a:lnTo>
                      <a:lnTo>
                        <a:pt x="133" y="60"/>
                      </a:lnTo>
                      <a:lnTo>
                        <a:pt x="138" y="65"/>
                      </a:lnTo>
                      <a:lnTo>
                        <a:pt x="142" y="69"/>
                      </a:lnTo>
                      <a:lnTo>
                        <a:pt x="146" y="72"/>
                      </a:lnTo>
                      <a:lnTo>
                        <a:pt x="152" y="76"/>
                      </a:lnTo>
                      <a:lnTo>
                        <a:pt x="156" y="81"/>
                      </a:lnTo>
                      <a:lnTo>
                        <a:pt x="160" y="85"/>
                      </a:lnTo>
                      <a:lnTo>
                        <a:pt x="164" y="89"/>
                      </a:lnTo>
                      <a:lnTo>
                        <a:pt x="169" y="93"/>
                      </a:lnTo>
                      <a:lnTo>
                        <a:pt x="173" y="99"/>
                      </a:lnTo>
                      <a:lnTo>
                        <a:pt x="177" y="103"/>
                      </a:lnTo>
                      <a:lnTo>
                        <a:pt x="181" y="107"/>
                      </a:lnTo>
                      <a:lnTo>
                        <a:pt x="186" y="112"/>
                      </a:lnTo>
                      <a:lnTo>
                        <a:pt x="190" y="116"/>
                      </a:lnTo>
                      <a:lnTo>
                        <a:pt x="194" y="121"/>
                      </a:lnTo>
                      <a:lnTo>
                        <a:pt x="198" y="125"/>
                      </a:lnTo>
                      <a:lnTo>
                        <a:pt x="202" y="129"/>
                      </a:lnTo>
                      <a:lnTo>
                        <a:pt x="208" y="133"/>
                      </a:lnTo>
                      <a:lnTo>
                        <a:pt x="212" y="139"/>
                      </a:lnTo>
                      <a:lnTo>
                        <a:pt x="216" y="143"/>
                      </a:lnTo>
                      <a:lnTo>
                        <a:pt x="220" y="148"/>
                      </a:lnTo>
                      <a:lnTo>
                        <a:pt x="224" y="152"/>
                      </a:lnTo>
                      <a:lnTo>
                        <a:pt x="228" y="157"/>
                      </a:lnTo>
                      <a:lnTo>
                        <a:pt x="232" y="161"/>
                      </a:lnTo>
                      <a:lnTo>
                        <a:pt x="236" y="167"/>
                      </a:lnTo>
                      <a:lnTo>
                        <a:pt x="241" y="171"/>
                      </a:lnTo>
                      <a:lnTo>
                        <a:pt x="245" y="175"/>
                      </a:lnTo>
                      <a:lnTo>
                        <a:pt x="249" y="180"/>
                      </a:lnTo>
                      <a:lnTo>
                        <a:pt x="253" y="184"/>
                      </a:lnTo>
                      <a:lnTo>
                        <a:pt x="257" y="189"/>
                      </a:lnTo>
                      <a:lnTo>
                        <a:pt x="261" y="193"/>
                      </a:lnTo>
                      <a:lnTo>
                        <a:pt x="265" y="199"/>
                      </a:lnTo>
                      <a:lnTo>
                        <a:pt x="269" y="203"/>
                      </a:lnTo>
                      <a:lnTo>
                        <a:pt x="274" y="208"/>
                      </a:lnTo>
                      <a:lnTo>
                        <a:pt x="278" y="211"/>
                      </a:lnTo>
                      <a:lnTo>
                        <a:pt x="282" y="216"/>
                      </a:lnTo>
                      <a:lnTo>
                        <a:pt x="286" y="220"/>
                      </a:lnTo>
                      <a:lnTo>
                        <a:pt x="292" y="225"/>
                      </a:lnTo>
                      <a:lnTo>
                        <a:pt x="296" y="229"/>
                      </a:lnTo>
                      <a:lnTo>
                        <a:pt x="300" y="235"/>
                      </a:lnTo>
                      <a:lnTo>
                        <a:pt x="305" y="239"/>
                      </a:lnTo>
                      <a:lnTo>
                        <a:pt x="309" y="243"/>
                      </a:lnTo>
                      <a:lnTo>
                        <a:pt x="313" y="247"/>
                      </a:lnTo>
                      <a:lnTo>
                        <a:pt x="318" y="251"/>
                      </a:lnTo>
                      <a:lnTo>
                        <a:pt x="322" y="255"/>
                      </a:lnTo>
                      <a:lnTo>
                        <a:pt x="328" y="260"/>
                      </a:lnTo>
                      <a:lnTo>
                        <a:pt x="330" y="264"/>
                      </a:lnTo>
                      <a:lnTo>
                        <a:pt x="334" y="268"/>
                      </a:lnTo>
                      <a:lnTo>
                        <a:pt x="338" y="272"/>
                      </a:lnTo>
                      <a:lnTo>
                        <a:pt x="342" y="276"/>
                      </a:lnTo>
                      <a:lnTo>
                        <a:pt x="346" y="279"/>
                      </a:lnTo>
                      <a:lnTo>
                        <a:pt x="350" y="284"/>
                      </a:lnTo>
                      <a:lnTo>
                        <a:pt x="356" y="287"/>
                      </a:lnTo>
                      <a:lnTo>
                        <a:pt x="361" y="291"/>
                      </a:lnTo>
                      <a:lnTo>
                        <a:pt x="365" y="293"/>
                      </a:lnTo>
                      <a:lnTo>
                        <a:pt x="370" y="297"/>
                      </a:lnTo>
                      <a:lnTo>
                        <a:pt x="374" y="301"/>
                      </a:lnTo>
                      <a:lnTo>
                        <a:pt x="380" y="304"/>
                      </a:lnTo>
                      <a:lnTo>
                        <a:pt x="384" y="308"/>
                      </a:lnTo>
                      <a:lnTo>
                        <a:pt x="388" y="311"/>
                      </a:lnTo>
                      <a:lnTo>
                        <a:pt x="392" y="315"/>
                      </a:lnTo>
                      <a:lnTo>
                        <a:pt x="397" y="320"/>
                      </a:lnTo>
                      <a:lnTo>
                        <a:pt x="400" y="323"/>
                      </a:lnTo>
                      <a:lnTo>
                        <a:pt x="404" y="325"/>
                      </a:lnTo>
                      <a:lnTo>
                        <a:pt x="406" y="329"/>
                      </a:lnTo>
                      <a:lnTo>
                        <a:pt x="410" y="335"/>
                      </a:lnTo>
                      <a:lnTo>
                        <a:pt x="412" y="337"/>
                      </a:lnTo>
                      <a:lnTo>
                        <a:pt x="413" y="341"/>
                      </a:lnTo>
                      <a:lnTo>
                        <a:pt x="416" y="347"/>
                      </a:lnTo>
                      <a:lnTo>
                        <a:pt x="417" y="351"/>
                      </a:lnTo>
                      <a:lnTo>
                        <a:pt x="417" y="356"/>
                      </a:lnTo>
                      <a:lnTo>
                        <a:pt x="417" y="360"/>
                      </a:lnTo>
                      <a:lnTo>
                        <a:pt x="416" y="365"/>
                      </a:lnTo>
                      <a:lnTo>
                        <a:pt x="416" y="371"/>
                      </a:lnTo>
                      <a:lnTo>
                        <a:pt x="413" y="375"/>
                      </a:lnTo>
                      <a:lnTo>
                        <a:pt x="410" y="380"/>
                      </a:lnTo>
                      <a:lnTo>
                        <a:pt x="408" y="383"/>
                      </a:lnTo>
                      <a:lnTo>
                        <a:pt x="406" y="387"/>
                      </a:lnTo>
                      <a:lnTo>
                        <a:pt x="404" y="389"/>
                      </a:lnTo>
                      <a:lnTo>
                        <a:pt x="402" y="392"/>
                      </a:lnTo>
                      <a:lnTo>
                        <a:pt x="398" y="395"/>
                      </a:lnTo>
                      <a:lnTo>
                        <a:pt x="394" y="395"/>
                      </a:lnTo>
                      <a:lnTo>
                        <a:pt x="389" y="396"/>
                      </a:lnTo>
                      <a:lnTo>
                        <a:pt x="385" y="397"/>
                      </a:lnTo>
                      <a:lnTo>
                        <a:pt x="381" y="397"/>
                      </a:lnTo>
                      <a:lnTo>
                        <a:pt x="377" y="399"/>
                      </a:lnTo>
                      <a:lnTo>
                        <a:pt x="373" y="399"/>
                      </a:lnTo>
                      <a:lnTo>
                        <a:pt x="369" y="400"/>
                      </a:lnTo>
                      <a:lnTo>
                        <a:pt x="365" y="399"/>
                      </a:lnTo>
                      <a:lnTo>
                        <a:pt x="362" y="399"/>
                      </a:lnTo>
                      <a:lnTo>
                        <a:pt x="358" y="399"/>
                      </a:lnTo>
                      <a:lnTo>
                        <a:pt x="354" y="397"/>
                      </a:lnTo>
                      <a:lnTo>
                        <a:pt x="350" y="397"/>
                      </a:lnTo>
                      <a:lnTo>
                        <a:pt x="346" y="396"/>
                      </a:lnTo>
                      <a:lnTo>
                        <a:pt x="344" y="395"/>
                      </a:lnTo>
                      <a:lnTo>
                        <a:pt x="340" y="395"/>
                      </a:lnTo>
                      <a:lnTo>
                        <a:pt x="336" y="392"/>
                      </a:lnTo>
                      <a:lnTo>
                        <a:pt x="332" y="391"/>
                      </a:lnTo>
                      <a:lnTo>
                        <a:pt x="329" y="389"/>
                      </a:lnTo>
                      <a:lnTo>
                        <a:pt x="325" y="388"/>
                      </a:lnTo>
                      <a:lnTo>
                        <a:pt x="321" y="385"/>
                      </a:lnTo>
                      <a:lnTo>
                        <a:pt x="317" y="383"/>
                      </a:lnTo>
                      <a:lnTo>
                        <a:pt x="314" y="381"/>
                      </a:lnTo>
                      <a:lnTo>
                        <a:pt x="310" y="380"/>
                      </a:lnTo>
                      <a:lnTo>
                        <a:pt x="308" y="377"/>
                      </a:lnTo>
                      <a:lnTo>
                        <a:pt x="305" y="373"/>
                      </a:lnTo>
                      <a:lnTo>
                        <a:pt x="301" y="371"/>
                      </a:lnTo>
                      <a:lnTo>
                        <a:pt x="297" y="368"/>
                      </a:lnTo>
                      <a:lnTo>
                        <a:pt x="294" y="365"/>
                      </a:lnTo>
                      <a:lnTo>
                        <a:pt x="292" y="363"/>
                      </a:lnTo>
                      <a:lnTo>
                        <a:pt x="288" y="360"/>
                      </a:lnTo>
                      <a:lnTo>
                        <a:pt x="285" y="357"/>
                      </a:lnTo>
                      <a:lnTo>
                        <a:pt x="281" y="353"/>
                      </a:lnTo>
                      <a:lnTo>
                        <a:pt x="277" y="351"/>
                      </a:lnTo>
                      <a:lnTo>
                        <a:pt x="274" y="347"/>
                      </a:lnTo>
                      <a:lnTo>
                        <a:pt x="272" y="344"/>
                      </a:lnTo>
                      <a:lnTo>
                        <a:pt x="269" y="340"/>
                      </a:lnTo>
                      <a:lnTo>
                        <a:pt x="265" y="337"/>
                      </a:lnTo>
                      <a:lnTo>
                        <a:pt x="262" y="333"/>
                      </a:lnTo>
                      <a:lnTo>
                        <a:pt x="260" y="331"/>
                      </a:lnTo>
                      <a:lnTo>
                        <a:pt x="256" y="327"/>
                      </a:lnTo>
                      <a:lnTo>
                        <a:pt x="253" y="323"/>
                      </a:lnTo>
                      <a:lnTo>
                        <a:pt x="249" y="320"/>
                      </a:lnTo>
                      <a:lnTo>
                        <a:pt x="248" y="316"/>
                      </a:lnTo>
                      <a:lnTo>
                        <a:pt x="244" y="312"/>
                      </a:lnTo>
                      <a:lnTo>
                        <a:pt x="241" y="308"/>
                      </a:lnTo>
                      <a:lnTo>
                        <a:pt x="237" y="305"/>
                      </a:lnTo>
                      <a:lnTo>
                        <a:pt x="234" y="301"/>
                      </a:lnTo>
                      <a:lnTo>
                        <a:pt x="232" y="299"/>
                      </a:lnTo>
                      <a:lnTo>
                        <a:pt x="228" y="295"/>
                      </a:lnTo>
                      <a:lnTo>
                        <a:pt x="225" y="291"/>
                      </a:lnTo>
                      <a:lnTo>
                        <a:pt x="222" y="288"/>
                      </a:lnTo>
                      <a:lnTo>
                        <a:pt x="218" y="285"/>
                      </a:lnTo>
                      <a:lnTo>
                        <a:pt x="216" y="281"/>
                      </a:lnTo>
                      <a:lnTo>
                        <a:pt x="213" y="279"/>
                      </a:lnTo>
                      <a:lnTo>
                        <a:pt x="210" y="275"/>
                      </a:lnTo>
                      <a:lnTo>
                        <a:pt x="208" y="272"/>
                      </a:lnTo>
                      <a:lnTo>
                        <a:pt x="204" y="268"/>
                      </a:lnTo>
                      <a:lnTo>
                        <a:pt x="201" y="267"/>
                      </a:lnTo>
                      <a:lnTo>
                        <a:pt x="197" y="264"/>
                      </a:lnTo>
                      <a:lnTo>
                        <a:pt x="194" y="260"/>
                      </a:lnTo>
                      <a:lnTo>
                        <a:pt x="192" y="259"/>
                      </a:lnTo>
                      <a:lnTo>
                        <a:pt x="189" y="256"/>
                      </a:lnTo>
                      <a:lnTo>
                        <a:pt x="186" y="253"/>
                      </a:lnTo>
                      <a:lnTo>
                        <a:pt x="182" y="251"/>
                      </a:lnTo>
                      <a:lnTo>
                        <a:pt x="180" y="247"/>
                      </a:lnTo>
                      <a:lnTo>
                        <a:pt x="176" y="243"/>
                      </a:lnTo>
                      <a:lnTo>
                        <a:pt x="174" y="239"/>
                      </a:lnTo>
                      <a:lnTo>
                        <a:pt x="170" y="236"/>
                      </a:lnTo>
                      <a:lnTo>
                        <a:pt x="168" y="232"/>
                      </a:lnTo>
                      <a:lnTo>
                        <a:pt x="164" y="229"/>
                      </a:lnTo>
                      <a:lnTo>
                        <a:pt x="161" y="227"/>
                      </a:lnTo>
                      <a:lnTo>
                        <a:pt x="158" y="223"/>
                      </a:lnTo>
                      <a:lnTo>
                        <a:pt x="154" y="220"/>
                      </a:lnTo>
                      <a:lnTo>
                        <a:pt x="152" y="217"/>
                      </a:lnTo>
                      <a:lnTo>
                        <a:pt x="149" y="215"/>
                      </a:lnTo>
                      <a:lnTo>
                        <a:pt x="145" y="211"/>
                      </a:lnTo>
                      <a:lnTo>
                        <a:pt x="142" y="208"/>
                      </a:lnTo>
                      <a:lnTo>
                        <a:pt x="138" y="205"/>
                      </a:lnTo>
                      <a:lnTo>
                        <a:pt x="136" y="203"/>
                      </a:lnTo>
                      <a:lnTo>
                        <a:pt x="133" y="199"/>
                      </a:lnTo>
                      <a:lnTo>
                        <a:pt x="130" y="196"/>
                      </a:lnTo>
                      <a:lnTo>
                        <a:pt x="126" y="193"/>
                      </a:lnTo>
                      <a:lnTo>
                        <a:pt x="124" y="189"/>
                      </a:lnTo>
                      <a:lnTo>
                        <a:pt x="121" y="187"/>
                      </a:lnTo>
                      <a:lnTo>
                        <a:pt x="117" y="184"/>
                      </a:lnTo>
                      <a:lnTo>
                        <a:pt x="114" y="181"/>
                      </a:lnTo>
                      <a:lnTo>
                        <a:pt x="110" y="179"/>
                      </a:lnTo>
                      <a:lnTo>
                        <a:pt x="108" y="175"/>
                      </a:lnTo>
                      <a:lnTo>
                        <a:pt x="104" y="172"/>
                      </a:lnTo>
                      <a:lnTo>
                        <a:pt x="101" y="169"/>
                      </a:lnTo>
                      <a:lnTo>
                        <a:pt x="98" y="167"/>
                      </a:lnTo>
                      <a:lnTo>
                        <a:pt x="94" y="163"/>
                      </a:lnTo>
                      <a:lnTo>
                        <a:pt x="92" y="160"/>
                      </a:lnTo>
                      <a:lnTo>
                        <a:pt x="88" y="157"/>
                      </a:lnTo>
                      <a:lnTo>
                        <a:pt x="85" y="155"/>
                      </a:lnTo>
                      <a:lnTo>
                        <a:pt x="82" y="152"/>
                      </a:lnTo>
                      <a:lnTo>
                        <a:pt x="78" y="148"/>
                      </a:lnTo>
                      <a:lnTo>
                        <a:pt x="76" y="145"/>
                      </a:lnTo>
                      <a:lnTo>
                        <a:pt x="73" y="144"/>
                      </a:lnTo>
                      <a:lnTo>
                        <a:pt x="70" y="140"/>
                      </a:lnTo>
                      <a:lnTo>
                        <a:pt x="66" y="137"/>
                      </a:lnTo>
                      <a:lnTo>
                        <a:pt x="64" y="135"/>
                      </a:lnTo>
                      <a:lnTo>
                        <a:pt x="61" y="132"/>
                      </a:lnTo>
                      <a:lnTo>
                        <a:pt x="57" y="128"/>
                      </a:lnTo>
                      <a:lnTo>
                        <a:pt x="54" y="125"/>
                      </a:lnTo>
                      <a:lnTo>
                        <a:pt x="52" y="123"/>
                      </a:lnTo>
                      <a:lnTo>
                        <a:pt x="49" y="120"/>
                      </a:lnTo>
                      <a:lnTo>
                        <a:pt x="45" y="116"/>
                      </a:lnTo>
                      <a:lnTo>
                        <a:pt x="42" y="113"/>
                      </a:lnTo>
                      <a:lnTo>
                        <a:pt x="40" y="111"/>
                      </a:lnTo>
                      <a:lnTo>
                        <a:pt x="37" y="108"/>
                      </a:lnTo>
                      <a:lnTo>
                        <a:pt x="34" y="105"/>
                      </a:lnTo>
                      <a:lnTo>
                        <a:pt x="32" y="101"/>
                      </a:lnTo>
                      <a:lnTo>
                        <a:pt x="29" y="99"/>
                      </a:lnTo>
                      <a:lnTo>
                        <a:pt x="26" y="95"/>
                      </a:lnTo>
                      <a:lnTo>
                        <a:pt x="25" y="92"/>
                      </a:lnTo>
                      <a:lnTo>
                        <a:pt x="21" y="88"/>
                      </a:lnTo>
                      <a:lnTo>
                        <a:pt x="18" y="85"/>
                      </a:lnTo>
                      <a:lnTo>
                        <a:pt x="18" y="83"/>
                      </a:lnTo>
                      <a:lnTo>
                        <a:pt x="16" y="79"/>
                      </a:lnTo>
                      <a:lnTo>
                        <a:pt x="13" y="76"/>
                      </a:lnTo>
                      <a:lnTo>
                        <a:pt x="10" y="72"/>
                      </a:lnTo>
                      <a:lnTo>
                        <a:pt x="9" y="69"/>
                      </a:lnTo>
                      <a:lnTo>
                        <a:pt x="6" y="67"/>
                      </a:lnTo>
                      <a:lnTo>
                        <a:pt x="4" y="64"/>
                      </a:lnTo>
                      <a:lnTo>
                        <a:pt x="4" y="60"/>
                      </a:lnTo>
                      <a:lnTo>
                        <a:pt x="1" y="57"/>
                      </a:lnTo>
                      <a:lnTo>
                        <a:pt x="0" y="52"/>
                      </a:lnTo>
                      <a:lnTo>
                        <a:pt x="0" y="47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2" y="32"/>
                      </a:lnTo>
                      <a:lnTo>
                        <a:pt x="4" y="28"/>
                      </a:lnTo>
                      <a:lnTo>
                        <a:pt x="6" y="24"/>
                      </a:lnTo>
                      <a:lnTo>
                        <a:pt x="9" y="21"/>
                      </a:lnTo>
                      <a:lnTo>
                        <a:pt x="13" y="16"/>
                      </a:lnTo>
                      <a:lnTo>
                        <a:pt x="16" y="13"/>
                      </a:lnTo>
                      <a:lnTo>
                        <a:pt x="18" y="9"/>
                      </a:lnTo>
                      <a:lnTo>
                        <a:pt x="24" y="7"/>
                      </a:lnTo>
                      <a:lnTo>
                        <a:pt x="28" y="4"/>
                      </a:lnTo>
                      <a:lnTo>
                        <a:pt x="32" y="4"/>
                      </a:lnTo>
                      <a:lnTo>
                        <a:pt x="37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BA9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4" name="Freeform 27"/>
                <p:cNvSpPr>
                  <a:spLocks/>
                </p:cNvSpPr>
                <p:nvPr/>
              </p:nvSpPr>
              <p:spPr bwMode="auto">
                <a:xfrm>
                  <a:off x="597" y="1946"/>
                  <a:ext cx="210" cy="133"/>
                </a:xfrm>
                <a:custGeom>
                  <a:avLst/>
                  <a:gdLst>
                    <a:gd name="T0" fmla="*/ 0 w 842"/>
                    <a:gd name="T1" fmla="*/ 0 h 533"/>
                    <a:gd name="T2" fmla="*/ 0 w 842"/>
                    <a:gd name="T3" fmla="*/ 0 h 533"/>
                    <a:gd name="T4" fmla="*/ 0 w 842"/>
                    <a:gd name="T5" fmla="*/ 0 h 533"/>
                    <a:gd name="T6" fmla="*/ 0 w 842"/>
                    <a:gd name="T7" fmla="*/ 0 h 533"/>
                    <a:gd name="T8" fmla="*/ 0 w 842"/>
                    <a:gd name="T9" fmla="*/ 0 h 533"/>
                    <a:gd name="T10" fmla="*/ 0 w 842"/>
                    <a:gd name="T11" fmla="*/ 0 h 533"/>
                    <a:gd name="T12" fmla="*/ 0 w 842"/>
                    <a:gd name="T13" fmla="*/ 0 h 533"/>
                    <a:gd name="T14" fmla="*/ 0 w 842"/>
                    <a:gd name="T15" fmla="*/ 0 h 533"/>
                    <a:gd name="T16" fmla="*/ 0 w 842"/>
                    <a:gd name="T17" fmla="*/ 0 h 533"/>
                    <a:gd name="T18" fmla="*/ 0 w 842"/>
                    <a:gd name="T19" fmla="*/ 0 h 533"/>
                    <a:gd name="T20" fmla="*/ 0 w 842"/>
                    <a:gd name="T21" fmla="*/ 0 h 533"/>
                    <a:gd name="T22" fmla="*/ 0 w 842"/>
                    <a:gd name="T23" fmla="*/ 0 h 533"/>
                    <a:gd name="T24" fmla="*/ 0 w 842"/>
                    <a:gd name="T25" fmla="*/ 0 h 533"/>
                    <a:gd name="T26" fmla="*/ 0 w 842"/>
                    <a:gd name="T27" fmla="*/ 0 h 533"/>
                    <a:gd name="T28" fmla="*/ 0 w 842"/>
                    <a:gd name="T29" fmla="*/ 0 h 533"/>
                    <a:gd name="T30" fmla="*/ 0 w 842"/>
                    <a:gd name="T31" fmla="*/ 0 h 533"/>
                    <a:gd name="T32" fmla="*/ 0 w 842"/>
                    <a:gd name="T33" fmla="*/ 0 h 533"/>
                    <a:gd name="T34" fmla="*/ 0 w 842"/>
                    <a:gd name="T35" fmla="*/ 0 h 533"/>
                    <a:gd name="T36" fmla="*/ 0 w 842"/>
                    <a:gd name="T37" fmla="*/ 0 h 533"/>
                    <a:gd name="T38" fmla="*/ 0 w 842"/>
                    <a:gd name="T39" fmla="*/ 0 h 533"/>
                    <a:gd name="T40" fmla="*/ 0 w 842"/>
                    <a:gd name="T41" fmla="*/ 0 h 533"/>
                    <a:gd name="T42" fmla="*/ 0 w 842"/>
                    <a:gd name="T43" fmla="*/ 0 h 533"/>
                    <a:gd name="T44" fmla="*/ 0 w 842"/>
                    <a:gd name="T45" fmla="*/ 0 h 533"/>
                    <a:gd name="T46" fmla="*/ 0 w 842"/>
                    <a:gd name="T47" fmla="*/ 0 h 533"/>
                    <a:gd name="T48" fmla="*/ 0 w 842"/>
                    <a:gd name="T49" fmla="*/ 0 h 533"/>
                    <a:gd name="T50" fmla="*/ 0 w 842"/>
                    <a:gd name="T51" fmla="*/ 0 h 533"/>
                    <a:gd name="T52" fmla="*/ 0 w 842"/>
                    <a:gd name="T53" fmla="*/ 0 h 533"/>
                    <a:gd name="T54" fmla="*/ 0 w 842"/>
                    <a:gd name="T55" fmla="*/ 0 h 533"/>
                    <a:gd name="T56" fmla="*/ 0 w 842"/>
                    <a:gd name="T57" fmla="*/ 0 h 533"/>
                    <a:gd name="T58" fmla="*/ 0 w 842"/>
                    <a:gd name="T59" fmla="*/ 0 h 533"/>
                    <a:gd name="T60" fmla="*/ 0 w 842"/>
                    <a:gd name="T61" fmla="*/ 0 h 533"/>
                    <a:gd name="T62" fmla="*/ 0 w 842"/>
                    <a:gd name="T63" fmla="*/ 0 h 533"/>
                    <a:gd name="T64" fmla="*/ 0 w 842"/>
                    <a:gd name="T65" fmla="*/ 0 h 533"/>
                    <a:gd name="T66" fmla="*/ 0 w 842"/>
                    <a:gd name="T67" fmla="*/ 0 h 533"/>
                    <a:gd name="T68" fmla="*/ 0 w 842"/>
                    <a:gd name="T69" fmla="*/ 0 h 533"/>
                    <a:gd name="T70" fmla="*/ 0 w 842"/>
                    <a:gd name="T71" fmla="*/ 0 h 533"/>
                    <a:gd name="T72" fmla="*/ 0 w 842"/>
                    <a:gd name="T73" fmla="*/ 0 h 533"/>
                    <a:gd name="T74" fmla="*/ 0 w 842"/>
                    <a:gd name="T75" fmla="*/ 0 h 533"/>
                    <a:gd name="T76" fmla="*/ 0 w 842"/>
                    <a:gd name="T77" fmla="*/ 0 h 533"/>
                    <a:gd name="T78" fmla="*/ 0 w 842"/>
                    <a:gd name="T79" fmla="*/ 0 h 533"/>
                    <a:gd name="T80" fmla="*/ 0 w 842"/>
                    <a:gd name="T81" fmla="*/ 0 h 533"/>
                    <a:gd name="T82" fmla="*/ 0 w 842"/>
                    <a:gd name="T83" fmla="*/ 0 h 533"/>
                    <a:gd name="T84" fmla="*/ 0 w 842"/>
                    <a:gd name="T85" fmla="*/ 0 h 533"/>
                    <a:gd name="T86" fmla="*/ 0 w 842"/>
                    <a:gd name="T87" fmla="*/ 0 h 533"/>
                    <a:gd name="T88" fmla="*/ 0 w 842"/>
                    <a:gd name="T89" fmla="*/ 0 h 533"/>
                    <a:gd name="T90" fmla="*/ 0 w 842"/>
                    <a:gd name="T91" fmla="*/ 0 h 533"/>
                    <a:gd name="T92" fmla="*/ 0 w 842"/>
                    <a:gd name="T93" fmla="*/ 0 h 533"/>
                    <a:gd name="T94" fmla="*/ 0 w 842"/>
                    <a:gd name="T95" fmla="*/ 0 h 53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842" h="533">
                      <a:moveTo>
                        <a:pt x="789" y="0"/>
                      </a:moveTo>
                      <a:lnTo>
                        <a:pt x="134" y="381"/>
                      </a:lnTo>
                      <a:lnTo>
                        <a:pt x="133" y="377"/>
                      </a:lnTo>
                      <a:lnTo>
                        <a:pt x="132" y="373"/>
                      </a:lnTo>
                      <a:lnTo>
                        <a:pt x="132" y="370"/>
                      </a:lnTo>
                      <a:lnTo>
                        <a:pt x="129" y="368"/>
                      </a:lnTo>
                      <a:lnTo>
                        <a:pt x="129" y="364"/>
                      </a:lnTo>
                      <a:lnTo>
                        <a:pt x="128" y="360"/>
                      </a:lnTo>
                      <a:lnTo>
                        <a:pt x="125" y="356"/>
                      </a:lnTo>
                      <a:lnTo>
                        <a:pt x="125" y="352"/>
                      </a:lnTo>
                      <a:lnTo>
                        <a:pt x="124" y="348"/>
                      </a:lnTo>
                      <a:lnTo>
                        <a:pt x="122" y="345"/>
                      </a:lnTo>
                      <a:lnTo>
                        <a:pt x="122" y="340"/>
                      </a:lnTo>
                      <a:lnTo>
                        <a:pt x="121" y="337"/>
                      </a:lnTo>
                      <a:lnTo>
                        <a:pt x="120" y="333"/>
                      </a:lnTo>
                      <a:lnTo>
                        <a:pt x="120" y="329"/>
                      </a:lnTo>
                      <a:lnTo>
                        <a:pt x="118" y="325"/>
                      </a:lnTo>
                      <a:lnTo>
                        <a:pt x="118" y="322"/>
                      </a:lnTo>
                      <a:lnTo>
                        <a:pt x="117" y="318"/>
                      </a:lnTo>
                      <a:lnTo>
                        <a:pt x="117" y="314"/>
                      </a:lnTo>
                      <a:lnTo>
                        <a:pt x="114" y="310"/>
                      </a:lnTo>
                      <a:lnTo>
                        <a:pt x="114" y="306"/>
                      </a:lnTo>
                      <a:lnTo>
                        <a:pt x="113" y="302"/>
                      </a:lnTo>
                      <a:lnTo>
                        <a:pt x="113" y="298"/>
                      </a:lnTo>
                      <a:lnTo>
                        <a:pt x="113" y="294"/>
                      </a:lnTo>
                      <a:lnTo>
                        <a:pt x="113" y="290"/>
                      </a:lnTo>
                      <a:lnTo>
                        <a:pt x="110" y="286"/>
                      </a:lnTo>
                      <a:lnTo>
                        <a:pt x="110" y="282"/>
                      </a:lnTo>
                      <a:lnTo>
                        <a:pt x="110" y="278"/>
                      </a:lnTo>
                      <a:lnTo>
                        <a:pt x="110" y="274"/>
                      </a:lnTo>
                      <a:lnTo>
                        <a:pt x="110" y="270"/>
                      </a:lnTo>
                      <a:lnTo>
                        <a:pt x="110" y="266"/>
                      </a:lnTo>
                      <a:lnTo>
                        <a:pt x="110" y="262"/>
                      </a:lnTo>
                      <a:lnTo>
                        <a:pt x="110" y="258"/>
                      </a:lnTo>
                      <a:lnTo>
                        <a:pt x="109" y="254"/>
                      </a:lnTo>
                      <a:lnTo>
                        <a:pt x="109" y="250"/>
                      </a:lnTo>
                      <a:lnTo>
                        <a:pt x="109" y="246"/>
                      </a:lnTo>
                      <a:lnTo>
                        <a:pt x="109" y="242"/>
                      </a:lnTo>
                      <a:lnTo>
                        <a:pt x="109" y="238"/>
                      </a:lnTo>
                      <a:lnTo>
                        <a:pt x="109" y="234"/>
                      </a:lnTo>
                      <a:lnTo>
                        <a:pt x="110" y="230"/>
                      </a:lnTo>
                      <a:lnTo>
                        <a:pt x="110" y="228"/>
                      </a:lnTo>
                      <a:lnTo>
                        <a:pt x="110" y="222"/>
                      </a:lnTo>
                      <a:lnTo>
                        <a:pt x="110" y="220"/>
                      </a:lnTo>
                      <a:lnTo>
                        <a:pt x="110" y="216"/>
                      </a:lnTo>
                      <a:lnTo>
                        <a:pt x="112" y="212"/>
                      </a:lnTo>
                      <a:lnTo>
                        <a:pt x="113" y="208"/>
                      </a:lnTo>
                      <a:lnTo>
                        <a:pt x="113" y="205"/>
                      </a:lnTo>
                      <a:lnTo>
                        <a:pt x="113" y="201"/>
                      </a:lnTo>
                      <a:lnTo>
                        <a:pt x="116" y="198"/>
                      </a:lnTo>
                      <a:lnTo>
                        <a:pt x="117" y="194"/>
                      </a:lnTo>
                      <a:lnTo>
                        <a:pt x="117" y="190"/>
                      </a:lnTo>
                      <a:lnTo>
                        <a:pt x="118" y="186"/>
                      </a:lnTo>
                      <a:lnTo>
                        <a:pt x="120" y="184"/>
                      </a:lnTo>
                      <a:lnTo>
                        <a:pt x="121" y="181"/>
                      </a:lnTo>
                      <a:lnTo>
                        <a:pt x="122" y="177"/>
                      </a:lnTo>
                      <a:lnTo>
                        <a:pt x="124" y="174"/>
                      </a:lnTo>
                      <a:lnTo>
                        <a:pt x="125" y="172"/>
                      </a:lnTo>
                      <a:lnTo>
                        <a:pt x="128" y="168"/>
                      </a:lnTo>
                      <a:lnTo>
                        <a:pt x="129" y="165"/>
                      </a:lnTo>
                      <a:lnTo>
                        <a:pt x="132" y="161"/>
                      </a:lnTo>
                      <a:lnTo>
                        <a:pt x="134" y="158"/>
                      </a:lnTo>
                      <a:lnTo>
                        <a:pt x="138" y="153"/>
                      </a:lnTo>
                      <a:lnTo>
                        <a:pt x="144" y="148"/>
                      </a:lnTo>
                      <a:lnTo>
                        <a:pt x="65" y="74"/>
                      </a:lnTo>
                      <a:lnTo>
                        <a:pt x="62" y="78"/>
                      </a:lnTo>
                      <a:lnTo>
                        <a:pt x="58" y="81"/>
                      </a:lnTo>
                      <a:lnTo>
                        <a:pt x="54" y="85"/>
                      </a:lnTo>
                      <a:lnTo>
                        <a:pt x="50" y="90"/>
                      </a:lnTo>
                      <a:lnTo>
                        <a:pt x="48" y="93"/>
                      </a:lnTo>
                      <a:lnTo>
                        <a:pt x="44" y="100"/>
                      </a:lnTo>
                      <a:lnTo>
                        <a:pt x="41" y="104"/>
                      </a:lnTo>
                      <a:lnTo>
                        <a:pt x="38" y="108"/>
                      </a:lnTo>
                      <a:lnTo>
                        <a:pt x="34" y="114"/>
                      </a:lnTo>
                      <a:lnTo>
                        <a:pt x="32" y="118"/>
                      </a:lnTo>
                      <a:lnTo>
                        <a:pt x="29" y="124"/>
                      </a:lnTo>
                      <a:lnTo>
                        <a:pt x="26" y="129"/>
                      </a:lnTo>
                      <a:lnTo>
                        <a:pt x="24" y="136"/>
                      </a:lnTo>
                      <a:lnTo>
                        <a:pt x="21" y="141"/>
                      </a:lnTo>
                      <a:lnTo>
                        <a:pt x="20" y="148"/>
                      </a:lnTo>
                      <a:lnTo>
                        <a:pt x="17" y="154"/>
                      </a:lnTo>
                      <a:lnTo>
                        <a:pt x="14" y="160"/>
                      </a:lnTo>
                      <a:lnTo>
                        <a:pt x="13" y="166"/>
                      </a:lnTo>
                      <a:lnTo>
                        <a:pt x="12" y="173"/>
                      </a:lnTo>
                      <a:lnTo>
                        <a:pt x="10" y="180"/>
                      </a:lnTo>
                      <a:lnTo>
                        <a:pt x="8" y="186"/>
                      </a:lnTo>
                      <a:lnTo>
                        <a:pt x="6" y="193"/>
                      </a:lnTo>
                      <a:lnTo>
                        <a:pt x="5" y="201"/>
                      </a:lnTo>
                      <a:lnTo>
                        <a:pt x="5" y="208"/>
                      </a:lnTo>
                      <a:lnTo>
                        <a:pt x="2" y="214"/>
                      </a:lnTo>
                      <a:lnTo>
                        <a:pt x="2" y="222"/>
                      </a:lnTo>
                      <a:lnTo>
                        <a:pt x="1" y="229"/>
                      </a:lnTo>
                      <a:lnTo>
                        <a:pt x="1" y="237"/>
                      </a:lnTo>
                      <a:lnTo>
                        <a:pt x="1" y="244"/>
                      </a:lnTo>
                      <a:lnTo>
                        <a:pt x="0" y="253"/>
                      </a:lnTo>
                      <a:lnTo>
                        <a:pt x="0" y="260"/>
                      </a:lnTo>
                      <a:lnTo>
                        <a:pt x="1" y="268"/>
                      </a:lnTo>
                      <a:lnTo>
                        <a:pt x="1" y="276"/>
                      </a:lnTo>
                      <a:lnTo>
                        <a:pt x="1" y="284"/>
                      </a:lnTo>
                      <a:lnTo>
                        <a:pt x="1" y="292"/>
                      </a:lnTo>
                      <a:lnTo>
                        <a:pt x="2" y="300"/>
                      </a:lnTo>
                      <a:lnTo>
                        <a:pt x="2" y="306"/>
                      </a:lnTo>
                      <a:lnTo>
                        <a:pt x="2" y="316"/>
                      </a:lnTo>
                      <a:lnTo>
                        <a:pt x="4" y="324"/>
                      </a:lnTo>
                      <a:lnTo>
                        <a:pt x="5" y="332"/>
                      </a:lnTo>
                      <a:lnTo>
                        <a:pt x="6" y="340"/>
                      </a:lnTo>
                      <a:lnTo>
                        <a:pt x="8" y="349"/>
                      </a:lnTo>
                      <a:lnTo>
                        <a:pt x="10" y="357"/>
                      </a:lnTo>
                      <a:lnTo>
                        <a:pt x="12" y="365"/>
                      </a:lnTo>
                      <a:lnTo>
                        <a:pt x="14" y="373"/>
                      </a:lnTo>
                      <a:lnTo>
                        <a:pt x="16" y="382"/>
                      </a:lnTo>
                      <a:lnTo>
                        <a:pt x="18" y="390"/>
                      </a:lnTo>
                      <a:lnTo>
                        <a:pt x="21" y="400"/>
                      </a:lnTo>
                      <a:lnTo>
                        <a:pt x="24" y="408"/>
                      </a:lnTo>
                      <a:lnTo>
                        <a:pt x="26" y="416"/>
                      </a:lnTo>
                      <a:lnTo>
                        <a:pt x="29" y="424"/>
                      </a:lnTo>
                      <a:lnTo>
                        <a:pt x="32" y="433"/>
                      </a:lnTo>
                      <a:lnTo>
                        <a:pt x="36" y="441"/>
                      </a:lnTo>
                      <a:lnTo>
                        <a:pt x="40" y="449"/>
                      </a:lnTo>
                      <a:lnTo>
                        <a:pt x="44" y="457"/>
                      </a:lnTo>
                      <a:lnTo>
                        <a:pt x="48" y="466"/>
                      </a:lnTo>
                      <a:lnTo>
                        <a:pt x="50" y="474"/>
                      </a:lnTo>
                      <a:lnTo>
                        <a:pt x="56" y="484"/>
                      </a:lnTo>
                      <a:lnTo>
                        <a:pt x="60" y="490"/>
                      </a:lnTo>
                      <a:lnTo>
                        <a:pt x="65" y="500"/>
                      </a:lnTo>
                      <a:lnTo>
                        <a:pt x="70" y="508"/>
                      </a:lnTo>
                      <a:lnTo>
                        <a:pt x="74" y="516"/>
                      </a:lnTo>
                      <a:lnTo>
                        <a:pt x="81" y="524"/>
                      </a:lnTo>
                      <a:lnTo>
                        <a:pt x="86" y="533"/>
                      </a:lnTo>
                      <a:lnTo>
                        <a:pt x="98" y="525"/>
                      </a:lnTo>
                      <a:lnTo>
                        <a:pt x="110" y="518"/>
                      </a:lnTo>
                      <a:lnTo>
                        <a:pt x="121" y="512"/>
                      </a:lnTo>
                      <a:lnTo>
                        <a:pt x="133" y="505"/>
                      </a:lnTo>
                      <a:lnTo>
                        <a:pt x="145" y="498"/>
                      </a:lnTo>
                      <a:lnTo>
                        <a:pt x="157" y="490"/>
                      </a:lnTo>
                      <a:lnTo>
                        <a:pt x="168" y="485"/>
                      </a:lnTo>
                      <a:lnTo>
                        <a:pt x="180" y="478"/>
                      </a:lnTo>
                      <a:lnTo>
                        <a:pt x="192" y="470"/>
                      </a:lnTo>
                      <a:lnTo>
                        <a:pt x="204" y="464"/>
                      </a:lnTo>
                      <a:lnTo>
                        <a:pt x="216" y="457"/>
                      </a:lnTo>
                      <a:lnTo>
                        <a:pt x="228" y="449"/>
                      </a:lnTo>
                      <a:lnTo>
                        <a:pt x="240" y="442"/>
                      </a:lnTo>
                      <a:lnTo>
                        <a:pt x="252" y="437"/>
                      </a:lnTo>
                      <a:lnTo>
                        <a:pt x="264" y="429"/>
                      </a:lnTo>
                      <a:lnTo>
                        <a:pt x="276" y="422"/>
                      </a:lnTo>
                      <a:lnTo>
                        <a:pt x="286" y="416"/>
                      </a:lnTo>
                      <a:lnTo>
                        <a:pt x="298" y="409"/>
                      </a:lnTo>
                      <a:lnTo>
                        <a:pt x="310" y="401"/>
                      </a:lnTo>
                      <a:lnTo>
                        <a:pt x="322" y="394"/>
                      </a:lnTo>
                      <a:lnTo>
                        <a:pt x="333" y="388"/>
                      </a:lnTo>
                      <a:lnTo>
                        <a:pt x="345" y="381"/>
                      </a:lnTo>
                      <a:lnTo>
                        <a:pt x="357" y="373"/>
                      </a:lnTo>
                      <a:lnTo>
                        <a:pt x="369" y="368"/>
                      </a:lnTo>
                      <a:lnTo>
                        <a:pt x="381" y="360"/>
                      </a:lnTo>
                      <a:lnTo>
                        <a:pt x="393" y="353"/>
                      </a:lnTo>
                      <a:lnTo>
                        <a:pt x="405" y="346"/>
                      </a:lnTo>
                      <a:lnTo>
                        <a:pt x="417" y="340"/>
                      </a:lnTo>
                      <a:lnTo>
                        <a:pt x="428" y="332"/>
                      </a:lnTo>
                      <a:lnTo>
                        <a:pt x="440" y="325"/>
                      </a:lnTo>
                      <a:lnTo>
                        <a:pt x="452" y="318"/>
                      </a:lnTo>
                      <a:lnTo>
                        <a:pt x="464" y="313"/>
                      </a:lnTo>
                      <a:lnTo>
                        <a:pt x="474" y="304"/>
                      </a:lnTo>
                      <a:lnTo>
                        <a:pt x="486" y="298"/>
                      </a:lnTo>
                      <a:lnTo>
                        <a:pt x="500" y="292"/>
                      </a:lnTo>
                      <a:lnTo>
                        <a:pt x="512" y="284"/>
                      </a:lnTo>
                      <a:lnTo>
                        <a:pt x="522" y="277"/>
                      </a:lnTo>
                      <a:lnTo>
                        <a:pt x="534" y="270"/>
                      </a:lnTo>
                      <a:lnTo>
                        <a:pt x="546" y="262"/>
                      </a:lnTo>
                      <a:lnTo>
                        <a:pt x="558" y="256"/>
                      </a:lnTo>
                      <a:lnTo>
                        <a:pt x="570" y="249"/>
                      </a:lnTo>
                      <a:lnTo>
                        <a:pt x="581" y="242"/>
                      </a:lnTo>
                      <a:lnTo>
                        <a:pt x="593" y="234"/>
                      </a:lnTo>
                      <a:lnTo>
                        <a:pt x="605" y="229"/>
                      </a:lnTo>
                      <a:lnTo>
                        <a:pt x="617" y="222"/>
                      </a:lnTo>
                      <a:lnTo>
                        <a:pt x="629" y="214"/>
                      </a:lnTo>
                      <a:lnTo>
                        <a:pt x="641" y="208"/>
                      </a:lnTo>
                      <a:lnTo>
                        <a:pt x="653" y="201"/>
                      </a:lnTo>
                      <a:lnTo>
                        <a:pt x="665" y="194"/>
                      </a:lnTo>
                      <a:lnTo>
                        <a:pt x="677" y="186"/>
                      </a:lnTo>
                      <a:lnTo>
                        <a:pt x="688" y="181"/>
                      </a:lnTo>
                      <a:lnTo>
                        <a:pt x="700" y="173"/>
                      </a:lnTo>
                      <a:lnTo>
                        <a:pt x="712" y="166"/>
                      </a:lnTo>
                      <a:lnTo>
                        <a:pt x="724" y="160"/>
                      </a:lnTo>
                      <a:lnTo>
                        <a:pt x="736" y="153"/>
                      </a:lnTo>
                      <a:lnTo>
                        <a:pt x="748" y="146"/>
                      </a:lnTo>
                      <a:lnTo>
                        <a:pt x="760" y="138"/>
                      </a:lnTo>
                      <a:lnTo>
                        <a:pt x="770" y="132"/>
                      </a:lnTo>
                      <a:lnTo>
                        <a:pt x="782" y="125"/>
                      </a:lnTo>
                      <a:lnTo>
                        <a:pt x="794" y="118"/>
                      </a:lnTo>
                      <a:lnTo>
                        <a:pt x="806" y="112"/>
                      </a:lnTo>
                      <a:lnTo>
                        <a:pt x="818" y="105"/>
                      </a:lnTo>
                      <a:lnTo>
                        <a:pt x="830" y="97"/>
                      </a:lnTo>
                      <a:lnTo>
                        <a:pt x="842" y="92"/>
                      </a:lnTo>
                      <a:lnTo>
                        <a:pt x="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5" name="Freeform 28"/>
                <p:cNvSpPr>
                  <a:spLocks/>
                </p:cNvSpPr>
                <p:nvPr/>
              </p:nvSpPr>
              <p:spPr bwMode="auto">
                <a:xfrm>
                  <a:off x="752" y="1914"/>
                  <a:ext cx="32" cy="69"/>
                </a:xfrm>
                <a:custGeom>
                  <a:avLst/>
                  <a:gdLst>
                    <a:gd name="T0" fmla="*/ 0 w 126"/>
                    <a:gd name="T1" fmla="*/ 0 h 276"/>
                    <a:gd name="T2" fmla="*/ 0 w 126"/>
                    <a:gd name="T3" fmla="*/ 0 h 276"/>
                    <a:gd name="T4" fmla="*/ 0 w 126"/>
                    <a:gd name="T5" fmla="*/ 0 h 276"/>
                    <a:gd name="T6" fmla="*/ 0 w 126"/>
                    <a:gd name="T7" fmla="*/ 0 h 276"/>
                    <a:gd name="T8" fmla="*/ 0 w 126"/>
                    <a:gd name="T9" fmla="*/ 0 h 276"/>
                    <a:gd name="T10" fmla="*/ 0 w 126"/>
                    <a:gd name="T11" fmla="*/ 0 h 2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6" h="276">
                      <a:moveTo>
                        <a:pt x="19" y="0"/>
                      </a:moveTo>
                      <a:lnTo>
                        <a:pt x="0" y="268"/>
                      </a:lnTo>
                      <a:lnTo>
                        <a:pt x="108" y="276"/>
                      </a:lnTo>
                      <a:lnTo>
                        <a:pt x="126" y="7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6" name="Freeform 31"/>
                <p:cNvSpPr>
                  <a:spLocks/>
                </p:cNvSpPr>
                <p:nvPr/>
              </p:nvSpPr>
              <p:spPr bwMode="auto">
                <a:xfrm>
                  <a:off x="803" y="1888"/>
                  <a:ext cx="23" cy="15"/>
                </a:xfrm>
                <a:custGeom>
                  <a:avLst/>
                  <a:gdLst>
                    <a:gd name="T0" fmla="*/ 0 w 91"/>
                    <a:gd name="T1" fmla="*/ 0 h 61"/>
                    <a:gd name="T2" fmla="*/ 0 w 91"/>
                    <a:gd name="T3" fmla="*/ 0 h 61"/>
                    <a:gd name="T4" fmla="*/ 0 w 91"/>
                    <a:gd name="T5" fmla="*/ 0 h 61"/>
                    <a:gd name="T6" fmla="*/ 0 w 91"/>
                    <a:gd name="T7" fmla="*/ 0 h 61"/>
                    <a:gd name="T8" fmla="*/ 0 w 91"/>
                    <a:gd name="T9" fmla="*/ 0 h 61"/>
                    <a:gd name="T10" fmla="*/ 0 w 91"/>
                    <a:gd name="T11" fmla="*/ 0 h 61"/>
                    <a:gd name="T12" fmla="*/ 0 w 91"/>
                    <a:gd name="T13" fmla="*/ 0 h 61"/>
                    <a:gd name="T14" fmla="*/ 0 w 91"/>
                    <a:gd name="T15" fmla="*/ 0 h 61"/>
                    <a:gd name="T16" fmla="*/ 0 w 91"/>
                    <a:gd name="T17" fmla="*/ 0 h 61"/>
                    <a:gd name="T18" fmla="*/ 0 w 91"/>
                    <a:gd name="T19" fmla="*/ 0 h 61"/>
                    <a:gd name="T20" fmla="*/ 0 w 91"/>
                    <a:gd name="T21" fmla="*/ 0 h 61"/>
                    <a:gd name="T22" fmla="*/ 0 w 91"/>
                    <a:gd name="T23" fmla="*/ 0 h 61"/>
                    <a:gd name="T24" fmla="*/ 0 w 91"/>
                    <a:gd name="T25" fmla="*/ 0 h 61"/>
                    <a:gd name="T26" fmla="*/ 0 w 91"/>
                    <a:gd name="T27" fmla="*/ 0 h 61"/>
                    <a:gd name="T28" fmla="*/ 0 w 91"/>
                    <a:gd name="T29" fmla="*/ 0 h 61"/>
                    <a:gd name="T30" fmla="*/ 0 w 91"/>
                    <a:gd name="T31" fmla="*/ 0 h 61"/>
                    <a:gd name="T32" fmla="*/ 0 w 91"/>
                    <a:gd name="T33" fmla="*/ 0 h 61"/>
                    <a:gd name="T34" fmla="*/ 0 w 91"/>
                    <a:gd name="T35" fmla="*/ 0 h 61"/>
                    <a:gd name="T36" fmla="*/ 0 w 91"/>
                    <a:gd name="T37" fmla="*/ 0 h 61"/>
                    <a:gd name="T38" fmla="*/ 0 w 91"/>
                    <a:gd name="T39" fmla="*/ 0 h 61"/>
                    <a:gd name="T40" fmla="*/ 0 w 91"/>
                    <a:gd name="T41" fmla="*/ 0 h 61"/>
                    <a:gd name="T42" fmla="*/ 0 w 91"/>
                    <a:gd name="T43" fmla="*/ 0 h 61"/>
                    <a:gd name="T44" fmla="*/ 0 w 91"/>
                    <a:gd name="T45" fmla="*/ 0 h 61"/>
                    <a:gd name="T46" fmla="*/ 0 w 91"/>
                    <a:gd name="T47" fmla="*/ 0 h 61"/>
                    <a:gd name="T48" fmla="*/ 0 w 91"/>
                    <a:gd name="T49" fmla="*/ 0 h 61"/>
                    <a:gd name="T50" fmla="*/ 0 w 91"/>
                    <a:gd name="T51" fmla="*/ 0 h 61"/>
                    <a:gd name="T52" fmla="*/ 0 w 91"/>
                    <a:gd name="T53" fmla="*/ 0 h 61"/>
                    <a:gd name="T54" fmla="*/ 0 w 91"/>
                    <a:gd name="T55" fmla="*/ 0 h 61"/>
                    <a:gd name="T56" fmla="*/ 0 w 91"/>
                    <a:gd name="T57" fmla="*/ 0 h 61"/>
                    <a:gd name="T58" fmla="*/ 0 w 91"/>
                    <a:gd name="T59" fmla="*/ 0 h 61"/>
                    <a:gd name="T60" fmla="*/ 0 w 91"/>
                    <a:gd name="T61" fmla="*/ 0 h 61"/>
                    <a:gd name="T62" fmla="*/ 0 w 91"/>
                    <a:gd name="T63" fmla="*/ 0 h 61"/>
                    <a:gd name="T64" fmla="*/ 0 w 91"/>
                    <a:gd name="T65" fmla="*/ 0 h 61"/>
                    <a:gd name="T66" fmla="*/ 0 w 91"/>
                    <a:gd name="T67" fmla="*/ 0 h 6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91" h="61">
                      <a:moveTo>
                        <a:pt x="16" y="61"/>
                      </a:moveTo>
                      <a:lnTo>
                        <a:pt x="14" y="56"/>
                      </a:lnTo>
                      <a:lnTo>
                        <a:pt x="11" y="53"/>
                      </a:lnTo>
                      <a:lnTo>
                        <a:pt x="8" y="48"/>
                      </a:lnTo>
                      <a:lnTo>
                        <a:pt x="7" y="45"/>
                      </a:lnTo>
                      <a:lnTo>
                        <a:pt x="4" y="41"/>
                      </a:lnTo>
                      <a:lnTo>
                        <a:pt x="3" y="39"/>
                      </a:lnTo>
                      <a:lnTo>
                        <a:pt x="2" y="36"/>
                      </a:lnTo>
                      <a:lnTo>
                        <a:pt x="0" y="35"/>
                      </a:lnTo>
                      <a:lnTo>
                        <a:pt x="4" y="35"/>
                      </a:lnTo>
                      <a:lnTo>
                        <a:pt x="10" y="35"/>
                      </a:lnTo>
                      <a:lnTo>
                        <a:pt x="14" y="33"/>
                      </a:lnTo>
                      <a:lnTo>
                        <a:pt x="19" y="33"/>
                      </a:lnTo>
                      <a:lnTo>
                        <a:pt x="20" y="28"/>
                      </a:lnTo>
                      <a:lnTo>
                        <a:pt x="22" y="23"/>
                      </a:lnTo>
                      <a:lnTo>
                        <a:pt x="22" y="19"/>
                      </a:lnTo>
                      <a:lnTo>
                        <a:pt x="22" y="15"/>
                      </a:lnTo>
                      <a:lnTo>
                        <a:pt x="19" y="9"/>
                      </a:lnTo>
                      <a:lnTo>
                        <a:pt x="19" y="5"/>
                      </a:lnTo>
                      <a:lnTo>
                        <a:pt x="16" y="3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2" y="4"/>
                      </a:lnTo>
                      <a:lnTo>
                        <a:pt x="26" y="5"/>
                      </a:lnTo>
                      <a:lnTo>
                        <a:pt x="30" y="8"/>
                      </a:lnTo>
                      <a:lnTo>
                        <a:pt x="34" y="11"/>
                      </a:lnTo>
                      <a:lnTo>
                        <a:pt x="38" y="13"/>
                      </a:lnTo>
                      <a:lnTo>
                        <a:pt x="40" y="15"/>
                      </a:lnTo>
                      <a:lnTo>
                        <a:pt x="46" y="17"/>
                      </a:lnTo>
                      <a:lnTo>
                        <a:pt x="48" y="19"/>
                      </a:lnTo>
                      <a:lnTo>
                        <a:pt x="52" y="20"/>
                      </a:lnTo>
                      <a:lnTo>
                        <a:pt x="55" y="23"/>
                      </a:lnTo>
                      <a:lnTo>
                        <a:pt x="59" y="24"/>
                      </a:lnTo>
                      <a:lnTo>
                        <a:pt x="62" y="25"/>
                      </a:lnTo>
                      <a:lnTo>
                        <a:pt x="64" y="27"/>
                      </a:lnTo>
                      <a:lnTo>
                        <a:pt x="67" y="29"/>
                      </a:lnTo>
                      <a:lnTo>
                        <a:pt x="71" y="31"/>
                      </a:lnTo>
                      <a:lnTo>
                        <a:pt x="74" y="32"/>
                      </a:lnTo>
                      <a:lnTo>
                        <a:pt x="79" y="35"/>
                      </a:lnTo>
                      <a:lnTo>
                        <a:pt x="82" y="37"/>
                      </a:lnTo>
                      <a:lnTo>
                        <a:pt x="86" y="39"/>
                      </a:lnTo>
                      <a:lnTo>
                        <a:pt x="90" y="41"/>
                      </a:lnTo>
                      <a:lnTo>
                        <a:pt x="91" y="41"/>
                      </a:lnTo>
                      <a:lnTo>
                        <a:pt x="88" y="41"/>
                      </a:lnTo>
                      <a:lnTo>
                        <a:pt x="87" y="43"/>
                      </a:lnTo>
                      <a:lnTo>
                        <a:pt x="84" y="44"/>
                      </a:lnTo>
                      <a:lnTo>
                        <a:pt x="80" y="44"/>
                      </a:lnTo>
                      <a:lnTo>
                        <a:pt x="76" y="44"/>
                      </a:lnTo>
                      <a:lnTo>
                        <a:pt x="72" y="47"/>
                      </a:lnTo>
                      <a:lnTo>
                        <a:pt x="67" y="48"/>
                      </a:lnTo>
                      <a:lnTo>
                        <a:pt x="64" y="48"/>
                      </a:lnTo>
                      <a:lnTo>
                        <a:pt x="62" y="49"/>
                      </a:lnTo>
                      <a:lnTo>
                        <a:pt x="58" y="49"/>
                      </a:lnTo>
                      <a:lnTo>
                        <a:pt x="55" y="51"/>
                      </a:lnTo>
                      <a:lnTo>
                        <a:pt x="52" y="51"/>
                      </a:lnTo>
                      <a:lnTo>
                        <a:pt x="48" y="52"/>
                      </a:lnTo>
                      <a:lnTo>
                        <a:pt x="46" y="53"/>
                      </a:lnTo>
                      <a:lnTo>
                        <a:pt x="43" y="53"/>
                      </a:lnTo>
                      <a:lnTo>
                        <a:pt x="39" y="55"/>
                      </a:lnTo>
                      <a:lnTo>
                        <a:pt x="36" y="56"/>
                      </a:lnTo>
                      <a:lnTo>
                        <a:pt x="32" y="56"/>
                      </a:lnTo>
                      <a:lnTo>
                        <a:pt x="28" y="57"/>
                      </a:lnTo>
                      <a:lnTo>
                        <a:pt x="26" y="59"/>
                      </a:lnTo>
                      <a:lnTo>
                        <a:pt x="23" y="59"/>
                      </a:lnTo>
                      <a:lnTo>
                        <a:pt x="19" y="59"/>
                      </a:lnTo>
                      <a:lnTo>
                        <a:pt x="16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7" name="Freeform 32"/>
                <p:cNvSpPr>
                  <a:spLocks/>
                </p:cNvSpPr>
                <p:nvPr/>
              </p:nvSpPr>
              <p:spPr bwMode="auto">
                <a:xfrm>
                  <a:off x="718" y="1855"/>
                  <a:ext cx="40" cy="33"/>
                </a:xfrm>
                <a:custGeom>
                  <a:avLst/>
                  <a:gdLst>
                    <a:gd name="T0" fmla="*/ 0 w 160"/>
                    <a:gd name="T1" fmla="*/ 0 h 130"/>
                    <a:gd name="T2" fmla="*/ 0 w 160"/>
                    <a:gd name="T3" fmla="*/ 0 h 130"/>
                    <a:gd name="T4" fmla="*/ 0 w 160"/>
                    <a:gd name="T5" fmla="*/ 0 h 130"/>
                    <a:gd name="T6" fmla="*/ 0 w 160"/>
                    <a:gd name="T7" fmla="*/ 0 h 130"/>
                    <a:gd name="T8" fmla="*/ 0 w 160"/>
                    <a:gd name="T9" fmla="*/ 0 h 130"/>
                    <a:gd name="T10" fmla="*/ 0 w 160"/>
                    <a:gd name="T11" fmla="*/ 0 h 130"/>
                    <a:gd name="T12" fmla="*/ 0 w 160"/>
                    <a:gd name="T13" fmla="*/ 0 h 130"/>
                    <a:gd name="T14" fmla="*/ 0 w 160"/>
                    <a:gd name="T15" fmla="*/ 0 h 130"/>
                    <a:gd name="T16" fmla="*/ 0 w 160"/>
                    <a:gd name="T17" fmla="*/ 0 h 130"/>
                    <a:gd name="T18" fmla="*/ 0 w 160"/>
                    <a:gd name="T19" fmla="*/ 0 h 130"/>
                    <a:gd name="T20" fmla="*/ 0 w 160"/>
                    <a:gd name="T21" fmla="*/ 0 h 130"/>
                    <a:gd name="T22" fmla="*/ 0 w 160"/>
                    <a:gd name="T23" fmla="*/ 0 h 130"/>
                    <a:gd name="T24" fmla="*/ 0 w 160"/>
                    <a:gd name="T25" fmla="*/ 0 h 130"/>
                    <a:gd name="T26" fmla="*/ 0 w 160"/>
                    <a:gd name="T27" fmla="*/ 0 h 130"/>
                    <a:gd name="T28" fmla="*/ 0 w 160"/>
                    <a:gd name="T29" fmla="*/ 0 h 130"/>
                    <a:gd name="T30" fmla="*/ 0 w 160"/>
                    <a:gd name="T31" fmla="*/ 0 h 130"/>
                    <a:gd name="T32" fmla="*/ 0 w 160"/>
                    <a:gd name="T33" fmla="*/ 0 h 130"/>
                    <a:gd name="T34" fmla="*/ 0 w 160"/>
                    <a:gd name="T35" fmla="*/ 0 h 130"/>
                    <a:gd name="T36" fmla="*/ 0 w 160"/>
                    <a:gd name="T37" fmla="*/ 0 h 130"/>
                    <a:gd name="T38" fmla="*/ 0 w 160"/>
                    <a:gd name="T39" fmla="*/ 0 h 130"/>
                    <a:gd name="T40" fmla="*/ 0 w 160"/>
                    <a:gd name="T41" fmla="*/ 0 h 130"/>
                    <a:gd name="T42" fmla="*/ 0 w 160"/>
                    <a:gd name="T43" fmla="*/ 0 h 130"/>
                    <a:gd name="T44" fmla="*/ 0 w 160"/>
                    <a:gd name="T45" fmla="*/ 0 h 130"/>
                    <a:gd name="T46" fmla="*/ 0 w 160"/>
                    <a:gd name="T47" fmla="*/ 0 h 130"/>
                    <a:gd name="T48" fmla="*/ 0 w 160"/>
                    <a:gd name="T49" fmla="*/ 0 h 130"/>
                    <a:gd name="T50" fmla="*/ 0 w 160"/>
                    <a:gd name="T51" fmla="*/ 0 h 130"/>
                    <a:gd name="T52" fmla="*/ 0 w 160"/>
                    <a:gd name="T53" fmla="*/ 0 h 130"/>
                    <a:gd name="T54" fmla="*/ 0 w 160"/>
                    <a:gd name="T55" fmla="*/ 0 h 130"/>
                    <a:gd name="T56" fmla="*/ 0 w 160"/>
                    <a:gd name="T57" fmla="*/ 0 h 130"/>
                    <a:gd name="T58" fmla="*/ 0 w 160"/>
                    <a:gd name="T59" fmla="*/ 0 h 130"/>
                    <a:gd name="T60" fmla="*/ 0 w 160"/>
                    <a:gd name="T61" fmla="*/ 0 h 130"/>
                    <a:gd name="T62" fmla="*/ 0 w 160"/>
                    <a:gd name="T63" fmla="*/ 0 h 130"/>
                    <a:gd name="T64" fmla="*/ 0 w 160"/>
                    <a:gd name="T65" fmla="*/ 0 h 130"/>
                    <a:gd name="T66" fmla="*/ 0 w 160"/>
                    <a:gd name="T67" fmla="*/ 0 h 130"/>
                    <a:gd name="T68" fmla="*/ 0 w 160"/>
                    <a:gd name="T69" fmla="*/ 0 h 130"/>
                    <a:gd name="T70" fmla="*/ 0 w 160"/>
                    <a:gd name="T71" fmla="*/ 0 h 130"/>
                    <a:gd name="T72" fmla="*/ 0 w 160"/>
                    <a:gd name="T73" fmla="*/ 0 h 130"/>
                    <a:gd name="T74" fmla="*/ 0 w 160"/>
                    <a:gd name="T75" fmla="*/ 0 h 130"/>
                    <a:gd name="T76" fmla="*/ 0 w 160"/>
                    <a:gd name="T77" fmla="*/ 0 h 130"/>
                    <a:gd name="T78" fmla="*/ 0 w 160"/>
                    <a:gd name="T79" fmla="*/ 0 h 130"/>
                    <a:gd name="T80" fmla="*/ 0 w 160"/>
                    <a:gd name="T81" fmla="*/ 0 h 130"/>
                    <a:gd name="T82" fmla="*/ 0 w 160"/>
                    <a:gd name="T83" fmla="*/ 0 h 130"/>
                    <a:gd name="T84" fmla="*/ 0 w 160"/>
                    <a:gd name="T85" fmla="*/ 0 h 130"/>
                    <a:gd name="T86" fmla="*/ 0 w 160"/>
                    <a:gd name="T87" fmla="*/ 0 h 130"/>
                    <a:gd name="T88" fmla="*/ 0 w 160"/>
                    <a:gd name="T89" fmla="*/ 0 h 130"/>
                    <a:gd name="T90" fmla="*/ 0 w 160"/>
                    <a:gd name="T91" fmla="*/ 0 h 130"/>
                    <a:gd name="T92" fmla="*/ 0 w 160"/>
                    <a:gd name="T93" fmla="*/ 0 h 130"/>
                    <a:gd name="T94" fmla="*/ 0 w 160"/>
                    <a:gd name="T95" fmla="*/ 0 h 13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60" h="130">
                      <a:moveTo>
                        <a:pt x="0" y="42"/>
                      </a:moveTo>
                      <a:lnTo>
                        <a:pt x="4" y="39"/>
                      </a:lnTo>
                      <a:lnTo>
                        <a:pt x="10" y="38"/>
                      </a:lnTo>
                      <a:lnTo>
                        <a:pt x="14" y="36"/>
                      </a:lnTo>
                      <a:lnTo>
                        <a:pt x="19" y="34"/>
                      </a:lnTo>
                      <a:lnTo>
                        <a:pt x="23" y="31"/>
                      </a:lnTo>
                      <a:lnTo>
                        <a:pt x="28" y="30"/>
                      </a:lnTo>
                      <a:lnTo>
                        <a:pt x="32" y="27"/>
                      </a:lnTo>
                      <a:lnTo>
                        <a:pt x="38" y="24"/>
                      </a:lnTo>
                      <a:lnTo>
                        <a:pt x="42" y="22"/>
                      </a:lnTo>
                      <a:lnTo>
                        <a:pt x="47" y="19"/>
                      </a:lnTo>
                      <a:lnTo>
                        <a:pt x="52" y="16"/>
                      </a:lnTo>
                      <a:lnTo>
                        <a:pt x="56" y="14"/>
                      </a:lnTo>
                      <a:lnTo>
                        <a:pt x="62" y="12"/>
                      </a:lnTo>
                      <a:lnTo>
                        <a:pt x="67" y="10"/>
                      </a:lnTo>
                      <a:lnTo>
                        <a:pt x="71" y="8"/>
                      </a:lnTo>
                      <a:lnTo>
                        <a:pt x="76" y="6"/>
                      </a:lnTo>
                      <a:lnTo>
                        <a:pt x="82" y="4"/>
                      </a:lnTo>
                      <a:lnTo>
                        <a:pt x="86" y="3"/>
                      </a:lnTo>
                      <a:lnTo>
                        <a:pt x="91" y="2"/>
                      </a:lnTo>
                      <a:lnTo>
                        <a:pt x="95" y="0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10" y="0"/>
                      </a:lnTo>
                      <a:lnTo>
                        <a:pt x="115" y="0"/>
                      </a:lnTo>
                      <a:lnTo>
                        <a:pt x="119" y="2"/>
                      </a:lnTo>
                      <a:lnTo>
                        <a:pt x="124" y="3"/>
                      </a:lnTo>
                      <a:lnTo>
                        <a:pt x="128" y="4"/>
                      </a:lnTo>
                      <a:lnTo>
                        <a:pt x="134" y="7"/>
                      </a:lnTo>
                      <a:lnTo>
                        <a:pt x="139" y="10"/>
                      </a:lnTo>
                      <a:lnTo>
                        <a:pt x="143" y="14"/>
                      </a:lnTo>
                      <a:lnTo>
                        <a:pt x="148" y="18"/>
                      </a:lnTo>
                      <a:lnTo>
                        <a:pt x="152" y="23"/>
                      </a:lnTo>
                      <a:lnTo>
                        <a:pt x="148" y="27"/>
                      </a:lnTo>
                      <a:lnTo>
                        <a:pt x="146" y="31"/>
                      </a:lnTo>
                      <a:lnTo>
                        <a:pt x="142" y="35"/>
                      </a:lnTo>
                      <a:lnTo>
                        <a:pt x="139" y="39"/>
                      </a:lnTo>
                      <a:lnTo>
                        <a:pt x="139" y="44"/>
                      </a:lnTo>
                      <a:lnTo>
                        <a:pt x="136" y="48"/>
                      </a:lnTo>
                      <a:lnTo>
                        <a:pt x="134" y="52"/>
                      </a:lnTo>
                      <a:lnTo>
                        <a:pt x="131" y="58"/>
                      </a:lnTo>
                      <a:lnTo>
                        <a:pt x="127" y="60"/>
                      </a:lnTo>
                      <a:lnTo>
                        <a:pt x="122" y="63"/>
                      </a:lnTo>
                      <a:lnTo>
                        <a:pt x="118" y="67"/>
                      </a:lnTo>
                      <a:lnTo>
                        <a:pt x="114" y="70"/>
                      </a:lnTo>
                      <a:lnTo>
                        <a:pt x="110" y="74"/>
                      </a:lnTo>
                      <a:lnTo>
                        <a:pt x="107" y="76"/>
                      </a:lnTo>
                      <a:lnTo>
                        <a:pt x="106" y="80"/>
                      </a:lnTo>
                      <a:lnTo>
                        <a:pt x="104" y="84"/>
                      </a:lnTo>
                      <a:lnTo>
                        <a:pt x="106" y="87"/>
                      </a:lnTo>
                      <a:lnTo>
                        <a:pt x="108" y="92"/>
                      </a:lnTo>
                      <a:lnTo>
                        <a:pt x="110" y="95"/>
                      </a:lnTo>
                      <a:lnTo>
                        <a:pt x="112" y="96"/>
                      </a:lnTo>
                      <a:lnTo>
                        <a:pt x="116" y="100"/>
                      </a:lnTo>
                      <a:lnTo>
                        <a:pt x="122" y="103"/>
                      </a:lnTo>
                      <a:lnTo>
                        <a:pt x="126" y="103"/>
                      </a:lnTo>
                      <a:lnTo>
                        <a:pt x="131" y="106"/>
                      </a:lnTo>
                      <a:lnTo>
                        <a:pt x="135" y="108"/>
                      </a:lnTo>
                      <a:lnTo>
                        <a:pt x="139" y="112"/>
                      </a:lnTo>
                      <a:lnTo>
                        <a:pt x="146" y="115"/>
                      </a:lnTo>
                      <a:lnTo>
                        <a:pt x="150" y="120"/>
                      </a:lnTo>
                      <a:lnTo>
                        <a:pt x="155" y="124"/>
                      </a:lnTo>
                      <a:lnTo>
                        <a:pt x="160" y="130"/>
                      </a:lnTo>
                      <a:lnTo>
                        <a:pt x="155" y="126"/>
                      </a:lnTo>
                      <a:lnTo>
                        <a:pt x="151" y="124"/>
                      </a:lnTo>
                      <a:lnTo>
                        <a:pt x="146" y="120"/>
                      </a:lnTo>
                      <a:lnTo>
                        <a:pt x="142" y="118"/>
                      </a:lnTo>
                      <a:lnTo>
                        <a:pt x="136" y="115"/>
                      </a:lnTo>
                      <a:lnTo>
                        <a:pt x="132" y="114"/>
                      </a:lnTo>
                      <a:lnTo>
                        <a:pt x="127" y="111"/>
                      </a:lnTo>
                      <a:lnTo>
                        <a:pt x="122" y="108"/>
                      </a:lnTo>
                      <a:lnTo>
                        <a:pt x="118" y="106"/>
                      </a:lnTo>
                      <a:lnTo>
                        <a:pt x="112" y="103"/>
                      </a:lnTo>
                      <a:lnTo>
                        <a:pt x="107" y="99"/>
                      </a:lnTo>
                      <a:lnTo>
                        <a:pt x="103" y="98"/>
                      </a:lnTo>
                      <a:lnTo>
                        <a:pt x="98" y="95"/>
                      </a:lnTo>
                      <a:lnTo>
                        <a:pt x="92" y="92"/>
                      </a:lnTo>
                      <a:lnTo>
                        <a:pt x="88" y="90"/>
                      </a:lnTo>
                      <a:lnTo>
                        <a:pt x="83" y="87"/>
                      </a:lnTo>
                      <a:lnTo>
                        <a:pt x="78" y="84"/>
                      </a:lnTo>
                      <a:lnTo>
                        <a:pt x="74" y="82"/>
                      </a:lnTo>
                      <a:lnTo>
                        <a:pt x="67" y="79"/>
                      </a:lnTo>
                      <a:lnTo>
                        <a:pt x="63" y="75"/>
                      </a:lnTo>
                      <a:lnTo>
                        <a:pt x="58" y="72"/>
                      </a:lnTo>
                      <a:lnTo>
                        <a:pt x="52" y="70"/>
                      </a:lnTo>
                      <a:lnTo>
                        <a:pt x="47" y="67"/>
                      </a:lnTo>
                      <a:lnTo>
                        <a:pt x="42" y="64"/>
                      </a:lnTo>
                      <a:lnTo>
                        <a:pt x="36" y="60"/>
                      </a:lnTo>
                      <a:lnTo>
                        <a:pt x="31" y="59"/>
                      </a:lnTo>
                      <a:lnTo>
                        <a:pt x="26" y="55"/>
                      </a:lnTo>
                      <a:lnTo>
                        <a:pt x="22" y="52"/>
                      </a:lnTo>
                      <a:lnTo>
                        <a:pt x="16" y="50"/>
                      </a:lnTo>
                      <a:lnTo>
                        <a:pt x="10" y="47"/>
                      </a:lnTo>
                      <a:lnTo>
                        <a:pt x="4" y="44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8" name="Freeform 33"/>
                <p:cNvSpPr>
                  <a:spLocks/>
                </p:cNvSpPr>
                <p:nvPr/>
              </p:nvSpPr>
              <p:spPr bwMode="auto">
                <a:xfrm>
                  <a:off x="654" y="1808"/>
                  <a:ext cx="22" cy="18"/>
                </a:xfrm>
                <a:custGeom>
                  <a:avLst/>
                  <a:gdLst>
                    <a:gd name="T0" fmla="*/ 0 w 89"/>
                    <a:gd name="T1" fmla="*/ 0 h 71"/>
                    <a:gd name="T2" fmla="*/ 0 w 89"/>
                    <a:gd name="T3" fmla="*/ 0 h 71"/>
                    <a:gd name="T4" fmla="*/ 0 w 89"/>
                    <a:gd name="T5" fmla="*/ 0 h 71"/>
                    <a:gd name="T6" fmla="*/ 0 w 89"/>
                    <a:gd name="T7" fmla="*/ 0 h 71"/>
                    <a:gd name="T8" fmla="*/ 0 w 89"/>
                    <a:gd name="T9" fmla="*/ 0 h 71"/>
                    <a:gd name="T10" fmla="*/ 0 w 89"/>
                    <a:gd name="T11" fmla="*/ 0 h 71"/>
                    <a:gd name="T12" fmla="*/ 0 w 89"/>
                    <a:gd name="T13" fmla="*/ 0 h 71"/>
                    <a:gd name="T14" fmla="*/ 0 w 89"/>
                    <a:gd name="T15" fmla="*/ 0 h 71"/>
                    <a:gd name="T16" fmla="*/ 0 w 89"/>
                    <a:gd name="T17" fmla="*/ 0 h 71"/>
                    <a:gd name="T18" fmla="*/ 0 w 89"/>
                    <a:gd name="T19" fmla="*/ 0 h 71"/>
                    <a:gd name="T20" fmla="*/ 0 w 89"/>
                    <a:gd name="T21" fmla="*/ 0 h 71"/>
                    <a:gd name="T22" fmla="*/ 0 w 89"/>
                    <a:gd name="T23" fmla="*/ 0 h 71"/>
                    <a:gd name="T24" fmla="*/ 0 w 89"/>
                    <a:gd name="T25" fmla="*/ 0 h 71"/>
                    <a:gd name="T26" fmla="*/ 0 w 89"/>
                    <a:gd name="T27" fmla="*/ 0 h 71"/>
                    <a:gd name="T28" fmla="*/ 0 w 89"/>
                    <a:gd name="T29" fmla="*/ 0 h 71"/>
                    <a:gd name="T30" fmla="*/ 0 w 89"/>
                    <a:gd name="T31" fmla="*/ 0 h 71"/>
                    <a:gd name="T32" fmla="*/ 0 w 89"/>
                    <a:gd name="T33" fmla="*/ 0 h 71"/>
                    <a:gd name="T34" fmla="*/ 0 w 89"/>
                    <a:gd name="T35" fmla="*/ 0 h 71"/>
                    <a:gd name="T36" fmla="*/ 0 w 89"/>
                    <a:gd name="T37" fmla="*/ 0 h 71"/>
                    <a:gd name="T38" fmla="*/ 0 w 89"/>
                    <a:gd name="T39" fmla="*/ 0 h 71"/>
                    <a:gd name="T40" fmla="*/ 0 w 89"/>
                    <a:gd name="T41" fmla="*/ 0 h 71"/>
                    <a:gd name="T42" fmla="*/ 0 w 89"/>
                    <a:gd name="T43" fmla="*/ 0 h 71"/>
                    <a:gd name="T44" fmla="*/ 0 w 89"/>
                    <a:gd name="T45" fmla="*/ 0 h 71"/>
                    <a:gd name="T46" fmla="*/ 0 w 89"/>
                    <a:gd name="T47" fmla="*/ 0 h 71"/>
                    <a:gd name="T48" fmla="*/ 0 w 89"/>
                    <a:gd name="T49" fmla="*/ 0 h 71"/>
                    <a:gd name="T50" fmla="*/ 0 w 89"/>
                    <a:gd name="T51" fmla="*/ 0 h 71"/>
                    <a:gd name="T52" fmla="*/ 0 w 89"/>
                    <a:gd name="T53" fmla="*/ 0 h 71"/>
                    <a:gd name="T54" fmla="*/ 0 w 89"/>
                    <a:gd name="T55" fmla="*/ 0 h 71"/>
                    <a:gd name="T56" fmla="*/ 0 w 89"/>
                    <a:gd name="T57" fmla="*/ 0 h 71"/>
                    <a:gd name="T58" fmla="*/ 0 w 89"/>
                    <a:gd name="T59" fmla="*/ 0 h 71"/>
                    <a:gd name="T60" fmla="*/ 0 w 89"/>
                    <a:gd name="T61" fmla="*/ 0 h 71"/>
                    <a:gd name="T62" fmla="*/ 0 w 89"/>
                    <a:gd name="T63" fmla="*/ 0 h 71"/>
                    <a:gd name="T64" fmla="*/ 0 w 89"/>
                    <a:gd name="T65" fmla="*/ 0 h 71"/>
                    <a:gd name="T66" fmla="*/ 0 w 89"/>
                    <a:gd name="T67" fmla="*/ 0 h 71"/>
                    <a:gd name="T68" fmla="*/ 0 w 89"/>
                    <a:gd name="T69" fmla="*/ 0 h 71"/>
                    <a:gd name="T70" fmla="*/ 0 w 89"/>
                    <a:gd name="T71" fmla="*/ 0 h 71"/>
                    <a:gd name="T72" fmla="*/ 0 w 89"/>
                    <a:gd name="T73" fmla="*/ 0 h 71"/>
                    <a:gd name="T74" fmla="*/ 0 w 89"/>
                    <a:gd name="T75" fmla="*/ 0 h 71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89" h="71">
                      <a:moveTo>
                        <a:pt x="89" y="29"/>
                      </a:moveTo>
                      <a:lnTo>
                        <a:pt x="88" y="33"/>
                      </a:lnTo>
                      <a:lnTo>
                        <a:pt x="88" y="39"/>
                      </a:lnTo>
                      <a:lnTo>
                        <a:pt x="88" y="44"/>
                      </a:lnTo>
                      <a:lnTo>
                        <a:pt x="88" y="49"/>
                      </a:lnTo>
                      <a:lnTo>
                        <a:pt x="88" y="53"/>
                      </a:lnTo>
                      <a:lnTo>
                        <a:pt x="86" y="59"/>
                      </a:lnTo>
                      <a:lnTo>
                        <a:pt x="84" y="64"/>
                      </a:lnTo>
                      <a:lnTo>
                        <a:pt x="84" y="69"/>
                      </a:lnTo>
                      <a:lnTo>
                        <a:pt x="77" y="71"/>
                      </a:lnTo>
                      <a:lnTo>
                        <a:pt x="72" y="71"/>
                      </a:lnTo>
                      <a:lnTo>
                        <a:pt x="68" y="69"/>
                      </a:lnTo>
                      <a:lnTo>
                        <a:pt x="64" y="68"/>
                      </a:lnTo>
                      <a:lnTo>
                        <a:pt x="58" y="65"/>
                      </a:lnTo>
                      <a:lnTo>
                        <a:pt x="54" y="63"/>
                      </a:lnTo>
                      <a:lnTo>
                        <a:pt x="50" y="60"/>
                      </a:lnTo>
                      <a:lnTo>
                        <a:pt x="46" y="57"/>
                      </a:lnTo>
                      <a:lnTo>
                        <a:pt x="42" y="53"/>
                      </a:lnTo>
                      <a:lnTo>
                        <a:pt x="38" y="52"/>
                      </a:lnTo>
                      <a:lnTo>
                        <a:pt x="34" y="49"/>
                      </a:lnTo>
                      <a:lnTo>
                        <a:pt x="30" y="48"/>
                      </a:lnTo>
                      <a:lnTo>
                        <a:pt x="25" y="48"/>
                      </a:lnTo>
                      <a:lnTo>
                        <a:pt x="21" y="48"/>
                      </a:lnTo>
                      <a:lnTo>
                        <a:pt x="16" y="49"/>
                      </a:lnTo>
                      <a:lnTo>
                        <a:pt x="10" y="53"/>
                      </a:lnTo>
                      <a:lnTo>
                        <a:pt x="10" y="48"/>
                      </a:lnTo>
                      <a:lnTo>
                        <a:pt x="10" y="44"/>
                      </a:lnTo>
                      <a:lnTo>
                        <a:pt x="10" y="41"/>
                      </a:lnTo>
                      <a:lnTo>
                        <a:pt x="9" y="39"/>
                      </a:lnTo>
                      <a:lnTo>
                        <a:pt x="9" y="36"/>
                      </a:lnTo>
                      <a:lnTo>
                        <a:pt x="9" y="32"/>
                      </a:lnTo>
                      <a:lnTo>
                        <a:pt x="6" y="27"/>
                      </a:lnTo>
                      <a:lnTo>
                        <a:pt x="4" y="21"/>
                      </a:lnTo>
                      <a:lnTo>
                        <a:pt x="2" y="17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6" y="13"/>
                      </a:lnTo>
                      <a:lnTo>
                        <a:pt x="10" y="12"/>
                      </a:lnTo>
                      <a:lnTo>
                        <a:pt x="16" y="11"/>
                      </a:lnTo>
                      <a:lnTo>
                        <a:pt x="21" y="8"/>
                      </a:lnTo>
                      <a:lnTo>
                        <a:pt x="28" y="5"/>
                      </a:lnTo>
                      <a:lnTo>
                        <a:pt x="30" y="3"/>
                      </a:lnTo>
                      <a:lnTo>
                        <a:pt x="36" y="3"/>
                      </a:lnTo>
                      <a:lnTo>
                        <a:pt x="34" y="0"/>
                      </a:lnTo>
                      <a:lnTo>
                        <a:pt x="40" y="3"/>
                      </a:lnTo>
                      <a:lnTo>
                        <a:pt x="45" y="5"/>
                      </a:lnTo>
                      <a:lnTo>
                        <a:pt x="45" y="8"/>
                      </a:lnTo>
                      <a:lnTo>
                        <a:pt x="44" y="12"/>
                      </a:lnTo>
                      <a:lnTo>
                        <a:pt x="42" y="16"/>
                      </a:lnTo>
                      <a:lnTo>
                        <a:pt x="42" y="20"/>
                      </a:lnTo>
                      <a:lnTo>
                        <a:pt x="42" y="24"/>
                      </a:lnTo>
                      <a:lnTo>
                        <a:pt x="42" y="28"/>
                      </a:lnTo>
                      <a:lnTo>
                        <a:pt x="42" y="31"/>
                      </a:lnTo>
                      <a:lnTo>
                        <a:pt x="42" y="35"/>
                      </a:lnTo>
                      <a:lnTo>
                        <a:pt x="46" y="39"/>
                      </a:lnTo>
                      <a:lnTo>
                        <a:pt x="50" y="41"/>
                      </a:lnTo>
                      <a:lnTo>
                        <a:pt x="54" y="45"/>
                      </a:lnTo>
                      <a:lnTo>
                        <a:pt x="57" y="47"/>
                      </a:lnTo>
                      <a:lnTo>
                        <a:pt x="61" y="47"/>
                      </a:lnTo>
                      <a:lnTo>
                        <a:pt x="64" y="48"/>
                      </a:lnTo>
                      <a:lnTo>
                        <a:pt x="66" y="47"/>
                      </a:lnTo>
                      <a:lnTo>
                        <a:pt x="69" y="45"/>
                      </a:lnTo>
                      <a:lnTo>
                        <a:pt x="72" y="44"/>
                      </a:lnTo>
                      <a:lnTo>
                        <a:pt x="72" y="41"/>
                      </a:lnTo>
                      <a:lnTo>
                        <a:pt x="73" y="39"/>
                      </a:lnTo>
                      <a:lnTo>
                        <a:pt x="76" y="36"/>
                      </a:lnTo>
                      <a:lnTo>
                        <a:pt x="76" y="32"/>
                      </a:lnTo>
                      <a:lnTo>
                        <a:pt x="76" y="29"/>
                      </a:lnTo>
                      <a:lnTo>
                        <a:pt x="76" y="25"/>
                      </a:lnTo>
                      <a:lnTo>
                        <a:pt x="76" y="21"/>
                      </a:lnTo>
                      <a:lnTo>
                        <a:pt x="78" y="24"/>
                      </a:lnTo>
                      <a:lnTo>
                        <a:pt x="81" y="25"/>
                      </a:lnTo>
                      <a:lnTo>
                        <a:pt x="85" y="27"/>
                      </a:lnTo>
                      <a:lnTo>
                        <a:pt x="89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29" name="Freeform 34"/>
                <p:cNvSpPr>
                  <a:spLocks/>
                </p:cNvSpPr>
                <p:nvPr/>
              </p:nvSpPr>
              <p:spPr bwMode="auto">
                <a:xfrm>
                  <a:off x="649" y="1827"/>
                  <a:ext cx="55" cy="31"/>
                </a:xfrm>
                <a:custGeom>
                  <a:avLst/>
                  <a:gdLst>
                    <a:gd name="T0" fmla="*/ 0 w 219"/>
                    <a:gd name="T1" fmla="*/ 0 h 125"/>
                    <a:gd name="T2" fmla="*/ 0 w 219"/>
                    <a:gd name="T3" fmla="*/ 0 h 125"/>
                    <a:gd name="T4" fmla="*/ 0 w 219"/>
                    <a:gd name="T5" fmla="*/ 0 h 125"/>
                    <a:gd name="T6" fmla="*/ 0 w 219"/>
                    <a:gd name="T7" fmla="*/ 0 h 125"/>
                    <a:gd name="T8" fmla="*/ 0 w 219"/>
                    <a:gd name="T9" fmla="*/ 0 h 125"/>
                    <a:gd name="T10" fmla="*/ 0 w 219"/>
                    <a:gd name="T11" fmla="*/ 0 h 125"/>
                    <a:gd name="T12" fmla="*/ 0 w 219"/>
                    <a:gd name="T13" fmla="*/ 0 h 125"/>
                    <a:gd name="T14" fmla="*/ 0 w 219"/>
                    <a:gd name="T15" fmla="*/ 0 h 125"/>
                    <a:gd name="T16" fmla="*/ 0 w 219"/>
                    <a:gd name="T17" fmla="*/ 0 h 125"/>
                    <a:gd name="T18" fmla="*/ 0 w 219"/>
                    <a:gd name="T19" fmla="*/ 0 h 125"/>
                    <a:gd name="T20" fmla="*/ 0 w 219"/>
                    <a:gd name="T21" fmla="*/ 0 h 125"/>
                    <a:gd name="T22" fmla="*/ 0 w 219"/>
                    <a:gd name="T23" fmla="*/ 0 h 125"/>
                    <a:gd name="T24" fmla="*/ 0 w 219"/>
                    <a:gd name="T25" fmla="*/ 0 h 125"/>
                    <a:gd name="T26" fmla="*/ 0 w 219"/>
                    <a:gd name="T27" fmla="*/ 0 h 125"/>
                    <a:gd name="T28" fmla="*/ 0 w 219"/>
                    <a:gd name="T29" fmla="*/ 0 h 125"/>
                    <a:gd name="T30" fmla="*/ 0 w 219"/>
                    <a:gd name="T31" fmla="*/ 0 h 125"/>
                    <a:gd name="T32" fmla="*/ 0 w 219"/>
                    <a:gd name="T33" fmla="*/ 0 h 125"/>
                    <a:gd name="T34" fmla="*/ 0 w 219"/>
                    <a:gd name="T35" fmla="*/ 0 h 125"/>
                    <a:gd name="T36" fmla="*/ 0 w 219"/>
                    <a:gd name="T37" fmla="*/ 0 h 125"/>
                    <a:gd name="T38" fmla="*/ 0 w 219"/>
                    <a:gd name="T39" fmla="*/ 0 h 125"/>
                    <a:gd name="T40" fmla="*/ 0 w 219"/>
                    <a:gd name="T41" fmla="*/ 0 h 125"/>
                    <a:gd name="T42" fmla="*/ 0 w 219"/>
                    <a:gd name="T43" fmla="*/ 0 h 125"/>
                    <a:gd name="T44" fmla="*/ 0 w 219"/>
                    <a:gd name="T45" fmla="*/ 0 h 125"/>
                    <a:gd name="T46" fmla="*/ 0 w 219"/>
                    <a:gd name="T47" fmla="*/ 0 h 125"/>
                    <a:gd name="T48" fmla="*/ 0 w 219"/>
                    <a:gd name="T49" fmla="*/ 0 h 125"/>
                    <a:gd name="T50" fmla="*/ 0 w 219"/>
                    <a:gd name="T51" fmla="*/ 0 h 125"/>
                    <a:gd name="T52" fmla="*/ 0 w 219"/>
                    <a:gd name="T53" fmla="*/ 0 h 125"/>
                    <a:gd name="T54" fmla="*/ 0 w 219"/>
                    <a:gd name="T55" fmla="*/ 0 h 125"/>
                    <a:gd name="T56" fmla="*/ 0 w 219"/>
                    <a:gd name="T57" fmla="*/ 0 h 125"/>
                    <a:gd name="T58" fmla="*/ 0 w 219"/>
                    <a:gd name="T59" fmla="*/ 0 h 125"/>
                    <a:gd name="T60" fmla="*/ 0 w 219"/>
                    <a:gd name="T61" fmla="*/ 0 h 125"/>
                    <a:gd name="T62" fmla="*/ 0 w 219"/>
                    <a:gd name="T63" fmla="*/ 0 h 125"/>
                    <a:gd name="T64" fmla="*/ 0 w 219"/>
                    <a:gd name="T65" fmla="*/ 0 h 125"/>
                    <a:gd name="T66" fmla="*/ 0 w 219"/>
                    <a:gd name="T67" fmla="*/ 0 h 125"/>
                    <a:gd name="T68" fmla="*/ 0 w 219"/>
                    <a:gd name="T69" fmla="*/ 0 h 125"/>
                    <a:gd name="T70" fmla="*/ 0 w 219"/>
                    <a:gd name="T71" fmla="*/ 0 h 125"/>
                    <a:gd name="T72" fmla="*/ 0 w 219"/>
                    <a:gd name="T73" fmla="*/ 0 h 125"/>
                    <a:gd name="T74" fmla="*/ 0 w 219"/>
                    <a:gd name="T75" fmla="*/ 0 h 125"/>
                    <a:gd name="T76" fmla="*/ 0 w 219"/>
                    <a:gd name="T77" fmla="*/ 0 h 125"/>
                    <a:gd name="T78" fmla="*/ 0 w 219"/>
                    <a:gd name="T79" fmla="*/ 0 h 125"/>
                    <a:gd name="T80" fmla="*/ 0 w 219"/>
                    <a:gd name="T81" fmla="*/ 0 h 125"/>
                    <a:gd name="T82" fmla="*/ 0 w 219"/>
                    <a:gd name="T83" fmla="*/ 0 h 125"/>
                    <a:gd name="T84" fmla="*/ 0 w 219"/>
                    <a:gd name="T85" fmla="*/ 0 h 125"/>
                    <a:gd name="T86" fmla="*/ 0 w 219"/>
                    <a:gd name="T87" fmla="*/ 0 h 125"/>
                    <a:gd name="T88" fmla="*/ 0 w 219"/>
                    <a:gd name="T89" fmla="*/ 0 h 125"/>
                    <a:gd name="T90" fmla="*/ 0 w 219"/>
                    <a:gd name="T91" fmla="*/ 0 h 125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219" h="125">
                      <a:moveTo>
                        <a:pt x="0" y="5"/>
                      </a:moveTo>
                      <a:lnTo>
                        <a:pt x="8" y="3"/>
                      </a:lnTo>
                      <a:lnTo>
                        <a:pt x="18" y="3"/>
                      </a:lnTo>
                      <a:lnTo>
                        <a:pt x="27" y="1"/>
                      </a:lnTo>
                      <a:lnTo>
                        <a:pt x="36" y="1"/>
                      </a:lnTo>
                      <a:lnTo>
                        <a:pt x="43" y="1"/>
                      </a:lnTo>
                      <a:lnTo>
                        <a:pt x="51" y="1"/>
                      </a:lnTo>
                      <a:lnTo>
                        <a:pt x="58" y="1"/>
                      </a:lnTo>
                      <a:lnTo>
                        <a:pt x="64" y="1"/>
                      </a:lnTo>
                      <a:lnTo>
                        <a:pt x="71" y="0"/>
                      </a:lnTo>
                      <a:lnTo>
                        <a:pt x="76" y="0"/>
                      </a:lnTo>
                      <a:lnTo>
                        <a:pt x="82" y="0"/>
                      </a:lnTo>
                      <a:lnTo>
                        <a:pt x="87" y="1"/>
                      </a:lnTo>
                      <a:lnTo>
                        <a:pt x="91" y="1"/>
                      </a:lnTo>
                      <a:lnTo>
                        <a:pt x="96" y="1"/>
                      </a:lnTo>
                      <a:lnTo>
                        <a:pt x="99" y="1"/>
                      </a:lnTo>
                      <a:lnTo>
                        <a:pt x="104" y="1"/>
                      </a:lnTo>
                      <a:lnTo>
                        <a:pt x="107" y="1"/>
                      </a:lnTo>
                      <a:lnTo>
                        <a:pt x="110" y="3"/>
                      </a:lnTo>
                      <a:lnTo>
                        <a:pt x="112" y="3"/>
                      </a:lnTo>
                      <a:lnTo>
                        <a:pt x="115" y="4"/>
                      </a:lnTo>
                      <a:lnTo>
                        <a:pt x="120" y="5"/>
                      </a:lnTo>
                      <a:lnTo>
                        <a:pt x="123" y="8"/>
                      </a:lnTo>
                      <a:lnTo>
                        <a:pt x="127" y="12"/>
                      </a:lnTo>
                      <a:lnTo>
                        <a:pt x="130" y="17"/>
                      </a:lnTo>
                      <a:lnTo>
                        <a:pt x="130" y="20"/>
                      </a:lnTo>
                      <a:lnTo>
                        <a:pt x="128" y="21"/>
                      </a:lnTo>
                      <a:lnTo>
                        <a:pt x="127" y="25"/>
                      </a:lnTo>
                      <a:lnTo>
                        <a:pt x="127" y="28"/>
                      </a:lnTo>
                      <a:lnTo>
                        <a:pt x="126" y="32"/>
                      </a:lnTo>
                      <a:lnTo>
                        <a:pt x="123" y="35"/>
                      </a:lnTo>
                      <a:lnTo>
                        <a:pt x="123" y="37"/>
                      </a:lnTo>
                      <a:lnTo>
                        <a:pt x="123" y="41"/>
                      </a:lnTo>
                      <a:lnTo>
                        <a:pt x="120" y="44"/>
                      </a:lnTo>
                      <a:lnTo>
                        <a:pt x="120" y="47"/>
                      </a:lnTo>
                      <a:lnTo>
                        <a:pt x="120" y="51"/>
                      </a:lnTo>
                      <a:lnTo>
                        <a:pt x="122" y="53"/>
                      </a:lnTo>
                      <a:lnTo>
                        <a:pt x="122" y="57"/>
                      </a:lnTo>
                      <a:lnTo>
                        <a:pt x="123" y="60"/>
                      </a:lnTo>
                      <a:lnTo>
                        <a:pt x="127" y="64"/>
                      </a:lnTo>
                      <a:lnTo>
                        <a:pt x="130" y="68"/>
                      </a:lnTo>
                      <a:lnTo>
                        <a:pt x="131" y="71"/>
                      </a:lnTo>
                      <a:lnTo>
                        <a:pt x="134" y="75"/>
                      </a:lnTo>
                      <a:lnTo>
                        <a:pt x="135" y="76"/>
                      </a:lnTo>
                      <a:lnTo>
                        <a:pt x="139" y="79"/>
                      </a:lnTo>
                      <a:lnTo>
                        <a:pt x="142" y="81"/>
                      </a:lnTo>
                      <a:lnTo>
                        <a:pt x="147" y="83"/>
                      </a:lnTo>
                      <a:lnTo>
                        <a:pt x="151" y="83"/>
                      </a:lnTo>
                      <a:lnTo>
                        <a:pt x="154" y="83"/>
                      </a:lnTo>
                      <a:lnTo>
                        <a:pt x="158" y="80"/>
                      </a:lnTo>
                      <a:lnTo>
                        <a:pt x="163" y="79"/>
                      </a:lnTo>
                      <a:lnTo>
                        <a:pt x="166" y="75"/>
                      </a:lnTo>
                      <a:lnTo>
                        <a:pt x="170" y="72"/>
                      </a:lnTo>
                      <a:lnTo>
                        <a:pt x="174" y="68"/>
                      </a:lnTo>
                      <a:lnTo>
                        <a:pt x="178" y="67"/>
                      </a:lnTo>
                      <a:lnTo>
                        <a:pt x="182" y="63"/>
                      </a:lnTo>
                      <a:lnTo>
                        <a:pt x="187" y="63"/>
                      </a:lnTo>
                      <a:lnTo>
                        <a:pt x="191" y="61"/>
                      </a:lnTo>
                      <a:lnTo>
                        <a:pt x="196" y="63"/>
                      </a:lnTo>
                      <a:lnTo>
                        <a:pt x="196" y="65"/>
                      </a:lnTo>
                      <a:lnTo>
                        <a:pt x="196" y="69"/>
                      </a:lnTo>
                      <a:lnTo>
                        <a:pt x="198" y="73"/>
                      </a:lnTo>
                      <a:lnTo>
                        <a:pt x="199" y="77"/>
                      </a:lnTo>
                      <a:lnTo>
                        <a:pt x="199" y="81"/>
                      </a:lnTo>
                      <a:lnTo>
                        <a:pt x="202" y="85"/>
                      </a:lnTo>
                      <a:lnTo>
                        <a:pt x="203" y="89"/>
                      </a:lnTo>
                      <a:lnTo>
                        <a:pt x="204" y="93"/>
                      </a:lnTo>
                      <a:lnTo>
                        <a:pt x="206" y="97"/>
                      </a:lnTo>
                      <a:lnTo>
                        <a:pt x="207" y="101"/>
                      </a:lnTo>
                      <a:lnTo>
                        <a:pt x="208" y="104"/>
                      </a:lnTo>
                      <a:lnTo>
                        <a:pt x="211" y="108"/>
                      </a:lnTo>
                      <a:lnTo>
                        <a:pt x="212" y="112"/>
                      </a:lnTo>
                      <a:lnTo>
                        <a:pt x="214" y="116"/>
                      </a:lnTo>
                      <a:lnTo>
                        <a:pt x="216" y="120"/>
                      </a:lnTo>
                      <a:lnTo>
                        <a:pt x="219" y="125"/>
                      </a:lnTo>
                      <a:lnTo>
                        <a:pt x="215" y="123"/>
                      </a:lnTo>
                      <a:lnTo>
                        <a:pt x="211" y="119"/>
                      </a:lnTo>
                      <a:lnTo>
                        <a:pt x="207" y="117"/>
                      </a:lnTo>
                      <a:lnTo>
                        <a:pt x="203" y="116"/>
                      </a:lnTo>
                      <a:lnTo>
                        <a:pt x="199" y="113"/>
                      </a:lnTo>
                      <a:lnTo>
                        <a:pt x="195" y="111"/>
                      </a:lnTo>
                      <a:lnTo>
                        <a:pt x="192" y="109"/>
                      </a:lnTo>
                      <a:lnTo>
                        <a:pt x="188" y="107"/>
                      </a:lnTo>
                      <a:lnTo>
                        <a:pt x="184" y="104"/>
                      </a:lnTo>
                      <a:lnTo>
                        <a:pt x="180" y="104"/>
                      </a:lnTo>
                      <a:lnTo>
                        <a:pt x="178" y="101"/>
                      </a:lnTo>
                      <a:lnTo>
                        <a:pt x="174" y="99"/>
                      </a:lnTo>
                      <a:lnTo>
                        <a:pt x="170" y="97"/>
                      </a:lnTo>
                      <a:lnTo>
                        <a:pt x="166" y="95"/>
                      </a:lnTo>
                      <a:lnTo>
                        <a:pt x="163" y="92"/>
                      </a:lnTo>
                      <a:lnTo>
                        <a:pt x="159" y="92"/>
                      </a:lnTo>
                      <a:lnTo>
                        <a:pt x="155" y="89"/>
                      </a:lnTo>
                      <a:lnTo>
                        <a:pt x="151" y="87"/>
                      </a:lnTo>
                      <a:lnTo>
                        <a:pt x="147" y="85"/>
                      </a:lnTo>
                      <a:lnTo>
                        <a:pt x="144" y="83"/>
                      </a:lnTo>
                      <a:lnTo>
                        <a:pt x="140" y="81"/>
                      </a:lnTo>
                      <a:lnTo>
                        <a:pt x="136" y="79"/>
                      </a:lnTo>
                      <a:lnTo>
                        <a:pt x="132" y="77"/>
                      </a:lnTo>
                      <a:lnTo>
                        <a:pt x="130" y="75"/>
                      </a:lnTo>
                      <a:lnTo>
                        <a:pt x="126" y="73"/>
                      </a:lnTo>
                      <a:lnTo>
                        <a:pt x="122" y="71"/>
                      </a:lnTo>
                      <a:lnTo>
                        <a:pt x="118" y="68"/>
                      </a:lnTo>
                      <a:lnTo>
                        <a:pt x="115" y="68"/>
                      </a:lnTo>
                      <a:lnTo>
                        <a:pt x="111" y="65"/>
                      </a:lnTo>
                      <a:lnTo>
                        <a:pt x="108" y="63"/>
                      </a:lnTo>
                      <a:lnTo>
                        <a:pt x="104" y="61"/>
                      </a:lnTo>
                      <a:lnTo>
                        <a:pt x="102" y="60"/>
                      </a:lnTo>
                      <a:lnTo>
                        <a:pt x="98" y="57"/>
                      </a:lnTo>
                      <a:lnTo>
                        <a:pt x="94" y="56"/>
                      </a:lnTo>
                      <a:lnTo>
                        <a:pt x="90" y="53"/>
                      </a:lnTo>
                      <a:lnTo>
                        <a:pt x="87" y="52"/>
                      </a:lnTo>
                      <a:lnTo>
                        <a:pt x="83" y="51"/>
                      </a:lnTo>
                      <a:lnTo>
                        <a:pt x="80" y="48"/>
                      </a:lnTo>
                      <a:lnTo>
                        <a:pt x="76" y="47"/>
                      </a:lnTo>
                      <a:lnTo>
                        <a:pt x="74" y="44"/>
                      </a:lnTo>
                      <a:lnTo>
                        <a:pt x="70" y="43"/>
                      </a:lnTo>
                      <a:lnTo>
                        <a:pt x="67" y="41"/>
                      </a:lnTo>
                      <a:lnTo>
                        <a:pt x="63" y="39"/>
                      </a:lnTo>
                      <a:lnTo>
                        <a:pt x="60" y="37"/>
                      </a:lnTo>
                      <a:lnTo>
                        <a:pt x="58" y="35"/>
                      </a:lnTo>
                      <a:lnTo>
                        <a:pt x="54" y="35"/>
                      </a:lnTo>
                      <a:lnTo>
                        <a:pt x="51" y="32"/>
                      </a:lnTo>
                      <a:lnTo>
                        <a:pt x="48" y="31"/>
                      </a:lnTo>
                      <a:lnTo>
                        <a:pt x="46" y="29"/>
                      </a:lnTo>
                      <a:lnTo>
                        <a:pt x="42" y="27"/>
                      </a:lnTo>
                      <a:lnTo>
                        <a:pt x="39" y="25"/>
                      </a:lnTo>
                      <a:lnTo>
                        <a:pt x="35" y="23"/>
                      </a:lnTo>
                      <a:lnTo>
                        <a:pt x="32" y="21"/>
                      </a:lnTo>
                      <a:lnTo>
                        <a:pt x="28" y="20"/>
                      </a:lnTo>
                      <a:lnTo>
                        <a:pt x="26" y="19"/>
                      </a:lnTo>
                      <a:lnTo>
                        <a:pt x="23" y="17"/>
                      </a:lnTo>
                      <a:lnTo>
                        <a:pt x="20" y="16"/>
                      </a:lnTo>
                      <a:lnTo>
                        <a:pt x="16" y="13"/>
                      </a:lnTo>
                      <a:lnTo>
                        <a:pt x="14" y="12"/>
                      </a:lnTo>
                      <a:lnTo>
                        <a:pt x="12" y="11"/>
                      </a:lnTo>
                      <a:lnTo>
                        <a:pt x="6" y="8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0" name="Freeform 35"/>
                <p:cNvSpPr>
                  <a:spLocks/>
                </p:cNvSpPr>
                <p:nvPr/>
              </p:nvSpPr>
              <p:spPr bwMode="auto">
                <a:xfrm>
                  <a:off x="686" y="1821"/>
                  <a:ext cx="50" cy="43"/>
                </a:xfrm>
                <a:custGeom>
                  <a:avLst/>
                  <a:gdLst>
                    <a:gd name="T0" fmla="*/ 0 w 202"/>
                    <a:gd name="T1" fmla="*/ 0 h 172"/>
                    <a:gd name="T2" fmla="*/ 0 w 202"/>
                    <a:gd name="T3" fmla="*/ 0 h 172"/>
                    <a:gd name="T4" fmla="*/ 0 w 202"/>
                    <a:gd name="T5" fmla="*/ 0 h 172"/>
                    <a:gd name="T6" fmla="*/ 0 w 202"/>
                    <a:gd name="T7" fmla="*/ 0 h 172"/>
                    <a:gd name="T8" fmla="*/ 0 w 202"/>
                    <a:gd name="T9" fmla="*/ 0 h 172"/>
                    <a:gd name="T10" fmla="*/ 0 w 202"/>
                    <a:gd name="T11" fmla="*/ 0 h 172"/>
                    <a:gd name="T12" fmla="*/ 0 w 202"/>
                    <a:gd name="T13" fmla="*/ 0 h 172"/>
                    <a:gd name="T14" fmla="*/ 0 w 202"/>
                    <a:gd name="T15" fmla="*/ 0 h 172"/>
                    <a:gd name="T16" fmla="*/ 0 w 202"/>
                    <a:gd name="T17" fmla="*/ 0 h 172"/>
                    <a:gd name="T18" fmla="*/ 0 w 202"/>
                    <a:gd name="T19" fmla="*/ 0 h 172"/>
                    <a:gd name="T20" fmla="*/ 0 w 202"/>
                    <a:gd name="T21" fmla="*/ 0 h 172"/>
                    <a:gd name="T22" fmla="*/ 0 w 202"/>
                    <a:gd name="T23" fmla="*/ 0 h 172"/>
                    <a:gd name="T24" fmla="*/ 0 w 202"/>
                    <a:gd name="T25" fmla="*/ 0 h 172"/>
                    <a:gd name="T26" fmla="*/ 0 w 202"/>
                    <a:gd name="T27" fmla="*/ 0 h 172"/>
                    <a:gd name="T28" fmla="*/ 0 w 202"/>
                    <a:gd name="T29" fmla="*/ 0 h 172"/>
                    <a:gd name="T30" fmla="*/ 0 w 202"/>
                    <a:gd name="T31" fmla="*/ 0 h 172"/>
                    <a:gd name="T32" fmla="*/ 0 w 202"/>
                    <a:gd name="T33" fmla="*/ 0 h 172"/>
                    <a:gd name="T34" fmla="*/ 0 w 202"/>
                    <a:gd name="T35" fmla="*/ 0 h 172"/>
                    <a:gd name="T36" fmla="*/ 0 w 202"/>
                    <a:gd name="T37" fmla="*/ 0 h 172"/>
                    <a:gd name="T38" fmla="*/ 0 w 202"/>
                    <a:gd name="T39" fmla="*/ 0 h 172"/>
                    <a:gd name="T40" fmla="*/ 0 w 202"/>
                    <a:gd name="T41" fmla="*/ 0 h 172"/>
                    <a:gd name="T42" fmla="*/ 0 w 202"/>
                    <a:gd name="T43" fmla="*/ 0 h 172"/>
                    <a:gd name="T44" fmla="*/ 0 w 202"/>
                    <a:gd name="T45" fmla="*/ 0 h 172"/>
                    <a:gd name="T46" fmla="*/ 0 w 202"/>
                    <a:gd name="T47" fmla="*/ 0 h 172"/>
                    <a:gd name="T48" fmla="*/ 0 w 202"/>
                    <a:gd name="T49" fmla="*/ 0 h 172"/>
                    <a:gd name="T50" fmla="*/ 0 w 202"/>
                    <a:gd name="T51" fmla="*/ 0 h 172"/>
                    <a:gd name="T52" fmla="*/ 0 w 202"/>
                    <a:gd name="T53" fmla="*/ 0 h 172"/>
                    <a:gd name="T54" fmla="*/ 0 w 202"/>
                    <a:gd name="T55" fmla="*/ 0 h 172"/>
                    <a:gd name="T56" fmla="*/ 0 w 202"/>
                    <a:gd name="T57" fmla="*/ 0 h 172"/>
                    <a:gd name="T58" fmla="*/ 0 w 202"/>
                    <a:gd name="T59" fmla="*/ 0 h 172"/>
                    <a:gd name="T60" fmla="*/ 0 w 202"/>
                    <a:gd name="T61" fmla="*/ 0 h 172"/>
                    <a:gd name="T62" fmla="*/ 0 w 202"/>
                    <a:gd name="T63" fmla="*/ 0 h 172"/>
                    <a:gd name="T64" fmla="*/ 0 w 202"/>
                    <a:gd name="T65" fmla="*/ 0 h 172"/>
                    <a:gd name="T66" fmla="*/ 0 w 202"/>
                    <a:gd name="T67" fmla="*/ 0 h 172"/>
                    <a:gd name="T68" fmla="*/ 0 w 202"/>
                    <a:gd name="T69" fmla="*/ 0 h 172"/>
                    <a:gd name="T70" fmla="*/ 0 w 202"/>
                    <a:gd name="T71" fmla="*/ 0 h 172"/>
                    <a:gd name="T72" fmla="*/ 0 w 202"/>
                    <a:gd name="T73" fmla="*/ 0 h 172"/>
                    <a:gd name="T74" fmla="*/ 0 w 202"/>
                    <a:gd name="T75" fmla="*/ 0 h 172"/>
                    <a:gd name="T76" fmla="*/ 0 w 202"/>
                    <a:gd name="T77" fmla="*/ 0 h 172"/>
                    <a:gd name="T78" fmla="*/ 0 w 202"/>
                    <a:gd name="T79" fmla="*/ 0 h 172"/>
                    <a:gd name="T80" fmla="*/ 0 w 202"/>
                    <a:gd name="T81" fmla="*/ 0 h 172"/>
                    <a:gd name="T82" fmla="*/ 0 w 202"/>
                    <a:gd name="T83" fmla="*/ 0 h 172"/>
                    <a:gd name="T84" fmla="*/ 0 w 202"/>
                    <a:gd name="T85" fmla="*/ 0 h 172"/>
                    <a:gd name="T86" fmla="*/ 0 w 202"/>
                    <a:gd name="T87" fmla="*/ 0 h 172"/>
                    <a:gd name="T88" fmla="*/ 0 w 202"/>
                    <a:gd name="T89" fmla="*/ 0 h 172"/>
                    <a:gd name="T90" fmla="*/ 0 w 202"/>
                    <a:gd name="T91" fmla="*/ 0 h 172"/>
                    <a:gd name="T92" fmla="*/ 0 w 202"/>
                    <a:gd name="T93" fmla="*/ 0 h 172"/>
                    <a:gd name="T94" fmla="*/ 0 w 202"/>
                    <a:gd name="T95" fmla="*/ 0 h 172"/>
                    <a:gd name="T96" fmla="*/ 0 w 202"/>
                    <a:gd name="T97" fmla="*/ 0 h 17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02" h="172">
                      <a:moveTo>
                        <a:pt x="92" y="160"/>
                      </a:moveTo>
                      <a:lnTo>
                        <a:pt x="94" y="157"/>
                      </a:lnTo>
                      <a:lnTo>
                        <a:pt x="98" y="156"/>
                      </a:lnTo>
                      <a:lnTo>
                        <a:pt x="102" y="153"/>
                      </a:lnTo>
                      <a:lnTo>
                        <a:pt x="106" y="150"/>
                      </a:lnTo>
                      <a:lnTo>
                        <a:pt x="106" y="148"/>
                      </a:lnTo>
                      <a:lnTo>
                        <a:pt x="109" y="144"/>
                      </a:lnTo>
                      <a:lnTo>
                        <a:pt x="109" y="141"/>
                      </a:lnTo>
                      <a:lnTo>
                        <a:pt x="110" y="137"/>
                      </a:lnTo>
                      <a:lnTo>
                        <a:pt x="112" y="133"/>
                      </a:lnTo>
                      <a:lnTo>
                        <a:pt x="113" y="130"/>
                      </a:lnTo>
                      <a:lnTo>
                        <a:pt x="113" y="126"/>
                      </a:lnTo>
                      <a:lnTo>
                        <a:pt x="116" y="124"/>
                      </a:lnTo>
                      <a:lnTo>
                        <a:pt x="116" y="120"/>
                      </a:lnTo>
                      <a:lnTo>
                        <a:pt x="116" y="114"/>
                      </a:lnTo>
                      <a:lnTo>
                        <a:pt x="116" y="110"/>
                      </a:lnTo>
                      <a:lnTo>
                        <a:pt x="116" y="105"/>
                      </a:lnTo>
                      <a:lnTo>
                        <a:pt x="113" y="101"/>
                      </a:lnTo>
                      <a:lnTo>
                        <a:pt x="112" y="97"/>
                      </a:lnTo>
                      <a:lnTo>
                        <a:pt x="110" y="93"/>
                      </a:lnTo>
                      <a:lnTo>
                        <a:pt x="109" y="90"/>
                      </a:lnTo>
                      <a:lnTo>
                        <a:pt x="105" y="85"/>
                      </a:lnTo>
                      <a:lnTo>
                        <a:pt x="102" y="81"/>
                      </a:lnTo>
                      <a:lnTo>
                        <a:pt x="100" y="78"/>
                      </a:lnTo>
                      <a:lnTo>
                        <a:pt x="97" y="76"/>
                      </a:lnTo>
                      <a:lnTo>
                        <a:pt x="93" y="72"/>
                      </a:lnTo>
                      <a:lnTo>
                        <a:pt x="90" y="69"/>
                      </a:lnTo>
                      <a:lnTo>
                        <a:pt x="86" y="66"/>
                      </a:lnTo>
                      <a:lnTo>
                        <a:pt x="82" y="62"/>
                      </a:lnTo>
                      <a:lnTo>
                        <a:pt x="78" y="60"/>
                      </a:lnTo>
                      <a:lnTo>
                        <a:pt x="74" y="57"/>
                      </a:lnTo>
                      <a:lnTo>
                        <a:pt x="69" y="54"/>
                      </a:lnTo>
                      <a:lnTo>
                        <a:pt x="65" y="52"/>
                      </a:lnTo>
                      <a:lnTo>
                        <a:pt x="61" y="49"/>
                      </a:lnTo>
                      <a:lnTo>
                        <a:pt x="56" y="48"/>
                      </a:lnTo>
                      <a:lnTo>
                        <a:pt x="53" y="45"/>
                      </a:lnTo>
                      <a:lnTo>
                        <a:pt x="49" y="42"/>
                      </a:lnTo>
                      <a:lnTo>
                        <a:pt x="44" y="41"/>
                      </a:lnTo>
                      <a:lnTo>
                        <a:pt x="40" y="38"/>
                      </a:lnTo>
                      <a:lnTo>
                        <a:pt x="36" y="37"/>
                      </a:lnTo>
                      <a:lnTo>
                        <a:pt x="32" y="36"/>
                      </a:lnTo>
                      <a:lnTo>
                        <a:pt x="29" y="33"/>
                      </a:lnTo>
                      <a:lnTo>
                        <a:pt x="25" y="32"/>
                      </a:lnTo>
                      <a:lnTo>
                        <a:pt x="21" y="30"/>
                      </a:lnTo>
                      <a:lnTo>
                        <a:pt x="18" y="29"/>
                      </a:lnTo>
                      <a:lnTo>
                        <a:pt x="13" y="26"/>
                      </a:lnTo>
                      <a:lnTo>
                        <a:pt x="10" y="22"/>
                      </a:lnTo>
                      <a:lnTo>
                        <a:pt x="6" y="18"/>
                      </a:lnTo>
                      <a:lnTo>
                        <a:pt x="5" y="16"/>
                      </a:lnTo>
                      <a:lnTo>
                        <a:pt x="2" y="12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5" y="2"/>
                      </a:lnTo>
                      <a:lnTo>
                        <a:pt x="10" y="5"/>
                      </a:lnTo>
                      <a:lnTo>
                        <a:pt x="13" y="6"/>
                      </a:lnTo>
                      <a:lnTo>
                        <a:pt x="17" y="9"/>
                      </a:lnTo>
                      <a:lnTo>
                        <a:pt x="20" y="9"/>
                      </a:lnTo>
                      <a:lnTo>
                        <a:pt x="22" y="12"/>
                      </a:lnTo>
                      <a:lnTo>
                        <a:pt x="25" y="13"/>
                      </a:lnTo>
                      <a:lnTo>
                        <a:pt x="29" y="14"/>
                      </a:lnTo>
                      <a:lnTo>
                        <a:pt x="32" y="16"/>
                      </a:lnTo>
                      <a:lnTo>
                        <a:pt x="34" y="18"/>
                      </a:lnTo>
                      <a:lnTo>
                        <a:pt x="37" y="20"/>
                      </a:lnTo>
                      <a:lnTo>
                        <a:pt x="41" y="21"/>
                      </a:lnTo>
                      <a:lnTo>
                        <a:pt x="44" y="22"/>
                      </a:lnTo>
                      <a:lnTo>
                        <a:pt x="46" y="24"/>
                      </a:lnTo>
                      <a:lnTo>
                        <a:pt x="49" y="26"/>
                      </a:lnTo>
                      <a:lnTo>
                        <a:pt x="53" y="28"/>
                      </a:lnTo>
                      <a:lnTo>
                        <a:pt x="56" y="29"/>
                      </a:lnTo>
                      <a:lnTo>
                        <a:pt x="60" y="30"/>
                      </a:lnTo>
                      <a:lnTo>
                        <a:pt x="62" y="33"/>
                      </a:lnTo>
                      <a:lnTo>
                        <a:pt x="65" y="34"/>
                      </a:lnTo>
                      <a:lnTo>
                        <a:pt x="69" y="36"/>
                      </a:lnTo>
                      <a:lnTo>
                        <a:pt x="72" y="38"/>
                      </a:lnTo>
                      <a:lnTo>
                        <a:pt x="76" y="38"/>
                      </a:lnTo>
                      <a:lnTo>
                        <a:pt x="78" y="41"/>
                      </a:lnTo>
                      <a:lnTo>
                        <a:pt x="82" y="42"/>
                      </a:lnTo>
                      <a:lnTo>
                        <a:pt x="85" y="45"/>
                      </a:lnTo>
                      <a:lnTo>
                        <a:pt x="88" y="46"/>
                      </a:lnTo>
                      <a:lnTo>
                        <a:pt x="92" y="48"/>
                      </a:lnTo>
                      <a:lnTo>
                        <a:pt x="94" y="50"/>
                      </a:lnTo>
                      <a:lnTo>
                        <a:pt x="98" y="52"/>
                      </a:lnTo>
                      <a:lnTo>
                        <a:pt x="101" y="54"/>
                      </a:lnTo>
                      <a:lnTo>
                        <a:pt x="104" y="56"/>
                      </a:lnTo>
                      <a:lnTo>
                        <a:pt x="108" y="57"/>
                      </a:lnTo>
                      <a:lnTo>
                        <a:pt x="110" y="58"/>
                      </a:lnTo>
                      <a:lnTo>
                        <a:pt x="113" y="60"/>
                      </a:lnTo>
                      <a:lnTo>
                        <a:pt x="117" y="62"/>
                      </a:lnTo>
                      <a:lnTo>
                        <a:pt x="120" y="64"/>
                      </a:lnTo>
                      <a:lnTo>
                        <a:pt x="124" y="66"/>
                      </a:lnTo>
                      <a:lnTo>
                        <a:pt x="126" y="68"/>
                      </a:lnTo>
                      <a:lnTo>
                        <a:pt x="130" y="69"/>
                      </a:lnTo>
                      <a:lnTo>
                        <a:pt x="133" y="70"/>
                      </a:lnTo>
                      <a:lnTo>
                        <a:pt x="137" y="73"/>
                      </a:lnTo>
                      <a:lnTo>
                        <a:pt x="140" y="74"/>
                      </a:lnTo>
                      <a:lnTo>
                        <a:pt x="142" y="76"/>
                      </a:lnTo>
                      <a:lnTo>
                        <a:pt x="146" y="78"/>
                      </a:lnTo>
                      <a:lnTo>
                        <a:pt x="149" y="80"/>
                      </a:lnTo>
                      <a:lnTo>
                        <a:pt x="152" y="81"/>
                      </a:lnTo>
                      <a:lnTo>
                        <a:pt x="156" y="84"/>
                      </a:lnTo>
                      <a:lnTo>
                        <a:pt x="158" y="85"/>
                      </a:lnTo>
                      <a:lnTo>
                        <a:pt x="162" y="88"/>
                      </a:lnTo>
                      <a:lnTo>
                        <a:pt x="165" y="89"/>
                      </a:lnTo>
                      <a:lnTo>
                        <a:pt x="169" y="90"/>
                      </a:lnTo>
                      <a:lnTo>
                        <a:pt x="172" y="93"/>
                      </a:lnTo>
                      <a:lnTo>
                        <a:pt x="176" y="94"/>
                      </a:lnTo>
                      <a:lnTo>
                        <a:pt x="180" y="96"/>
                      </a:lnTo>
                      <a:lnTo>
                        <a:pt x="182" y="97"/>
                      </a:lnTo>
                      <a:lnTo>
                        <a:pt x="185" y="100"/>
                      </a:lnTo>
                      <a:lnTo>
                        <a:pt x="188" y="102"/>
                      </a:lnTo>
                      <a:lnTo>
                        <a:pt x="192" y="104"/>
                      </a:lnTo>
                      <a:lnTo>
                        <a:pt x="196" y="105"/>
                      </a:lnTo>
                      <a:lnTo>
                        <a:pt x="198" y="108"/>
                      </a:lnTo>
                      <a:lnTo>
                        <a:pt x="202" y="109"/>
                      </a:lnTo>
                      <a:lnTo>
                        <a:pt x="200" y="110"/>
                      </a:lnTo>
                      <a:lnTo>
                        <a:pt x="196" y="112"/>
                      </a:lnTo>
                      <a:lnTo>
                        <a:pt x="193" y="112"/>
                      </a:lnTo>
                      <a:lnTo>
                        <a:pt x="189" y="113"/>
                      </a:lnTo>
                      <a:lnTo>
                        <a:pt x="186" y="114"/>
                      </a:lnTo>
                      <a:lnTo>
                        <a:pt x="184" y="114"/>
                      </a:lnTo>
                      <a:lnTo>
                        <a:pt x="180" y="117"/>
                      </a:lnTo>
                      <a:lnTo>
                        <a:pt x="177" y="117"/>
                      </a:lnTo>
                      <a:lnTo>
                        <a:pt x="174" y="118"/>
                      </a:lnTo>
                      <a:lnTo>
                        <a:pt x="170" y="120"/>
                      </a:lnTo>
                      <a:lnTo>
                        <a:pt x="168" y="121"/>
                      </a:lnTo>
                      <a:lnTo>
                        <a:pt x="165" y="124"/>
                      </a:lnTo>
                      <a:lnTo>
                        <a:pt x="160" y="126"/>
                      </a:lnTo>
                      <a:lnTo>
                        <a:pt x="154" y="129"/>
                      </a:lnTo>
                      <a:lnTo>
                        <a:pt x="152" y="132"/>
                      </a:lnTo>
                      <a:lnTo>
                        <a:pt x="148" y="132"/>
                      </a:lnTo>
                      <a:lnTo>
                        <a:pt x="145" y="134"/>
                      </a:lnTo>
                      <a:lnTo>
                        <a:pt x="142" y="136"/>
                      </a:lnTo>
                      <a:lnTo>
                        <a:pt x="137" y="138"/>
                      </a:lnTo>
                      <a:lnTo>
                        <a:pt x="130" y="142"/>
                      </a:lnTo>
                      <a:lnTo>
                        <a:pt x="125" y="146"/>
                      </a:lnTo>
                      <a:lnTo>
                        <a:pt x="120" y="150"/>
                      </a:lnTo>
                      <a:lnTo>
                        <a:pt x="114" y="154"/>
                      </a:lnTo>
                      <a:lnTo>
                        <a:pt x="110" y="160"/>
                      </a:lnTo>
                      <a:lnTo>
                        <a:pt x="110" y="162"/>
                      </a:lnTo>
                      <a:lnTo>
                        <a:pt x="110" y="165"/>
                      </a:lnTo>
                      <a:lnTo>
                        <a:pt x="112" y="168"/>
                      </a:lnTo>
                      <a:lnTo>
                        <a:pt x="113" y="172"/>
                      </a:lnTo>
                      <a:lnTo>
                        <a:pt x="108" y="168"/>
                      </a:lnTo>
                      <a:lnTo>
                        <a:pt x="102" y="165"/>
                      </a:lnTo>
                      <a:lnTo>
                        <a:pt x="97" y="162"/>
                      </a:lnTo>
                      <a:lnTo>
                        <a:pt x="92" y="1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1" name="Freeform 36"/>
                <p:cNvSpPr>
                  <a:spLocks/>
                </p:cNvSpPr>
                <p:nvPr/>
              </p:nvSpPr>
              <p:spPr bwMode="auto">
                <a:xfrm>
                  <a:off x="764" y="1864"/>
                  <a:ext cx="37" cy="42"/>
                </a:xfrm>
                <a:custGeom>
                  <a:avLst/>
                  <a:gdLst>
                    <a:gd name="T0" fmla="*/ 0 w 146"/>
                    <a:gd name="T1" fmla="*/ 0 h 169"/>
                    <a:gd name="T2" fmla="*/ 0 w 146"/>
                    <a:gd name="T3" fmla="*/ 0 h 169"/>
                    <a:gd name="T4" fmla="*/ 0 w 146"/>
                    <a:gd name="T5" fmla="*/ 0 h 169"/>
                    <a:gd name="T6" fmla="*/ 0 w 146"/>
                    <a:gd name="T7" fmla="*/ 0 h 169"/>
                    <a:gd name="T8" fmla="*/ 0 w 146"/>
                    <a:gd name="T9" fmla="*/ 0 h 169"/>
                    <a:gd name="T10" fmla="*/ 0 w 146"/>
                    <a:gd name="T11" fmla="*/ 0 h 169"/>
                    <a:gd name="T12" fmla="*/ 0 w 146"/>
                    <a:gd name="T13" fmla="*/ 0 h 169"/>
                    <a:gd name="T14" fmla="*/ 0 w 146"/>
                    <a:gd name="T15" fmla="*/ 0 h 169"/>
                    <a:gd name="T16" fmla="*/ 0 w 146"/>
                    <a:gd name="T17" fmla="*/ 0 h 169"/>
                    <a:gd name="T18" fmla="*/ 0 w 146"/>
                    <a:gd name="T19" fmla="*/ 0 h 169"/>
                    <a:gd name="T20" fmla="*/ 0 w 146"/>
                    <a:gd name="T21" fmla="*/ 0 h 169"/>
                    <a:gd name="T22" fmla="*/ 0 w 146"/>
                    <a:gd name="T23" fmla="*/ 0 h 169"/>
                    <a:gd name="T24" fmla="*/ 0 w 146"/>
                    <a:gd name="T25" fmla="*/ 0 h 169"/>
                    <a:gd name="T26" fmla="*/ 0 w 146"/>
                    <a:gd name="T27" fmla="*/ 0 h 169"/>
                    <a:gd name="T28" fmla="*/ 0 w 146"/>
                    <a:gd name="T29" fmla="*/ 0 h 169"/>
                    <a:gd name="T30" fmla="*/ 0 w 146"/>
                    <a:gd name="T31" fmla="*/ 0 h 169"/>
                    <a:gd name="T32" fmla="*/ 0 w 146"/>
                    <a:gd name="T33" fmla="*/ 0 h 169"/>
                    <a:gd name="T34" fmla="*/ 0 w 146"/>
                    <a:gd name="T35" fmla="*/ 0 h 169"/>
                    <a:gd name="T36" fmla="*/ 0 w 146"/>
                    <a:gd name="T37" fmla="*/ 0 h 169"/>
                    <a:gd name="T38" fmla="*/ 0 w 146"/>
                    <a:gd name="T39" fmla="*/ 0 h 169"/>
                    <a:gd name="T40" fmla="*/ 0 w 146"/>
                    <a:gd name="T41" fmla="*/ 0 h 169"/>
                    <a:gd name="T42" fmla="*/ 0 w 146"/>
                    <a:gd name="T43" fmla="*/ 0 h 169"/>
                    <a:gd name="T44" fmla="*/ 0 w 146"/>
                    <a:gd name="T45" fmla="*/ 0 h 169"/>
                    <a:gd name="T46" fmla="*/ 0 w 146"/>
                    <a:gd name="T47" fmla="*/ 0 h 169"/>
                    <a:gd name="T48" fmla="*/ 0 w 146"/>
                    <a:gd name="T49" fmla="*/ 0 h 169"/>
                    <a:gd name="T50" fmla="*/ 0 w 146"/>
                    <a:gd name="T51" fmla="*/ 0 h 169"/>
                    <a:gd name="T52" fmla="*/ 0 w 146"/>
                    <a:gd name="T53" fmla="*/ 0 h 169"/>
                    <a:gd name="T54" fmla="*/ 0 w 146"/>
                    <a:gd name="T55" fmla="*/ 0 h 169"/>
                    <a:gd name="T56" fmla="*/ 0 w 146"/>
                    <a:gd name="T57" fmla="*/ 0 h 169"/>
                    <a:gd name="T58" fmla="*/ 0 w 146"/>
                    <a:gd name="T59" fmla="*/ 0 h 169"/>
                    <a:gd name="T60" fmla="*/ 0 w 146"/>
                    <a:gd name="T61" fmla="*/ 0 h 169"/>
                    <a:gd name="T62" fmla="*/ 0 w 146"/>
                    <a:gd name="T63" fmla="*/ 0 h 169"/>
                    <a:gd name="T64" fmla="*/ 0 w 146"/>
                    <a:gd name="T65" fmla="*/ 0 h 169"/>
                    <a:gd name="T66" fmla="*/ 0 w 146"/>
                    <a:gd name="T67" fmla="*/ 0 h 169"/>
                    <a:gd name="T68" fmla="*/ 0 w 146"/>
                    <a:gd name="T69" fmla="*/ 0 h 169"/>
                    <a:gd name="T70" fmla="*/ 0 w 146"/>
                    <a:gd name="T71" fmla="*/ 0 h 169"/>
                    <a:gd name="T72" fmla="*/ 0 w 146"/>
                    <a:gd name="T73" fmla="*/ 0 h 169"/>
                    <a:gd name="T74" fmla="*/ 0 w 146"/>
                    <a:gd name="T75" fmla="*/ 0 h 169"/>
                    <a:gd name="T76" fmla="*/ 0 w 146"/>
                    <a:gd name="T77" fmla="*/ 0 h 169"/>
                    <a:gd name="T78" fmla="*/ 0 w 146"/>
                    <a:gd name="T79" fmla="*/ 0 h 169"/>
                    <a:gd name="T80" fmla="*/ 0 w 146"/>
                    <a:gd name="T81" fmla="*/ 0 h 169"/>
                    <a:gd name="T82" fmla="*/ 0 w 146"/>
                    <a:gd name="T83" fmla="*/ 0 h 169"/>
                    <a:gd name="T84" fmla="*/ 0 w 146"/>
                    <a:gd name="T85" fmla="*/ 0 h 169"/>
                    <a:gd name="T86" fmla="*/ 0 w 146"/>
                    <a:gd name="T87" fmla="*/ 0 h 169"/>
                    <a:gd name="T88" fmla="*/ 0 w 146"/>
                    <a:gd name="T89" fmla="*/ 0 h 169"/>
                    <a:gd name="T90" fmla="*/ 0 w 146"/>
                    <a:gd name="T91" fmla="*/ 0 h 169"/>
                    <a:gd name="T92" fmla="*/ 0 w 146"/>
                    <a:gd name="T93" fmla="*/ 0 h 169"/>
                    <a:gd name="T94" fmla="*/ 0 w 146"/>
                    <a:gd name="T95" fmla="*/ 0 h 16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146" h="169">
                      <a:moveTo>
                        <a:pt x="130" y="67"/>
                      </a:moveTo>
                      <a:lnTo>
                        <a:pt x="124" y="64"/>
                      </a:lnTo>
                      <a:lnTo>
                        <a:pt x="120" y="61"/>
                      </a:lnTo>
                      <a:lnTo>
                        <a:pt x="115" y="61"/>
                      </a:lnTo>
                      <a:lnTo>
                        <a:pt x="112" y="59"/>
                      </a:lnTo>
                      <a:lnTo>
                        <a:pt x="108" y="57"/>
                      </a:lnTo>
                      <a:lnTo>
                        <a:pt x="104" y="56"/>
                      </a:lnTo>
                      <a:lnTo>
                        <a:pt x="100" y="55"/>
                      </a:lnTo>
                      <a:lnTo>
                        <a:pt x="99" y="52"/>
                      </a:lnTo>
                      <a:lnTo>
                        <a:pt x="94" y="53"/>
                      </a:lnTo>
                      <a:lnTo>
                        <a:pt x="90" y="56"/>
                      </a:lnTo>
                      <a:lnTo>
                        <a:pt x="86" y="59"/>
                      </a:lnTo>
                      <a:lnTo>
                        <a:pt x="83" y="63"/>
                      </a:lnTo>
                      <a:lnTo>
                        <a:pt x="79" y="65"/>
                      </a:lnTo>
                      <a:lnTo>
                        <a:pt x="79" y="71"/>
                      </a:lnTo>
                      <a:lnTo>
                        <a:pt x="76" y="76"/>
                      </a:lnTo>
                      <a:lnTo>
                        <a:pt x="76" y="80"/>
                      </a:lnTo>
                      <a:lnTo>
                        <a:pt x="75" y="85"/>
                      </a:lnTo>
                      <a:lnTo>
                        <a:pt x="75" y="89"/>
                      </a:lnTo>
                      <a:lnTo>
                        <a:pt x="75" y="95"/>
                      </a:lnTo>
                      <a:lnTo>
                        <a:pt x="76" y="100"/>
                      </a:lnTo>
                      <a:lnTo>
                        <a:pt x="79" y="104"/>
                      </a:lnTo>
                      <a:lnTo>
                        <a:pt x="80" y="108"/>
                      </a:lnTo>
                      <a:lnTo>
                        <a:pt x="82" y="113"/>
                      </a:lnTo>
                      <a:lnTo>
                        <a:pt x="86" y="117"/>
                      </a:lnTo>
                      <a:lnTo>
                        <a:pt x="90" y="117"/>
                      </a:lnTo>
                      <a:lnTo>
                        <a:pt x="94" y="119"/>
                      </a:lnTo>
                      <a:lnTo>
                        <a:pt x="98" y="121"/>
                      </a:lnTo>
                      <a:lnTo>
                        <a:pt x="102" y="124"/>
                      </a:lnTo>
                      <a:lnTo>
                        <a:pt x="106" y="125"/>
                      </a:lnTo>
                      <a:lnTo>
                        <a:pt x="110" y="129"/>
                      </a:lnTo>
                      <a:lnTo>
                        <a:pt x="112" y="132"/>
                      </a:lnTo>
                      <a:lnTo>
                        <a:pt x="118" y="136"/>
                      </a:lnTo>
                      <a:lnTo>
                        <a:pt x="120" y="139"/>
                      </a:lnTo>
                      <a:lnTo>
                        <a:pt x="124" y="141"/>
                      </a:lnTo>
                      <a:lnTo>
                        <a:pt x="127" y="145"/>
                      </a:lnTo>
                      <a:lnTo>
                        <a:pt x="131" y="149"/>
                      </a:lnTo>
                      <a:lnTo>
                        <a:pt x="134" y="152"/>
                      </a:lnTo>
                      <a:lnTo>
                        <a:pt x="138" y="155"/>
                      </a:lnTo>
                      <a:lnTo>
                        <a:pt x="142" y="159"/>
                      </a:lnTo>
                      <a:lnTo>
                        <a:pt x="146" y="161"/>
                      </a:lnTo>
                      <a:lnTo>
                        <a:pt x="142" y="161"/>
                      </a:lnTo>
                      <a:lnTo>
                        <a:pt x="139" y="163"/>
                      </a:lnTo>
                      <a:lnTo>
                        <a:pt x="135" y="163"/>
                      </a:lnTo>
                      <a:lnTo>
                        <a:pt x="134" y="164"/>
                      </a:lnTo>
                      <a:lnTo>
                        <a:pt x="127" y="165"/>
                      </a:lnTo>
                      <a:lnTo>
                        <a:pt x="123" y="167"/>
                      </a:lnTo>
                      <a:lnTo>
                        <a:pt x="119" y="167"/>
                      </a:lnTo>
                      <a:lnTo>
                        <a:pt x="116" y="168"/>
                      </a:lnTo>
                      <a:lnTo>
                        <a:pt x="115" y="169"/>
                      </a:lnTo>
                      <a:lnTo>
                        <a:pt x="112" y="169"/>
                      </a:lnTo>
                      <a:lnTo>
                        <a:pt x="112" y="167"/>
                      </a:lnTo>
                      <a:lnTo>
                        <a:pt x="110" y="167"/>
                      </a:lnTo>
                      <a:lnTo>
                        <a:pt x="106" y="164"/>
                      </a:lnTo>
                      <a:lnTo>
                        <a:pt x="100" y="161"/>
                      </a:lnTo>
                      <a:lnTo>
                        <a:pt x="95" y="159"/>
                      </a:lnTo>
                      <a:lnTo>
                        <a:pt x="92" y="156"/>
                      </a:lnTo>
                      <a:lnTo>
                        <a:pt x="90" y="155"/>
                      </a:lnTo>
                      <a:lnTo>
                        <a:pt x="86" y="153"/>
                      </a:lnTo>
                      <a:lnTo>
                        <a:pt x="83" y="152"/>
                      </a:lnTo>
                      <a:lnTo>
                        <a:pt x="79" y="149"/>
                      </a:lnTo>
                      <a:lnTo>
                        <a:pt x="75" y="147"/>
                      </a:lnTo>
                      <a:lnTo>
                        <a:pt x="70" y="145"/>
                      </a:lnTo>
                      <a:lnTo>
                        <a:pt x="66" y="143"/>
                      </a:lnTo>
                      <a:lnTo>
                        <a:pt x="60" y="140"/>
                      </a:lnTo>
                      <a:lnTo>
                        <a:pt x="56" y="137"/>
                      </a:lnTo>
                      <a:lnTo>
                        <a:pt x="52" y="133"/>
                      </a:lnTo>
                      <a:lnTo>
                        <a:pt x="47" y="132"/>
                      </a:lnTo>
                      <a:lnTo>
                        <a:pt x="40" y="129"/>
                      </a:lnTo>
                      <a:lnTo>
                        <a:pt x="36" y="127"/>
                      </a:lnTo>
                      <a:lnTo>
                        <a:pt x="30" y="123"/>
                      </a:lnTo>
                      <a:lnTo>
                        <a:pt x="24" y="120"/>
                      </a:lnTo>
                      <a:lnTo>
                        <a:pt x="22" y="119"/>
                      </a:lnTo>
                      <a:lnTo>
                        <a:pt x="19" y="117"/>
                      </a:lnTo>
                      <a:lnTo>
                        <a:pt x="16" y="116"/>
                      </a:lnTo>
                      <a:lnTo>
                        <a:pt x="12" y="115"/>
                      </a:lnTo>
                      <a:lnTo>
                        <a:pt x="10" y="113"/>
                      </a:lnTo>
                      <a:lnTo>
                        <a:pt x="7" y="111"/>
                      </a:lnTo>
                      <a:lnTo>
                        <a:pt x="4" y="109"/>
                      </a:lnTo>
                      <a:lnTo>
                        <a:pt x="0" y="108"/>
                      </a:lnTo>
                      <a:lnTo>
                        <a:pt x="4" y="107"/>
                      </a:lnTo>
                      <a:lnTo>
                        <a:pt x="7" y="107"/>
                      </a:lnTo>
                      <a:lnTo>
                        <a:pt x="10" y="104"/>
                      </a:lnTo>
                      <a:lnTo>
                        <a:pt x="12" y="103"/>
                      </a:lnTo>
                      <a:lnTo>
                        <a:pt x="16" y="99"/>
                      </a:lnTo>
                      <a:lnTo>
                        <a:pt x="19" y="95"/>
                      </a:lnTo>
                      <a:lnTo>
                        <a:pt x="22" y="91"/>
                      </a:lnTo>
                      <a:lnTo>
                        <a:pt x="24" y="85"/>
                      </a:lnTo>
                      <a:lnTo>
                        <a:pt x="28" y="83"/>
                      </a:lnTo>
                      <a:lnTo>
                        <a:pt x="31" y="80"/>
                      </a:lnTo>
                      <a:lnTo>
                        <a:pt x="32" y="79"/>
                      </a:lnTo>
                      <a:lnTo>
                        <a:pt x="35" y="76"/>
                      </a:lnTo>
                      <a:lnTo>
                        <a:pt x="39" y="71"/>
                      </a:lnTo>
                      <a:lnTo>
                        <a:pt x="40" y="68"/>
                      </a:lnTo>
                      <a:lnTo>
                        <a:pt x="40" y="61"/>
                      </a:lnTo>
                      <a:lnTo>
                        <a:pt x="40" y="57"/>
                      </a:lnTo>
                      <a:lnTo>
                        <a:pt x="39" y="52"/>
                      </a:lnTo>
                      <a:lnTo>
                        <a:pt x="36" y="48"/>
                      </a:lnTo>
                      <a:lnTo>
                        <a:pt x="34" y="44"/>
                      </a:lnTo>
                      <a:lnTo>
                        <a:pt x="30" y="39"/>
                      </a:lnTo>
                      <a:lnTo>
                        <a:pt x="26" y="35"/>
                      </a:lnTo>
                      <a:lnTo>
                        <a:pt x="22" y="31"/>
                      </a:lnTo>
                      <a:lnTo>
                        <a:pt x="18" y="25"/>
                      </a:lnTo>
                      <a:lnTo>
                        <a:pt x="12" y="23"/>
                      </a:lnTo>
                      <a:lnTo>
                        <a:pt x="10" y="19"/>
                      </a:lnTo>
                      <a:lnTo>
                        <a:pt x="6" y="15"/>
                      </a:lnTo>
                      <a:lnTo>
                        <a:pt x="7" y="11"/>
                      </a:lnTo>
                      <a:lnTo>
                        <a:pt x="7" y="8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11" y="1"/>
                      </a:lnTo>
                      <a:lnTo>
                        <a:pt x="16" y="4"/>
                      </a:lnTo>
                      <a:lnTo>
                        <a:pt x="19" y="7"/>
                      </a:lnTo>
                      <a:lnTo>
                        <a:pt x="24" y="9"/>
                      </a:lnTo>
                      <a:lnTo>
                        <a:pt x="28" y="11"/>
                      </a:lnTo>
                      <a:lnTo>
                        <a:pt x="31" y="13"/>
                      </a:lnTo>
                      <a:lnTo>
                        <a:pt x="36" y="15"/>
                      </a:lnTo>
                      <a:lnTo>
                        <a:pt x="40" y="17"/>
                      </a:lnTo>
                      <a:lnTo>
                        <a:pt x="43" y="20"/>
                      </a:lnTo>
                      <a:lnTo>
                        <a:pt x="48" y="23"/>
                      </a:lnTo>
                      <a:lnTo>
                        <a:pt x="52" y="24"/>
                      </a:lnTo>
                      <a:lnTo>
                        <a:pt x="56" y="25"/>
                      </a:lnTo>
                      <a:lnTo>
                        <a:pt x="60" y="28"/>
                      </a:lnTo>
                      <a:lnTo>
                        <a:pt x="64" y="31"/>
                      </a:lnTo>
                      <a:lnTo>
                        <a:pt x="67" y="32"/>
                      </a:lnTo>
                      <a:lnTo>
                        <a:pt x="72" y="35"/>
                      </a:lnTo>
                      <a:lnTo>
                        <a:pt x="75" y="36"/>
                      </a:lnTo>
                      <a:lnTo>
                        <a:pt x="79" y="39"/>
                      </a:lnTo>
                      <a:lnTo>
                        <a:pt x="82" y="40"/>
                      </a:lnTo>
                      <a:lnTo>
                        <a:pt x="87" y="43"/>
                      </a:lnTo>
                      <a:lnTo>
                        <a:pt x="90" y="44"/>
                      </a:lnTo>
                      <a:lnTo>
                        <a:pt x="94" y="47"/>
                      </a:lnTo>
                      <a:lnTo>
                        <a:pt x="98" y="48"/>
                      </a:lnTo>
                      <a:lnTo>
                        <a:pt x="102" y="51"/>
                      </a:lnTo>
                      <a:lnTo>
                        <a:pt x="104" y="52"/>
                      </a:lnTo>
                      <a:lnTo>
                        <a:pt x="108" y="55"/>
                      </a:lnTo>
                      <a:lnTo>
                        <a:pt x="112" y="56"/>
                      </a:lnTo>
                      <a:lnTo>
                        <a:pt x="115" y="59"/>
                      </a:lnTo>
                      <a:lnTo>
                        <a:pt x="118" y="60"/>
                      </a:lnTo>
                      <a:lnTo>
                        <a:pt x="122" y="61"/>
                      </a:lnTo>
                      <a:lnTo>
                        <a:pt x="126" y="64"/>
                      </a:lnTo>
                      <a:lnTo>
                        <a:pt x="130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2" name="Freeform 37"/>
                <p:cNvSpPr>
                  <a:spLocks/>
                </p:cNvSpPr>
                <p:nvPr/>
              </p:nvSpPr>
              <p:spPr bwMode="auto">
                <a:xfrm>
                  <a:off x="625" y="1794"/>
                  <a:ext cx="26" cy="29"/>
                </a:xfrm>
                <a:custGeom>
                  <a:avLst/>
                  <a:gdLst>
                    <a:gd name="T0" fmla="*/ 0 w 102"/>
                    <a:gd name="T1" fmla="*/ 0 h 117"/>
                    <a:gd name="T2" fmla="*/ 0 w 102"/>
                    <a:gd name="T3" fmla="*/ 0 h 117"/>
                    <a:gd name="T4" fmla="*/ 0 w 102"/>
                    <a:gd name="T5" fmla="*/ 0 h 117"/>
                    <a:gd name="T6" fmla="*/ 0 w 102"/>
                    <a:gd name="T7" fmla="*/ 0 h 117"/>
                    <a:gd name="T8" fmla="*/ 0 w 102"/>
                    <a:gd name="T9" fmla="*/ 0 h 117"/>
                    <a:gd name="T10" fmla="*/ 0 w 102"/>
                    <a:gd name="T11" fmla="*/ 0 h 117"/>
                    <a:gd name="T12" fmla="*/ 0 w 102"/>
                    <a:gd name="T13" fmla="*/ 0 h 117"/>
                    <a:gd name="T14" fmla="*/ 0 w 102"/>
                    <a:gd name="T15" fmla="*/ 0 h 117"/>
                    <a:gd name="T16" fmla="*/ 0 w 102"/>
                    <a:gd name="T17" fmla="*/ 0 h 117"/>
                    <a:gd name="T18" fmla="*/ 0 w 102"/>
                    <a:gd name="T19" fmla="*/ 0 h 117"/>
                    <a:gd name="T20" fmla="*/ 0 w 102"/>
                    <a:gd name="T21" fmla="*/ 0 h 117"/>
                    <a:gd name="T22" fmla="*/ 0 w 102"/>
                    <a:gd name="T23" fmla="*/ 0 h 117"/>
                    <a:gd name="T24" fmla="*/ 0 w 102"/>
                    <a:gd name="T25" fmla="*/ 0 h 117"/>
                    <a:gd name="T26" fmla="*/ 0 w 102"/>
                    <a:gd name="T27" fmla="*/ 0 h 117"/>
                    <a:gd name="T28" fmla="*/ 0 w 102"/>
                    <a:gd name="T29" fmla="*/ 0 h 117"/>
                    <a:gd name="T30" fmla="*/ 0 w 102"/>
                    <a:gd name="T31" fmla="*/ 0 h 117"/>
                    <a:gd name="T32" fmla="*/ 0 w 102"/>
                    <a:gd name="T33" fmla="*/ 0 h 117"/>
                    <a:gd name="T34" fmla="*/ 0 w 102"/>
                    <a:gd name="T35" fmla="*/ 0 h 117"/>
                    <a:gd name="T36" fmla="*/ 0 w 102"/>
                    <a:gd name="T37" fmla="*/ 0 h 117"/>
                    <a:gd name="T38" fmla="*/ 0 w 102"/>
                    <a:gd name="T39" fmla="*/ 0 h 117"/>
                    <a:gd name="T40" fmla="*/ 0 w 102"/>
                    <a:gd name="T41" fmla="*/ 0 h 117"/>
                    <a:gd name="T42" fmla="*/ 0 w 102"/>
                    <a:gd name="T43" fmla="*/ 0 h 117"/>
                    <a:gd name="T44" fmla="*/ 0 w 102"/>
                    <a:gd name="T45" fmla="*/ 0 h 117"/>
                    <a:gd name="T46" fmla="*/ 0 w 102"/>
                    <a:gd name="T47" fmla="*/ 0 h 117"/>
                    <a:gd name="T48" fmla="*/ 0 w 102"/>
                    <a:gd name="T49" fmla="*/ 0 h 117"/>
                    <a:gd name="T50" fmla="*/ 0 w 102"/>
                    <a:gd name="T51" fmla="*/ 0 h 117"/>
                    <a:gd name="T52" fmla="*/ 0 w 102"/>
                    <a:gd name="T53" fmla="*/ 0 h 117"/>
                    <a:gd name="T54" fmla="*/ 0 w 102"/>
                    <a:gd name="T55" fmla="*/ 0 h 117"/>
                    <a:gd name="T56" fmla="*/ 0 w 102"/>
                    <a:gd name="T57" fmla="*/ 0 h 117"/>
                    <a:gd name="T58" fmla="*/ 0 w 102"/>
                    <a:gd name="T59" fmla="*/ 0 h 117"/>
                    <a:gd name="T60" fmla="*/ 0 w 102"/>
                    <a:gd name="T61" fmla="*/ 0 h 117"/>
                    <a:gd name="T62" fmla="*/ 0 w 102"/>
                    <a:gd name="T63" fmla="*/ 0 h 117"/>
                    <a:gd name="T64" fmla="*/ 0 w 102"/>
                    <a:gd name="T65" fmla="*/ 0 h 117"/>
                    <a:gd name="T66" fmla="*/ 0 w 102"/>
                    <a:gd name="T67" fmla="*/ 0 h 117"/>
                    <a:gd name="T68" fmla="*/ 0 w 102"/>
                    <a:gd name="T69" fmla="*/ 0 h 117"/>
                    <a:gd name="T70" fmla="*/ 0 w 102"/>
                    <a:gd name="T71" fmla="*/ 0 h 117"/>
                    <a:gd name="T72" fmla="*/ 0 w 102"/>
                    <a:gd name="T73" fmla="*/ 0 h 117"/>
                    <a:gd name="T74" fmla="*/ 0 w 102"/>
                    <a:gd name="T75" fmla="*/ 0 h 117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102" h="117">
                      <a:moveTo>
                        <a:pt x="48" y="0"/>
                      </a:moveTo>
                      <a:lnTo>
                        <a:pt x="48" y="1"/>
                      </a:lnTo>
                      <a:lnTo>
                        <a:pt x="54" y="4"/>
                      </a:lnTo>
                      <a:lnTo>
                        <a:pt x="55" y="4"/>
                      </a:lnTo>
                      <a:lnTo>
                        <a:pt x="60" y="7"/>
                      </a:lnTo>
                      <a:lnTo>
                        <a:pt x="64" y="9"/>
                      </a:lnTo>
                      <a:lnTo>
                        <a:pt x="70" y="12"/>
                      </a:lnTo>
                      <a:lnTo>
                        <a:pt x="66" y="16"/>
                      </a:lnTo>
                      <a:lnTo>
                        <a:pt x="64" y="20"/>
                      </a:lnTo>
                      <a:lnTo>
                        <a:pt x="62" y="23"/>
                      </a:lnTo>
                      <a:lnTo>
                        <a:pt x="60" y="28"/>
                      </a:lnTo>
                      <a:lnTo>
                        <a:pt x="58" y="32"/>
                      </a:lnTo>
                      <a:lnTo>
                        <a:pt x="56" y="36"/>
                      </a:lnTo>
                      <a:lnTo>
                        <a:pt x="55" y="40"/>
                      </a:lnTo>
                      <a:lnTo>
                        <a:pt x="54" y="45"/>
                      </a:lnTo>
                      <a:lnTo>
                        <a:pt x="52" y="49"/>
                      </a:lnTo>
                      <a:lnTo>
                        <a:pt x="51" y="55"/>
                      </a:lnTo>
                      <a:lnTo>
                        <a:pt x="50" y="59"/>
                      </a:lnTo>
                      <a:lnTo>
                        <a:pt x="48" y="63"/>
                      </a:lnTo>
                      <a:lnTo>
                        <a:pt x="47" y="68"/>
                      </a:lnTo>
                      <a:lnTo>
                        <a:pt x="46" y="72"/>
                      </a:lnTo>
                      <a:lnTo>
                        <a:pt x="44" y="76"/>
                      </a:lnTo>
                      <a:lnTo>
                        <a:pt x="42" y="83"/>
                      </a:lnTo>
                      <a:lnTo>
                        <a:pt x="46" y="85"/>
                      </a:lnTo>
                      <a:lnTo>
                        <a:pt x="51" y="91"/>
                      </a:lnTo>
                      <a:lnTo>
                        <a:pt x="52" y="92"/>
                      </a:lnTo>
                      <a:lnTo>
                        <a:pt x="55" y="95"/>
                      </a:lnTo>
                      <a:lnTo>
                        <a:pt x="58" y="97"/>
                      </a:lnTo>
                      <a:lnTo>
                        <a:pt x="62" y="101"/>
                      </a:lnTo>
                      <a:lnTo>
                        <a:pt x="62" y="96"/>
                      </a:lnTo>
                      <a:lnTo>
                        <a:pt x="63" y="92"/>
                      </a:lnTo>
                      <a:lnTo>
                        <a:pt x="66" y="88"/>
                      </a:lnTo>
                      <a:lnTo>
                        <a:pt x="70" y="85"/>
                      </a:lnTo>
                      <a:lnTo>
                        <a:pt x="74" y="83"/>
                      </a:lnTo>
                      <a:lnTo>
                        <a:pt x="78" y="80"/>
                      </a:lnTo>
                      <a:lnTo>
                        <a:pt x="83" y="77"/>
                      </a:lnTo>
                      <a:lnTo>
                        <a:pt x="87" y="77"/>
                      </a:lnTo>
                      <a:lnTo>
                        <a:pt x="91" y="76"/>
                      </a:lnTo>
                      <a:lnTo>
                        <a:pt x="96" y="77"/>
                      </a:lnTo>
                      <a:lnTo>
                        <a:pt x="99" y="79"/>
                      </a:lnTo>
                      <a:lnTo>
                        <a:pt x="102" y="81"/>
                      </a:lnTo>
                      <a:lnTo>
                        <a:pt x="102" y="84"/>
                      </a:lnTo>
                      <a:lnTo>
                        <a:pt x="102" y="88"/>
                      </a:lnTo>
                      <a:lnTo>
                        <a:pt x="102" y="91"/>
                      </a:lnTo>
                      <a:lnTo>
                        <a:pt x="102" y="95"/>
                      </a:lnTo>
                      <a:lnTo>
                        <a:pt x="99" y="97"/>
                      </a:lnTo>
                      <a:lnTo>
                        <a:pt x="99" y="101"/>
                      </a:lnTo>
                      <a:lnTo>
                        <a:pt x="95" y="101"/>
                      </a:lnTo>
                      <a:lnTo>
                        <a:pt x="91" y="101"/>
                      </a:lnTo>
                      <a:lnTo>
                        <a:pt x="87" y="104"/>
                      </a:lnTo>
                      <a:lnTo>
                        <a:pt x="80" y="107"/>
                      </a:lnTo>
                      <a:lnTo>
                        <a:pt x="78" y="107"/>
                      </a:lnTo>
                      <a:lnTo>
                        <a:pt x="75" y="108"/>
                      </a:lnTo>
                      <a:lnTo>
                        <a:pt x="72" y="109"/>
                      </a:lnTo>
                      <a:lnTo>
                        <a:pt x="70" y="112"/>
                      </a:lnTo>
                      <a:lnTo>
                        <a:pt x="64" y="113"/>
                      </a:lnTo>
                      <a:lnTo>
                        <a:pt x="60" y="117"/>
                      </a:lnTo>
                      <a:lnTo>
                        <a:pt x="56" y="116"/>
                      </a:lnTo>
                      <a:lnTo>
                        <a:pt x="54" y="113"/>
                      </a:lnTo>
                      <a:lnTo>
                        <a:pt x="50" y="112"/>
                      </a:lnTo>
                      <a:lnTo>
                        <a:pt x="47" y="109"/>
                      </a:lnTo>
                      <a:lnTo>
                        <a:pt x="43" y="108"/>
                      </a:lnTo>
                      <a:lnTo>
                        <a:pt x="40" y="107"/>
                      </a:lnTo>
                      <a:lnTo>
                        <a:pt x="38" y="105"/>
                      </a:lnTo>
                      <a:lnTo>
                        <a:pt x="35" y="104"/>
                      </a:lnTo>
                      <a:lnTo>
                        <a:pt x="30" y="101"/>
                      </a:lnTo>
                      <a:lnTo>
                        <a:pt x="24" y="97"/>
                      </a:lnTo>
                      <a:lnTo>
                        <a:pt x="19" y="95"/>
                      </a:lnTo>
                      <a:lnTo>
                        <a:pt x="16" y="95"/>
                      </a:lnTo>
                      <a:lnTo>
                        <a:pt x="11" y="92"/>
                      </a:lnTo>
                      <a:lnTo>
                        <a:pt x="8" y="89"/>
                      </a:lnTo>
                      <a:lnTo>
                        <a:pt x="6" y="88"/>
                      </a:lnTo>
                      <a:lnTo>
                        <a:pt x="4" y="87"/>
                      </a:lnTo>
                      <a:lnTo>
                        <a:pt x="0" y="85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3" name="Freeform 38"/>
                <p:cNvSpPr>
                  <a:spLocks/>
                </p:cNvSpPr>
                <p:nvPr/>
              </p:nvSpPr>
              <p:spPr bwMode="auto">
                <a:xfrm>
                  <a:off x="505" y="1891"/>
                  <a:ext cx="9" cy="10"/>
                </a:xfrm>
                <a:custGeom>
                  <a:avLst/>
                  <a:gdLst>
                    <a:gd name="T0" fmla="*/ 0 w 35"/>
                    <a:gd name="T1" fmla="*/ 0 h 39"/>
                    <a:gd name="T2" fmla="*/ 0 w 35"/>
                    <a:gd name="T3" fmla="*/ 0 h 39"/>
                    <a:gd name="T4" fmla="*/ 0 w 35"/>
                    <a:gd name="T5" fmla="*/ 0 h 39"/>
                    <a:gd name="T6" fmla="*/ 0 w 35"/>
                    <a:gd name="T7" fmla="*/ 0 h 39"/>
                    <a:gd name="T8" fmla="*/ 0 w 35"/>
                    <a:gd name="T9" fmla="*/ 0 h 39"/>
                    <a:gd name="T10" fmla="*/ 0 w 35"/>
                    <a:gd name="T11" fmla="*/ 0 h 39"/>
                    <a:gd name="T12" fmla="*/ 0 w 35"/>
                    <a:gd name="T13" fmla="*/ 0 h 39"/>
                    <a:gd name="T14" fmla="*/ 0 w 35"/>
                    <a:gd name="T15" fmla="*/ 0 h 39"/>
                    <a:gd name="T16" fmla="*/ 0 w 35"/>
                    <a:gd name="T17" fmla="*/ 0 h 39"/>
                    <a:gd name="T18" fmla="*/ 0 w 35"/>
                    <a:gd name="T19" fmla="*/ 0 h 39"/>
                    <a:gd name="T20" fmla="*/ 0 w 35"/>
                    <a:gd name="T21" fmla="*/ 0 h 39"/>
                    <a:gd name="T22" fmla="*/ 0 w 35"/>
                    <a:gd name="T23" fmla="*/ 0 h 39"/>
                    <a:gd name="T24" fmla="*/ 0 w 35"/>
                    <a:gd name="T25" fmla="*/ 0 h 39"/>
                    <a:gd name="T26" fmla="*/ 0 w 35"/>
                    <a:gd name="T27" fmla="*/ 0 h 39"/>
                    <a:gd name="T28" fmla="*/ 0 w 35"/>
                    <a:gd name="T29" fmla="*/ 0 h 39"/>
                    <a:gd name="T30" fmla="*/ 0 w 35"/>
                    <a:gd name="T31" fmla="*/ 0 h 39"/>
                    <a:gd name="T32" fmla="*/ 0 w 35"/>
                    <a:gd name="T33" fmla="*/ 0 h 39"/>
                    <a:gd name="T34" fmla="*/ 0 w 35"/>
                    <a:gd name="T35" fmla="*/ 0 h 39"/>
                    <a:gd name="T36" fmla="*/ 0 w 35"/>
                    <a:gd name="T37" fmla="*/ 0 h 39"/>
                    <a:gd name="T38" fmla="*/ 0 w 35"/>
                    <a:gd name="T39" fmla="*/ 0 h 39"/>
                    <a:gd name="T40" fmla="*/ 0 w 35"/>
                    <a:gd name="T41" fmla="*/ 0 h 39"/>
                    <a:gd name="T42" fmla="*/ 0 w 35"/>
                    <a:gd name="T43" fmla="*/ 0 h 39"/>
                    <a:gd name="T44" fmla="*/ 0 w 35"/>
                    <a:gd name="T45" fmla="*/ 0 h 39"/>
                    <a:gd name="T46" fmla="*/ 0 w 35"/>
                    <a:gd name="T47" fmla="*/ 0 h 39"/>
                    <a:gd name="T48" fmla="*/ 0 w 35"/>
                    <a:gd name="T49" fmla="*/ 0 h 39"/>
                    <a:gd name="T50" fmla="*/ 0 w 35"/>
                    <a:gd name="T51" fmla="*/ 0 h 39"/>
                    <a:gd name="T52" fmla="*/ 0 w 35"/>
                    <a:gd name="T53" fmla="*/ 0 h 39"/>
                    <a:gd name="T54" fmla="*/ 0 w 35"/>
                    <a:gd name="T55" fmla="*/ 0 h 39"/>
                    <a:gd name="T56" fmla="*/ 0 w 35"/>
                    <a:gd name="T57" fmla="*/ 0 h 39"/>
                    <a:gd name="T58" fmla="*/ 0 w 35"/>
                    <a:gd name="T59" fmla="*/ 0 h 39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5" h="39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4" y="8"/>
                      </a:lnTo>
                      <a:lnTo>
                        <a:pt x="7" y="7"/>
                      </a:lnTo>
                      <a:lnTo>
                        <a:pt x="10" y="5"/>
                      </a:lnTo>
                      <a:lnTo>
                        <a:pt x="12" y="3"/>
                      </a:lnTo>
                      <a:lnTo>
                        <a:pt x="16" y="1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1" y="5"/>
                      </a:lnTo>
                      <a:lnTo>
                        <a:pt x="34" y="9"/>
                      </a:lnTo>
                      <a:lnTo>
                        <a:pt x="35" y="13"/>
                      </a:lnTo>
                      <a:lnTo>
                        <a:pt x="35" y="16"/>
                      </a:lnTo>
                      <a:lnTo>
                        <a:pt x="35" y="20"/>
                      </a:lnTo>
                      <a:lnTo>
                        <a:pt x="34" y="23"/>
                      </a:lnTo>
                      <a:lnTo>
                        <a:pt x="34" y="25"/>
                      </a:lnTo>
                      <a:lnTo>
                        <a:pt x="32" y="29"/>
                      </a:lnTo>
                      <a:lnTo>
                        <a:pt x="31" y="32"/>
                      </a:lnTo>
                      <a:lnTo>
                        <a:pt x="30" y="35"/>
                      </a:lnTo>
                      <a:lnTo>
                        <a:pt x="27" y="39"/>
                      </a:lnTo>
                      <a:lnTo>
                        <a:pt x="24" y="36"/>
                      </a:lnTo>
                      <a:lnTo>
                        <a:pt x="22" y="33"/>
                      </a:lnTo>
                      <a:lnTo>
                        <a:pt x="18" y="29"/>
                      </a:lnTo>
                      <a:lnTo>
                        <a:pt x="14" y="25"/>
                      </a:lnTo>
                      <a:lnTo>
                        <a:pt x="10" y="20"/>
                      </a:lnTo>
                      <a:lnTo>
                        <a:pt x="6" y="16"/>
                      </a:lnTo>
                      <a:lnTo>
                        <a:pt x="3" y="1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4" name="Freeform 39"/>
                <p:cNvSpPr>
                  <a:spLocks/>
                </p:cNvSpPr>
                <p:nvPr/>
              </p:nvSpPr>
              <p:spPr bwMode="auto">
                <a:xfrm>
                  <a:off x="516" y="1896"/>
                  <a:ext cx="42" cy="46"/>
                </a:xfrm>
                <a:custGeom>
                  <a:avLst/>
                  <a:gdLst>
                    <a:gd name="T0" fmla="*/ 0 w 166"/>
                    <a:gd name="T1" fmla="*/ 0 h 182"/>
                    <a:gd name="T2" fmla="*/ 0 w 166"/>
                    <a:gd name="T3" fmla="*/ 0 h 182"/>
                    <a:gd name="T4" fmla="*/ 0 w 166"/>
                    <a:gd name="T5" fmla="*/ 0 h 182"/>
                    <a:gd name="T6" fmla="*/ 0 w 166"/>
                    <a:gd name="T7" fmla="*/ 0 h 182"/>
                    <a:gd name="T8" fmla="*/ 0 w 166"/>
                    <a:gd name="T9" fmla="*/ 0 h 182"/>
                    <a:gd name="T10" fmla="*/ 0 w 166"/>
                    <a:gd name="T11" fmla="*/ 0 h 182"/>
                    <a:gd name="T12" fmla="*/ 0 w 166"/>
                    <a:gd name="T13" fmla="*/ 0 h 182"/>
                    <a:gd name="T14" fmla="*/ 0 w 166"/>
                    <a:gd name="T15" fmla="*/ 0 h 182"/>
                    <a:gd name="T16" fmla="*/ 0 w 166"/>
                    <a:gd name="T17" fmla="*/ 0 h 182"/>
                    <a:gd name="T18" fmla="*/ 0 w 166"/>
                    <a:gd name="T19" fmla="*/ 0 h 182"/>
                    <a:gd name="T20" fmla="*/ 0 w 166"/>
                    <a:gd name="T21" fmla="*/ 0 h 182"/>
                    <a:gd name="T22" fmla="*/ 0 w 166"/>
                    <a:gd name="T23" fmla="*/ 0 h 182"/>
                    <a:gd name="T24" fmla="*/ 0 w 166"/>
                    <a:gd name="T25" fmla="*/ 0 h 182"/>
                    <a:gd name="T26" fmla="*/ 0 w 166"/>
                    <a:gd name="T27" fmla="*/ 0 h 182"/>
                    <a:gd name="T28" fmla="*/ 0 w 166"/>
                    <a:gd name="T29" fmla="*/ 0 h 182"/>
                    <a:gd name="T30" fmla="*/ 0 w 166"/>
                    <a:gd name="T31" fmla="*/ 0 h 182"/>
                    <a:gd name="T32" fmla="*/ 0 w 166"/>
                    <a:gd name="T33" fmla="*/ 0 h 182"/>
                    <a:gd name="T34" fmla="*/ 0 w 166"/>
                    <a:gd name="T35" fmla="*/ 0 h 182"/>
                    <a:gd name="T36" fmla="*/ 0 w 166"/>
                    <a:gd name="T37" fmla="*/ 0 h 182"/>
                    <a:gd name="T38" fmla="*/ 0 w 166"/>
                    <a:gd name="T39" fmla="*/ 0 h 182"/>
                    <a:gd name="T40" fmla="*/ 0 w 166"/>
                    <a:gd name="T41" fmla="*/ 0 h 182"/>
                    <a:gd name="T42" fmla="*/ 0 w 166"/>
                    <a:gd name="T43" fmla="*/ 0 h 182"/>
                    <a:gd name="T44" fmla="*/ 0 w 166"/>
                    <a:gd name="T45" fmla="*/ 0 h 182"/>
                    <a:gd name="T46" fmla="*/ 0 w 166"/>
                    <a:gd name="T47" fmla="*/ 0 h 182"/>
                    <a:gd name="T48" fmla="*/ 0 w 166"/>
                    <a:gd name="T49" fmla="*/ 0 h 182"/>
                    <a:gd name="T50" fmla="*/ 0 w 166"/>
                    <a:gd name="T51" fmla="*/ 0 h 182"/>
                    <a:gd name="T52" fmla="*/ 0 w 166"/>
                    <a:gd name="T53" fmla="*/ 0 h 182"/>
                    <a:gd name="T54" fmla="*/ 0 w 166"/>
                    <a:gd name="T55" fmla="*/ 0 h 182"/>
                    <a:gd name="T56" fmla="*/ 0 w 166"/>
                    <a:gd name="T57" fmla="*/ 0 h 182"/>
                    <a:gd name="T58" fmla="*/ 0 w 166"/>
                    <a:gd name="T59" fmla="*/ 0 h 182"/>
                    <a:gd name="T60" fmla="*/ 0 w 166"/>
                    <a:gd name="T61" fmla="*/ 0 h 182"/>
                    <a:gd name="T62" fmla="*/ 0 w 166"/>
                    <a:gd name="T63" fmla="*/ 0 h 182"/>
                    <a:gd name="T64" fmla="*/ 0 w 166"/>
                    <a:gd name="T65" fmla="*/ 0 h 182"/>
                    <a:gd name="T66" fmla="*/ 0 w 166"/>
                    <a:gd name="T67" fmla="*/ 0 h 182"/>
                    <a:gd name="T68" fmla="*/ 0 w 166"/>
                    <a:gd name="T69" fmla="*/ 0 h 182"/>
                    <a:gd name="T70" fmla="*/ 0 w 166"/>
                    <a:gd name="T71" fmla="*/ 0 h 182"/>
                    <a:gd name="T72" fmla="*/ 0 w 166"/>
                    <a:gd name="T73" fmla="*/ 0 h 182"/>
                    <a:gd name="T74" fmla="*/ 0 w 166"/>
                    <a:gd name="T75" fmla="*/ 0 h 182"/>
                    <a:gd name="T76" fmla="*/ 0 w 166"/>
                    <a:gd name="T77" fmla="*/ 0 h 182"/>
                    <a:gd name="T78" fmla="*/ 0 w 166"/>
                    <a:gd name="T79" fmla="*/ 0 h 182"/>
                    <a:gd name="T80" fmla="*/ 0 w 166"/>
                    <a:gd name="T81" fmla="*/ 0 h 182"/>
                    <a:gd name="T82" fmla="*/ 0 w 166"/>
                    <a:gd name="T83" fmla="*/ 0 h 182"/>
                    <a:gd name="T84" fmla="*/ 0 w 166"/>
                    <a:gd name="T85" fmla="*/ 0 h 182"/>
                    <a:gd name="T86" fmla="*/ 0 w 166"/>
                    <a:gd name="T87" fmla="*/ 0 h 182"/>
                    <a:gd name="T88" fmla="*/ 0 w 166"/>
                    <a:gd name="T89" fmla="*/ 0 h 182"/>
                    <a:gd name="T90" fmla="*/ 0 w 166"/>
                    <a:gd name="T91" fmla="*/ 0 h 182"/>
                    <a:gd name="T92" fmla="*/ 0 w 166"/>
                    <a:gd name="T93" fmla="*/ 0 h 182"/>
                    <a:gd name="T94" fmla="*/ 0 w 166"/>
                    <a:gd name="T95" fmla="*/ 0 h 182"/>
                    <a:gd name="T96" fmla="*/ 0 w 166"/>
                    <a:gd name="T97" fmla="*/ 0 h 182"/>
                    <a:gd name="T98" fmla="*/ 0 w 166"/>
                    <a:gd name="T99" fmla="*/ 0 h 182"/>
                    <a:gd name="T100" fmla="*/ 0 w 166"/>
                    <a:gd name="T101" fmla="*/ 0 h 182"/>
                    <a:gd name="T102" fmla="*/ 0 w 166"/>
                    <a:gd name="T103" fmla="*/ 0 h 182"/>
                    <a:gd name="T104" fmla="*/ 0 w 166"/>
                    <a:gd name="T105" fmla="*/ 0 h 18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0" t="0" r="r" b="b"/>
                  <a:pathLst>
                    <a:path w="166" h="182">
                      <a:moveTo>
                        <a:pt x="0" y="32"/>
                      </a:moveTo>
                      <a:lnTo>
                        <a:pt x="2" y="32"/>
                      </a:lnTo>
                      <a:lnTo>
                        <a:pt x="6" y="30"/>
                      </a:lnTo>
                      <a:lnTo>
                        <a:pt x="11" y="26"/>
                      </a:lnTo>
                      <a:lnTo>
                        <a:pt x="14" y="22"/>
                      </a:lnTo>
                      <a:lnTo>
                        <a:pt x="19" y="18"/>
                      </a:lnTo>
                      <a:lnTo>
                        <a:pt x="23" y="12"/>
                      </a:lnTo>
                      <a:lnTo>
                        <a:pt x="26" y="8"/>
                      </a:lnTo>
                      <a:lnTo>
                        <a:pt x="28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42" y="7"/>
                      </a:lnTo>
                      <a:lnTo>
                        <a:pt x="46" y="8"/>
                      </a:lnTo>
                      <a:lnTo>
                        <a:pt x="50" y="11"/>
                      </a:lnTo>
                      <a:lnTo>
                        <a:pt x="54" y="11"/>
                      </a:lnTo>
                      <a:lnTo>
                        <a:pt x="56" y="12"/>
                      </a:lnTo>
                      <a:lnTo>
                        <a:pt x="51" y="14"/>
                      </a:lnTo>
                      <a:lnTo>
                        <a:pt x="48" y="16"/>
                      </a:lnTo>
                      <a:lnTo>
                        <a:pt x="46" y="20"/>
                      </a:lnTo>
                      <a:lnTo>
                        <a:pt x="44" y="23"/>
                      </a:lnTo>
                      <a:lnTo>
                        <a:pt x="43" y="27"/>
                      </a:lnTo>
                      <a:lnTo>
                        <a:pt x="42" y="32"/>
                      </a:lnTo>
                      <a:lnTo>
                        <a:pt x="42" y="36"/>
                      </a:lnTo>
                      <a:lnTo>
                        <a:pt x="44" y="42"/>
                      </a:lnTo>
                      <a:lnTo>
                        <a:pt x="44" y="46"/>
                      </a:lnTo>
                      <a:lnTo>
                        <a:pt x="47" y="50"/>
                      </a:lnTo>
                      <a:lnTo>
                        <a:pt x="48" y="55"/>
                      </a:lnTo>
                      <a:lnTo>
                        <a:pt x="51" y="59"/>
                      </a:lnTo>
                      <a:lnTo>
                        <a:pt x="54" y="62"/>
                      </a:lnTo>
                      <a:lnTo>
                        <a:pt x="56" y="66"/>
                      </a:lnTo>
                      <a:lnTo>
                        <a:pt x="60" y="70"/>
                      </a:lnTo>
                      <a:lnTo>
                        <a:pt x="64" y="72"/>
                      </a:lnTo>
                      <a:lnTo>
                        <a:pt x="66" y="75"/>
                      </a:lnTo>
                      <a:lnTo>
                        <a:pt x="67" y="79"/>
                      </a:lnTo>
                      <a:lnTo>
                        <a:pt x="70" y="83"/>
                      </a:lnTo>
                      <a:lnTo>
                        <a:pt x="72" y="86"/>
                      </a:lnTo>
                      <a:lnTo>
                        <a:pt x="74" y="88"/>
                      </a:lnTo>
                      <a:lnTo>
                        <a:pt x="78" y="91"/>
                      </a:lnTo>
                      <a:lnTo>
                        <a:pt x="79" y="92"/>
                      </a:lnTo>
                      <a:lnTo>
                        <a:pt x="82" y="95"/>
                      </a:lnTo>
                      <a:lnTo>
                        <a:pt x="87" y="99"/>
                      </a:lnTo>
                      <a:lnTo>
                        <a:pt x="92" y="103"/>
                      </a:lnTo>
                      <a:lnTo>
                        <a:pt x="96" y="104"/>
                      </a:lnTo>
                      <a:lnTo>
                        <a:pt x="99" y="106"/>
                      </a:lnTo>
                      <a:lnTo>
                        <a:pt x="103" y="107"/>
                      </a:lnTo>
                      <a:lnTo>
                        <a:pt x="106" y="110"/>
                      </a:lnTo>
                      <a:lnTo>
                        <a:pt x="108" y="110"/>
                      </a:lnTo>
                      <a:lnTo>
                        <a:pt x="111" y="112"/>
                      </a:lnTo>
                      <a:lnTo>
                        <a:pt x="115" y="114"/>
                      </a:lnTo>
                      <a:lnTo>
                        <a:pt x="118" y="114"/>
                      </a:lnTo>
                      <a:lnTo>
                        <a:pt x="122" y="116"/>
                      </a:lnTo>
                      <a:lnTo>
                        <a:pt x="124" y="118"/>
                      </a:lnTo>
                      <a:lnTo>
                        <a:pt x="128" y="119"/>
                      </a:lnTo>
                      <a:lnTo>
                        <a:pt x="131" y="122"/>
                      </a:lnTo>
                      <a:lnTo>
                        <a:pt x="136" y="126"/>
                      </a:lnTo>
                      <a:lnTo>
                        <a:pt x="142" y="131"/>
                      </a:lnTo>
                      <a:lnTo>
                        <a:pt x="144" y="134"/>
                      </a:lnTo>
                      <a:lnTo>
                        <a:pt x="147" y="136"/>
                      </a:lnTo>
                      <a:lnTo>
                        <a:pt x="150" y="140"/>
                      </a:lnTo>
                      <a:lnTo>
                        <a:pt x="152" y="143"/>
                      </a:lnTo>
                      <a:lnTo>
                        <a:pt x="155" y="146"/>
                      </a:lnTo>
                      <a:lnTo>
                        <a:pt x="159" y="148"/>
                      </a:lnTo>
                      <a:lnTo>
                        <a:pt x="162" y="150"/>
                      </a:lnTo>
                      <a:lnTo>
                        <a:pt x="164" y="152"/>
                      </a:lnTo>
                      <a:lnTo>
                        <a:pt x="164" y="158"/>
                      </a:lnTo>
                      <a:lnTo>
                        <a:pt x="166" y="162"/>
                      </a:lnTo>
                      <a:lnTo>
                        <a:pt x="164" y="167"/>
                      </a:lnTo>
                      <a:lnTo>
                        <a:pt x="160" y="171"/>
                      </a:lnTo>
                      <a:lnTo>
                        <a:pt x="156" y="176"/>
                      </a:lnTo>
                      <a:lnTo>
                        <a:pt x="152" y="182"/>
                      </a:lnTo>
                      <a:lnTo>
                        <a:pt x="147" y="176"/>
                      </a:lnTo>
                      <a:lnTo>
                        <a:pt x="143" y="171"/>
                      </a:lnTo>
                      <a:lnTo>
                        <a:pt x="138" y="167"/>
                      </a:lnTo>
                      <a:lnTo>
                        <a:pt x="134" y="162"/>
                      </a:lnTo>
                      <a:lnTo>
                        <a:pt x="128" y="158"/>
                      </a:lnTo>
                      <a:lnTo>
                        <a:pt x="124" y="152"/>
                      </a:lnTo>
                      <a:lnTo>
                        <a:pt x="119" y="148"/>
                      </a:lnTo>
                      <a:lnTo>
                        <a:pt x="114" y="143"/>
                      </a:lnTo>
                      <a:lnTo>
                        <a:pt x="110" y="139"/>
                      </a:lnTo>
                      <a:lnTo>
                        <a:pt x="104" y="135"/>
                      </a:lnTo>
                      <a:lnTo>
                        <a:pt x="100" y="130"/>
                      </a:lnTo>
                      <a:lnTo>
                        <a:pt x="95" y="126"/>
                      </a:lnTo>
                      <a:lnTo>
                        <a:pt x="91" y="120"/>
                      </a:lnTo>
                      <a:lnTo>
                        <a:pt x="86" y="116"/>
                      </a:lnTo>
                      <a:lnTo>
                        <a:pt x="80" y="110"/>
                      </a:lnTo>
                      <a:lnTo>
                        <a:pt x="76" y="107"/>
                      </a:lnTo>
                      <a:lnTo>
                        <a:pt x="71" y="102"/>
                      </a:lnTo>
                      <a:lnTo>
                        <a:pt x="67" y="98"/>
                      </a:lnTo>
                      <a:lnTo>
                        <a:pt x="62" y="92"/>
                      </a:lnTo>
                      <a:lnTo>
                        <a:pt x="56" y="87"/>
                      </a:lnTo>
                      <a:lnTo>
                        <a:pt x="52" y="83"/>
                      </a:lnTo>
                      <a:lnTo>
                        <a:pt x="47" y="78"/>
                      </a:lnTo>
                      <a:lnTo>
                        <a:pt x="43" y="74"/>
                      </a:lnTo>
                      <a:lnTo>
                        <a:pt x="38" y="68"/>
                      </a:lnTo>
                      <a:lnTo>
                        <a:pt x="34" y="64"/>
                      </a:lnTo>
                      <a:lnTo>
                        <a:pt x="28" y="59"/>
                      </a:lnTo>
                      <a:lnTo>
                        <a:pt x="23" y="55"/>
                      </a:lnTo>
                      <a:lnTo>
                        <a:pt x="19" y="50"/>
                      </a:lnTo>
                      <a:lnTo>
                        <a:pt x="14" y="46"/>
                      </a:lnTo>
                      <a:lnTo>
                        <a:pt x="10" y="42"/>
                      </a:lnTo>
                      <a:lnTo>
                        <a:pt x="4" y="36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5" name="Freeform 40"/>
                <p:cNvSpPr>
                  <a:spLocks/>
                </p:cNvSpPr>
                <p:nvPr/>
              </p:nvSpPr>
              <p:spPr bwMode="auto">
                <a:xfrm>
                  <a:off x="536" y="1887"/>
                  <a:ext cx="21" cy="29"/>
                </a:xfrm>
                <a:custGeom>
                  <a:avLst/>
                  <a:gdLst>
                    <a:gd name="T0" fmla="*/ 0 w 85"/>
                    <a:gd name="T1" fmla="*/ 0 h 117"/>
                    <a:gd name="T2" fmla="*/ 0 w 85"/>
                    <a:gd name="T3" fmla="*/ 0 h 117"/>
                    <a:gd name="T4" fmla="*/ 0 w 85"/>
                    <a:gd name="T5" fmla="*/ 0 h 117"/>
                    <a:gd name="T6" fmla="*/ 0 w 85"/>
                    <a:gd name="T7" fmla="*/ 0 h 117"/>
                    <a:gd name="T8" fmla="*/ 0 w 85"/>
                    <a:gd name="T9" fmla="*/ 0 h 117"/>
                    <a:gd name="T10" fmla="*/ 0 w 85"/>
                    <a:gd name="T11" fmla="*/ 0 h 117"/>
                    <a:gd name="T12" fmla="*/ 0 w 85"/>
                    <a:gd name="T13" fmla="*/ 0 h 117"/>
                    <a:gd name="T14" fmla="*/ 0 w 85"/>
                    <a:gd name="T15" fmla="*/ 0 h 117"/>
                    <a:gd name="T16" fmla="*/ 0 w 85"/>
                    <a:gd name="T17" fmla="*/ 0 h 117"/>
                    <a:gd name="T18" fmla="*/ 0 w 85"/>
                    <a:gd name="T19" fmla="*/ 0 h 117"/>
                    <a:gd name="T20" fmla="*/ 0 w 85"/>
                    <a:gd name="T21" fmla="*/ 0 h 117"/>
                    <a:gd name="T22" fmla="*/ 0 w 85"/>
                    <a:gd name="T23" fmla="*/ 0 h 117"/>
                    <a:gd name="T24" fmla="*/ 0 w 85"/>
                    <a:gd name="T25" fmla="*/ 0 h 117"/>
                    <a:gd name="T26" fmla="*/ 0 w 85"/>
                    <a:gd name="T27" fmla="*/ 0 h 117"/>
                    <a:gd name="T28" fmla="*/ 0 w 85"/>
                    <a:gd name="T29" fmla="*/ 0 h 117"/>
                    <a:gd name="T30" fmla="*/ 0 w 85"/>
                    <a:gd name="T31" fmla="*/ 0 h 117"/>
                    <a:gd name="T32" fmla="*/ 0 w 85"/>
                    <a:gd name="T33" fmla="*/ 0 h 117"/>
                    <a:gd name="T34" fmla="*/ 0 w 85"/>
                    <a:gd name="T35" fmla="*/ 0 h 117"/>
                    <a:gd name="T36" fmla="*/ 0 w 85"/>
                    <a:gd name="T37" fmla="*/ 0 h 117"/>
                    <a:gd name="T38" fmla="*/ 0 w 85"/>
                    <a:gd name="T39" fmla="*/ 0 h 117"/>
                    <a:gd name="T40" fmla="*/ 0 w 85"/>
                    <a:gd name="T41" fmla="*/ 0 h 117"/>
                    <a:gd name="T42" fmla="*/ 0 w 85"/>
                    <a:gd name="T43" fmla="*/ 0 h 117"/>
                    <a:gd name="T44" fmla="*/ 0 w 85"/>
                    <a:gd name="T45" fmla="*/ 0 h 117"/>
                    <a:gd name="T46" fmla="*/ 0 w 85"/>
                    <a:gd name="T47" fmla="*/ 0 h 117"/>
                    <a:gd name="T48" fmla="*/ 0 w 85"/>
                    <a:gd name="T49" fmla="*/ 0 h 117"/>
                    <a:gd name="T50" fmla="*/ 0 w 85"/>
                    <a:gd name="T51" fmla="*/ 0 h 117"/>
                    <a:gd name="T52" fmla="*/ 0 w 85"/>
                    <a:gd name="T53" fmla="*/ 0 h 117"/>
                    <a:gd name="T54" fmla="*/ 0 w 85"/>
                    <a:gd name="T55" fmla="*/ 0 h 117"/>
                    <a:gd name="T56" fmla="*/ 0 w 85"/>
                    <a:gd name="T57" fmla="*/ 0 h 117"/>
                    <a:gd name="T58" fmla="*/ 0 w 85"/>
                    <a:gd name="T59" fmla="*/ 0 h 117"/>
                    <a:gd name="T60" fmla="*/ 0 w 85"/>
                    <a:gd name="T61" fmla="*/ 0 h 117"/>
                    <a:gd name="T62" fmla="*/ 0 w 85"/>
                    <a:gd name="T63" fmla="*/ 0 h 117"/>
                    <a:gd name="T64" fmla="*/ 0 w 85"/>
                    <a:gd name="T65" fmla="*/ 0 h 117"/>
                    <a:gd name="T66" fmla="*/ 0 w 85"/>
                    <a:gd name="T67" fmla="*/ 0 h 117"/>
                    <a:gd name="T68" fmla="*/ 0 w 85"/>
                    <a:gd name="T69" fmla="*/ 0 h 117"/>
                    <a:gd name="T70" fmla="*/ 0 w 85"/>
                    <a:gd name="T71" fmla="*/ 0 h 117"/>
                    <a:gd name="T72" fmla="*/ 0 w 85"/>
                    <a:gd name="T73" fmla="*/ 0 h 117"/>
                    <a:gd name="T74" fmla="*/ 0 w 85"/>
                    <a:gd name="T75" fmla="*/ 0 h 117"/>
                    <a:gd name="T76" fmla="*/ 0 w 85"/>
                    <a:gd name="T77" fmla="*/ 0 h 117"/>
                    <a:gd name="T78" fmla="*/ 0 w 85"/>
                    <a:gd name="T79" fmla="*/ 0 h 117"/>
                    <a:gd name="T80" fmla="*/ 0 w 85"/>
                    <a:gd name="T81" fmla="*/ 0 h 117"/>
                    <a:gd name="T82" fmla="*/ 0 w 85"/>
                    <a:gd name="T83" fmla="*/ 0 h 117"/>
                    <a:gd name="T84" fmla="*/ 0 w 85"/>
                    <a:gd name="T85" fmla="*/ 0 h 117"/>
                    <a:gd name="T86" fmla="*/ 0 w 85"/>
                    <a:gd name="T87" fmla="*/ 0 h 117"/>
                    <a:gd name="T88" fmla="*/ 0 w 85"/>
                    <a:gd name="T89" fmla="*/ 0 h 117"/>
                    <a:gd name="T90" fmla="*/ 0 w 85"/>
                    <a:gd name="T91" fmla="*/ 0 h 117"/>
                    <a:gd name="T92" fmla="*/ 0 w 85"/>
                    <a:gd name="T93" fmla="*/ 0 h 117"/>
                    <a:gd name="T94" fmla="*/ 0 w 85"/>
                    <a:gd name="T95" fmla="*/ 0 h 117"/>
                    <a:gd name="T96" fmla="*/ 0 w 85"/>
                    <a:gd name="T97" fmla="*/ 0 h 117"/>
                    <a:gd name="T98" fmla="*/ 0 w 85"/>
                    <a:gd name="T99" fmla="*/ 0 h 117"/>
                    <a:gd name="T100" fmla="*/ 0 w 85"/>
                    <a:gd name="T101" fmla="*/ 0 h 117"/>
                    <a:gd name="T102" fmla="*/ 0 w 85"/>
                    <a:gd name="T103" fmla="*/ 0 h 117"/>
                    <a:gd name="T104" fmla="*/ 0 w 85"/>
                    <a:gd name="T105" fmla="*/ 0 h 117"/>
                    <a:gd name="T106" fmla="*/ 0 w 85"/>
                    <a:gd name="T107" fmla="*/ 0 h 117"/>
                    <a:gd name="T108" fmla="*/ 0 w 85"/>
                    <a:gd name="T109" fmla="*/ 0 h 117"/>
                    <a:gd name="T110" fmla="*/ 0 w 85"/>
                    <a:gd name="T111" fmla="*/ 0 h 117"/>
                    <a:gd name="T112" fmla="*/ 0 w 85"/>
                    <a:gd name="T113" fmla="*/ 0 h 117"/>
                    <a:gd name="T114" fmla="*/ 0 w 85"/>
                    <a:gd name="T115" fmla="*/ 0 h 117"/>
                    <a:gd name="T116" fmla="*/ 0 w 85"/>
                    <a:gd name="T117" fmla="*/ 0 h 117"/>
                    <a:gd name="T118" fmla="*/ 0 w 85"/>
                    <a:gd name="T119" fmla="*/ 0 h 117"/>
                    <a:gd name="T120" fmla="*/ 0 w 85"/>
                    <a:gd name="T121" fmla="*/ 0 h 117"/>
                    <a:gd name="T122" fmla="*/ 0 w 85"/>
                    <a:gd name="T123" fmla="*/ 0 h 117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85" h="117">
                      <a:moveTo>
                        <a:pt x="85" y="79"/>
                      </a:moveTo>
                      <a:lnTo>
                        <a:pt x="83" y="81"/>
                      </a:lnTo>
                      <a:lnTo>
                        <a:pt x="80" y="84"/>
                      </a:lnTo>
                      <a:lnTo>
                        <a:pt x="80" y="87"/>
                      </a:lnTo>
                      <a:lnTo>
                        <a:pt x="79" y="91"/>
                      </a:lnTo>
                      <a:lnTo>
                        <a:pt x="76" y="95"/>
                      </a:lnTo>
                      <a:lnTo>
                        <a:pt x="76" y="99"/>
                      </a:lnTo>
                      <a:lnTo>
                        <a:pt x="75" y="101"/>
                      </a:lnTo>
                      <a:lnTo>
                        <a:pt x="73" y="105"/>
                      </a:lnTo>
                      <a:lnTo>
                        <a:pt x="71" y="111"/>
                      </a:lnTo>
                      <a:lnTo>
                        <a:pt x="67" y="115"/>
                      </a:lnTo>
                      <a:lnTo>
                        <a:pt x="64" y="115"/>
                      </a:lnTo>
                      <a:lnTo>
                        <a:pt x="60" y="117"/>
                      </a:lnTo>
                      <a:lnTo>
                        <a:pt x="56" y="117"/>
                      </a:lnTo>
                      <a:lnTo>
                        <a:pt x="52" y="117"/>
                      </a:lnTo>
                      <a:lnTo>
                        <a:pt x="51" y="113"/>
                      </a:lnTo>
                      <a:lnTo>
                        <a:pt x="49" y="108"/>
                      </a:lnTo>
                      <a:lnTo>
                        <a:pt x="44" y="103"/>
                      </a:lnTo>
                      <a:lnTo>
                        <a:pt x="40" y="99"/>
                      </a:lnTo>
                      <a:lnTo>
                        <a:pt x="35" y="93"/>
                      </a:lnTo>
                      <a:lnTo>
                        <a:pt x="31" y="89"/>
                      </a:lnTo>
                      <a:lnTo>
                        <a:pt x="25" y="85"/>
                      </a:lnTo>
                      <a:lnTo>
                        <a:pt x="23" y="84"/>
                      </a:lnTo>
                      <a:lnTo>
                        <a:pt x="17" y="83"/>
                      </a:lnTo>
                      <a:lnTo>
                        <a:pt x="13" y="81"/>
                      </a:lnTo>
                      <a:lnTo>
                        <a:pt x="11" y="79"/>
                      </a:lnTo>
                      <a:lnTo>
                        <a:pt x="7" y="77"/>
                      </a:lnTo>
                      <a:lnTo>
                        <a:pt x="3" y="73"/>
                      </a:lnTo>
                      <a:lnTo>
                        <a:pt x="1" y="69"/>
                      </a:lnTo>
                      <a:lnTo>
                        <a:pt x="0" y="64"/>
                      </a:lnTo>
                      <a:lnTo>
                        <a:pt x="1" y="60"/>
                      </a:lnTo>
                      <a:lnTo>
                        <a:pt x="3" y="55"/>
                      </a:lnTo>
                      <a:lnTo>
                        <a:pt x="5" y="51"/>
                      </a:lnTo>
                      <a:lnTo>
                        <a:pt x="7" y="45"/>
                      </a:lnTo>
                      <a:lnTo>
                        <a:pt x="9" y="40"/>
                      </a:lnTo>
                      <a:lnTo>
                        <a:pt x="11" y="33"/>
                      </a:lnTo>
                      <a:lnTo>
                        <a:pt x="12" y="29"/>
                      </a:lnTo>
                      <a:lnTo>
                        <a:pt x="12" y="24"/>
                      </a:lnTo>
                      <a:lnTo>
                        <a:pt x="11" y="19"/>
                      </a:lnTo>
                      <a:lnTo>
                        <a:pt x="8" y="16"/>
                      </a:lnTo>
                      <a:lnTo>
                        <a:pt x="7" y="15"/>
                      </a:lnTo>
                      <a:lnTo>
                        <a:pt x="4" y="12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5" y="0"/>
                      </a:lnTo>
                      <a:lnTo>
                        <a:pt x="9" y="4"/>
                      </a:lnTo>
                      <a:lnTo>
                        <a:pt x="13" y="9"/>
                      </a:lnTo>
                      <a:lnTo>
                        <a:pt x="19" y="13"/>
                      </a:lnTo>
                      <a:lnTo>
                        <a:pt x="23" y="17"/>
                      </a:lnTo>
                      <a:lnTo>
                        <a:pt x="28" y="23"/>
                      </a:lnTo>
                      <a:lnTo>
                        <a:pt x="32" y="27"/>
                      </a:lnTo>
                      <a:lnTo>
                        <a:pt x="37" y="32"/>
                      </a:lnTo>
                      <a:lnTo>
                        <a:pt x="43" y="37"/>
                      </a:lnTo>
                      <a:lnTo>
                        <a:pt x="47" y="41"/>
                      </a:lnTo>
                      <a:lnTo>
                        <a:pt x="52" y="47"/>
                      </a:lnTo>
                      <a:lnTo>
                        <a:pt x="57" y="52"/>
                      </a:lnTo>
                      <a:lnTo>
                        <a:pt x="63" y="57"/>
                      </a:lnTo>
                      <a:lnTo>
                        <a:pt x="68" y="63"/>
                      </a:lnTo>
                      <a:lnTo>
                        <a:pt x="73" y="68"/>
                      </a:lnTo>
                      <a:lnTo>
                        <a:pt x="79" y="73"/>
                      </a:lnTo>
                      <a:lnTo>
                        <a:pt x="85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6" name="Freeform 41"/>
                <p:cNvSpPr>
                  <a:spLocks/>
                </p:cNvSpPr>
                <p:nvPr/>
              </p:nvSpPr>
              <p:spPr bwMode="auto">
                <a:xfrm>
                  <a:off x="560" y="1886"/>
                  <a:ext cx="264" cy="113"/>
                </a:xfrm>
                <a:custGeom>
                  <a:avLst/>
                  <a:gdLst>
                    <a:gd name="T0" fmla="*/ 0 w 1057"/>
                    <a:gd name="T1" fmla="*/ 0 h 452"/>
                    <a:gd name="T2" fmla="*/ 0 w 1057"/>
                    <a:gd name="T3" fmla="*/ 0 h 452"/>
                    <a:gd name="T4" fmla="*/ 0 w 1057"/>
                    <a:gd name="T5" fmla="*/ 0 h 452"/>
                    <a:gd name="T6" fmla="*/ 0 w 1057"/>
                    <a:gd name="T7" fmla="*/ 0 h 452"/>
                    <a:gd name="T8" fmla="*/ 0 w 1057"/>
                    <a:gd name="T9" fmla="*/ 0 h 452"/>
                    <a:gd name="T10" fmla="*/ 0 w 1057"/>
                    <a:gd name="T11" fmla="*/ 0 h 452"/>
                    <a:gd name="T12" fmla="*/ 0 w 1057"/>
                    <a:gd name="T13" fmla="*/ 0 h 452"/>
                    <a:gd name="T14" fmla="*/ 0 w 1057"/>
                    <a:gd name="T15" fmla="*/ 0 h 452"/>
                    <a:gd name="T16" fmla="*/ 0 w 1057"/>
                    <a:gd name="T17" fmla="*/ 0 h 452"/>
                    <a:gd name="T18" fmla="*/ 0 w 1057"/>
                    <a:gd name="T19" fmla="*/ 0 h 452"/>
                    <a:gd name="T20" fmla="*/ 0 w 1057"/>
                    <a:gd name="T21" fmla="*/ 0 h 452"/>
                    <a:gd name="T22" fmla="*/ 0 w 1057"/>
                    <a:gd name="T23" fmla="*/ 0 h 452"/>
                    <a:gd name="T24" fmla="*/ 0 w 1057"/>
                    <a:gd name="T25" fmla="*/ 0 h 452"/>
                    <a:gd name="T26" fmla="*/ 0 w 1057"/>
                    <a:gd name="T27" fmla="*/ 0 h 452"/>
                    <a:gd name="T28" fmla="*/ 0 w 1057"/>
                    <a:gd name="T29" fmla="*/ 0 h 452"/>
                    <a:gd name="T30" fmla="*/ 0 w 1057"/>
                    <a:gd name="T31" fmla="*/ 0 h 452"/>
                    <a:gd name="T32" fmla="*/ 0 w 1057"/>
                    <a:gd name="T33" fmla="*/ 0 h 452"/>
                    <a:gd name="T34" fmla="*/ 0 w 1057"/>
                    <a:gd name="T35" fmla="*/ 0 h 452"/>
                    <a:gd name="T36" fmla="*/ 0 w 1057"/>
                    <a:gd name="T37" fmla="*/ 0 h 452"/>
                    <a:gd name="T38" fmla="*/ 0 w 1057"/>
                    <a:gd name="T39" fmla="*/ 0 h 452"/>
                    <a:gd name="T40" fmla="*/ 0 w 1057"/>
                    <a:gd name="T41" fmla="*/ 0 h 452"/>
                    <a:gd name="T42" fmla="*/ 0 w 1057"/>
                    <a:gd name="T43" fmla="*/ 0 h 452"/>
                    <a:gd name="T44" fmla="*/ 0 w 1057"/>
                    <a:gd name="T45" fmla="*/ 0 h 452"/>
                    <a:gd name="T46" fmla="*/ 0 w 1057"/>
                    <a:gd name="T47" fmla="*/ 0 h 452"/>
                    <a:gd name="T48" fmla="*/ 0 w 1057"/>
                    <a:gd name="T49" fmla="*/ 0 h 452"/>
                    <a:gd name="T50" fmla="*/ 0 w 1057"/>
                    <a:gd name="T51" fmla="*/ 0 h 452"/>
                    <a:gd name="T52" fmla="*/ 0 w 1057"/>
                    <a:gd name="T53" fmla="*/ 0 h 452"/>
                    <a:gd name="T54" fmla="*/ 0 w 1057"/>
                    <a:gd name="T55" fmla="*/ 0 h 452"/>
                    <a:gd name="T56" fmla="*/ 0 w 1057"/>
                    <a:gd name="T57" fmla="*/ 0 h 452"/>
                    <a:gd name="T58" fmla="*/ 0 w 1057"/>
                    <a:gd name="T59" fmla="*/ 0 h 452"/>
                    <a:gd name="T60" fmla="*/ 0 w 1057"/>
                    <a:gd name="T61" fmla="*/ 0 h 452"/>
                    <a:gd name="T62" fmla="*/ 0 w 1057"/>
                    <a:gd name="T63" fmla="*/ 0 h 452"/>
                    <a:gd name="T64" fmla="*/ 0 w 1057"/>
                    <a:gd name="T65" fmla="*/ 0 h 452"/>
                    <a:gd name="T66" fmla="*/ 0 w 1057"/>
                    <a:gd name="T67" fmla="*/ 0 h 452"/>
                    <a:gd name="T68" fmla="*/ 0 w 1057"/>
                    <a:gd name="T69" fmla="*/ 0 h 452"/>
                    <a:gd name="T70" fmla="*/ 0 w 1057"/>
                    <a:gd name="T71" fmla="*/ 0 h 452"/>
                    <a:gd name="T72" fmla="*/ 0 w 1057"/>
                    <a:gd name="T73" fmla="*/ 0 h 452"/>
                    <a:gd name="T74" fmla="*/ 0 w 1057"/>
                    <a:gd name="T75" fmla="*/ 0 h 452"/>
                    <a:gd name="T76" fmla="*/ 0 w 1057"/>
                    <a:gd name="T77" fmla="*/ 0 h 452"/>
                    <a:gd name="T78" fmla="*/ 0 w 1057"/>
                    <a:gd name="T79" fmla="*/ 0 h 452"/>
                    <a:gd name="T80" fmla="*/ 0 w 1057"/>
                    <a:gd name="T81" fmla="*/ 0 h 452"/>
                    <a:gd name="T82" fmla="*/ 0 w 1057"/>
                    <a:gd name="T83" fmla="*/ 0 h 452"/>
                    <a:gd name="T84" fmla="*/ 0 w 1057"/>
                    <a:gd name="T85" fmla="*/ 0 h 452"/>
                    <a:gd name="T86" fmla="*/ 0 w 1057"/>
                    <a:gd name="T87" fmla="*/ 0 h 452"/>
                    <a:gd name="T88" fmla="*/ 0 w 1057"/>
                    <a:gd name="T89" fmla="*/ 0 h 452"/>
                    <a:gd name="T90" fmla="*/ 0 w 1057"/>
                    <a:gd name="T91" fmla="*/ 0 h 452"/>
                    <a:gd name="T92" fmla="*/ 0 w 1057"/>
                    <a:gd name="T93" fmla="*/ 0 h 452"/>
                    <a:gd name="T94" fmla="*/ 0 w 1057"/>
                    <a:gd name="T95" fmla="*/ 0 h 452"/>
                    <a:gd name="T96" fmla="*/ 0 w 1057"/>
                    <a:gd name="T97" fmla="*/ 0 h 452"/>
                    <a:gd name="T98" fmla="*/ 0 w 1057"/>
                    <a:gd name="T99" fmla="*/ 0 h 452"/>
                    <a:gd name="T100" fmla="*/ 0 w 1057"/>
                    <a:gd name="T101" fmla="*/ 0 h 452"/>
                    <a:gd name="T102" fmla="*/ 0 w 1057"/>
                    <a:gd name="T103" fmla="*/ 0 h 452"/>
                    <a:gd name="T104" fmla="*/ 0 w 1057"/>
                    <a:gd name="T105" fmla="*/ 0 h 452"/>
                    <a:gd name="T106" fmla="*/ 0 w 1057"/>
                    <a:gd name="T107" fmla="*/ 0 h 452"/>
                    <a:gd name="T108" fmla="*/ 0 w 1057"/>
                    <a:gd name="T109" fmla="*/ 0 h 452"/>
                    <a:gd name="T110" fmla="*/ 0 w 1057"/>
                    <a:gd name="T111" fmla="*/ 0 h 452"/>
                    <a:gd name="T112" fmla="*/ 0 w 1057"/>
                    <a:gd name="T113" fmla="*/ 0 h 452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057" h="452">
                      <a:moveTo>
                        <a:pt x="958" y="0"/>
                      </a:moveTo>
                      <a:lnTo>
                        <a:pt x="1057" y="52"/>
                      </a:lnTo>
                      <a:lnTo>
                        <a:pt x="213" y="452"/>
                      </a:lnTo>
                      <a:lnTo>
                        <a:pt x="208" y="447"/>
                      </a:lnTo>
                      <a:lnTo>
                        <a:pt x="202" y="443"/>
                      </a:lnTo>
                      <a:lnTo>
                        <a:pt x="198" y="438"/>
                      </a:lnTo>
                      <a:lnTo>
                        <a:pt x="193" y="434"/>
                      </a:lnTo>
                      <a:lnTo>
                        <a:pt x="189" y="428"/>
                      </a:lnTo>
                      <a:lnTo>
                        <a:pt x="184" y="424"/>
                      </a:lnTo>
                      <a:lnTo>
                        <a:pt x="178" y="419"/>
                      </a:lnTo>
                      <a:lnTo>
                        <a:pt x="174" y="414"/>
                      </a:lnTo>
                      <a:lnTo>
                        <a:pt x="169" y="410"/>
                      </a:lnTo>
                      <a:lnTo>
                        <a:pt x="165" y="404"/>
                      </a:lnTo>
                      <a:lnTo>
                        <a:pt x="160" y="400"/>
                      </a:lnTo>
                      <a:lnTo>
                        <a:pt x="156" y="395"/>
                      </a:lnTo>
                      <a:lnTo>
                        <a:pt x="150" y="391"/>
                      </a:lnTo>
                      <a:lnTo>
                        <a:pt x="145" y="386"/>
                      </a:lnTo>
                      <a:lnTo>
                        <a:pt x="141" y="382"/>
                      </a:lnTo>
                      <a:lnTo>
                        <a:pt x="136" y="376"/>
                      </a:lnTo>
                      <a:lnTo>
                        <a:pt x="130" y="372"/>
                      </a:lnTo>
                      <a:lnTo>
                        <a:pt x="126" y="367"/>
                      </a:lnTo>
                      <a:lnTo>
                        <a:pt x="121" y="363"/>
                      </a:lnTo>
                      <a:lnTo>
                        <a:pt x="117" y="358"/>
                      </a:lnTo>
                      <a:lnTo>
                        <a:pt x="112" y="352"/>
                      </a:lnTo>
                      <a:lnTo>
                        <a:pt x="108" y="348"/>
                      </a:lnTo>
                      <a:lnTo>
                        <a:pt x="102" y="343"/>
                      </a:lnTo>
                      <a:lnTo>
                        <a:pt x="97" y="339"/>
                      </a:lnTo>
                      <a:lnTo>
                        <a:pt x="93" y="334"/>
                      </a:lnTo>
                      <a:lnTo>
                        <a:pt x="88" y="330"/>
                      </a:lnTo>
                      <a:lnTo>
                        <a:pt x="84" y="324"/>
                      </a:lnTo>
                      <a:lnTo>
                        <a:pt x="78" y="320"/>
                      </a:lnTo>
                      <a:lnTo>
                        <a:pt x="73" y="316"/>
                      </a:lnTo>
                      <a:lnTo>
                        <a:pt x="69" y="311"/>
                      </a:lnTo>
                      <a:lnTo>
                        <a:pt x="64" y="306"/>
                      </a:lnTo>
                      <a:lnTo>
                        <a:pt x="60" y="302"/>
                      </a:lnTo>
                      <a:lnTo>
                        <a:pt x="60" y="298"/>
                      </a:lnTo>
                      <a:lnTo>
                        <a:pt x="62" y="292"/>
                      </a:lnTo>
                      <a:lnTo>
                        <a:pt x="62" y="288"/>
                      </a:lnTo>
                      <a:lnTo>
                        <a:pt x="64" y="283"/>
                      </a:lnTo>
                      <a:lnTo>
                        <a:pt x="64" y="279"/>
                      </a:lnTo>
                      <a:lnTo>
                        <a:pt x="64" y="274"/>
                      </a:lnTo>
                      <a:lnTo>
                        <a:pt x="64" y="268"/>
                      </a:lnTo>
                      <a:lnTo>
                        <a:pt x="64" y="264"/>
                      </a:lnTo>
                      <a:lnTo>
                        <a:pt x="62" y="259"/>
                      </a:lnTo>
                      <a:lnTo>
                        <a:pt x="61" y="255"/>
                      </a:lnTo>
                      <a:lnTo>
                        <a:pt x="58" y="250"/>
                      </a:lnTo>
                      <a:lnTo>
                        <a:pt x="57" y="247"/>
                      </a:lnTo>
                      <a:lnTo>
                        <a:pt x="54" y="244"/>
                      </a:lnTo>
                      <a:lnTo>
                        <a:pt x="52" y="242"/>
                      </a:lnTo>
                      <a:lnTo>
                        <a:pt x="48" y="240"/>
                      </a:lnTo>
                      <a:lnTo>
                        <a:pt x="45" y="240"/>
                      </a:lnTo>
                      <a:lnTo>
                        <a:pt x="41" y="240"/>
                      </a:lnTo>
                      <a:lnTo>
                        <a:pt x="37" y="242"/>
                      </a:lnTo>
                      <a:lnTo>
                        <a:pt x="33" y="244"/>
                      </a:lnTo>
                      <a:lnTo>
                        <a:pt x="29" y="247"/>
                      </a:lnTo>
                      <a:lnTo>
                        <a:pt x="26" y="248"/>
                      </a:lnTo>
                      <a:lnTo>
                        <a:pt x="22" y="252"/>
                      </a:lnTo>
                      <a:lnTo>
                        <a:pt x="20" y="255"/>
                      </a:lnTo>
                      <a:lnTo>
                        <a:pt x="17" y="259"/>
                      </a:lnTo>
                      <a:lnTo>
                        <a:pt x="13" y="256"/>
                      </a:lnTo>
                      <a:lnTo>
                        <a:pt x="10" y="252"/>
                      </a:lnTo>
                      <a:lnTo>
                        <a:pt x="6" y="250"/>
                      </a:lnTo>
                      <a:lnTo>
                        <a:pt x="2" y="247"/>
                      </a:lnTo>
                      <a:lnTo>
                        <a:pt x="6" y="243"/>
                      </a:lnTo>
                      <a:lnTo>
                        <a:pt x="12" y="239"/>
                      </a:lnTo>
                      <a:lnTo>
                        <a:pt x="16" y="235"/>
                      </a:lnTo>
                      <a:lnTo>
                        <a:pt x="20" y="232"/>
                      </a:lnTo>
                      <a:lnTo>
                        <a:pt x="24" y="228"/>
                      </a:lnTo>
                      <a:lnTo>
                        <a:pt x="28" y="226"/>
                      </a:lnTo>
                      <a:lnTo>
                        <a:pt x="33" y="223"/>
                      </a:lnTo>
                      <a:lnTo>
                        <a:pt x="38" y="223"/>
                      </a:lnTo>
                      <a:lnTo>
                        <a:pt x="41" y="222"/>
                      </a:lnTo>
                      <a:lnTo>
                        <a:pt x="46" y="222"/>
                      </a:lnTo>
                      <a:lnTo>
                        <a:pt x="52" y="222"/>
                      </a:lnTo>
                      <a:lnTo>
                        <a:pt x="57" y="223"/>
                      </a:lnTo>
                      <a:lnTo>
                        <a:pt x="61" y="224"/>
                      </a:lnTo>
                      <a:lnTo>
                        <a:pt x="66" y="227"/>
                      </a:lnTo>
                      <a:lnTo>
                        <a:pt x="72" y="231"/>
                      </a:lnTo>
                      <a:lnTo>
                        <a:pt x="77" y="238"/>
                      </a:lnTo>
                      <a:lnTo>
                        <a:pt x="77" y="234"/>
                      </a:lnTo>
                      <a:lnTo>
                        <a:pt x="78" y="231"/>
                      </a:lnTo>
                      <a:lnTo>
                        <a:pt x="80" y="227"/>
                      </a:lnTo>
                      <a:lnTo>
                        <a:pt x="81" y="226"/>
                      </a:lnTo>
                      <a:lnTo>
                        <a:pt x="82" y="222"/>
                      </a:lnTo>
                      <a:lnTo>
                        <a:pt x="84" y="219"/>
                      </a:lnTo>
                      <a:lnTo>
                        <a:pt x="86" y="216"/>
                      </a:lnTo>
                      <a:lnTo>
                        <a:pt x="86" y="214"/>
                      </a:lnTo>
                      <a:lnTo>
                        <a:pt x="82" y="207"/>
                      </a:lnTo>
                      <a:lnTo>
                        <a:pt x="77" y="203"/>
                      </a:lnTo>
                      <a:lnTo>
                        <a:pt x="72" y="198"/>
                      </a:lnTo>
                      <a:lnTo>
                        <a:pt x="66" y="194"/>
                      </a:lnTo>
                      <a:lnTo>
                        <a:pt x="60" y="190"/>
                      </a:lnTo>
                      <a:lnTo>
                        <a:pt x="54" y="186"/>
                      </a:lnTo>
                      <a:lnTo>
                        <a:pt x="50" y="182"/>
                      </a:lnTo>
                      <a:lnTo>
                        <a:pt x="45" y="178"/>
                      </a:lnTo>
                      <a:lnTo>
                        <a:pt x="41" y="176"/>
                      </a:lnTo>
                      <a:lnTo>
                        <a:pt x="38" y="175"/>
                      </a:lnTo>
                      <a:lnTo>
                        <a:pt x="36" y="172"/>
                      </a:lnTo>
                      <a:lnTo>
                        <a:pt x="33" y="171"/>
                      </a:lnTo>
                      <a:lnTo>
                        <a:pt x="26" y="167"/>
                      </a:lnTo>
                      <a:lnTo>
                        <a:pt x="21" y="163"/>
                      </a:lnTo>
                      <a:lnTo>
                        <a:pt x="16" y="159"/>
                      </a:lnTo>
                      <a:lnTo>
                        <a:pt x="10" y="155"/>
                      </a:lnTo>
                      <a:lnTo>
                        <a:pt x="5" y="150"/>
                      </a:lnTo>
                      <a:lnTo>
                        <a:pt x="0" y="146"/>
                      </a:lnTo>
                      <a:lnTo>
                        <a:pt x="0" y="144"/>
                      </a:lnTo>
                      <a:lnTo>
                        <a:pt x="2" y="142"/>
                      </a:lnTo>
                      <a:lnTo>
                        <a:pt x="5" y="139"/>
                      </a:lnTo>
                      <a:lnTo>
                        <a:pt x="6" y="136"/>
                      </a:lnTo>
                      <a:lnTo>
                        <a:pt x="9" y="132"/>
                      </a:lnTo>
                      <a:lnTo>
                        <a:pt x="12" y="130"/>
                      </a:lnTo>
                      <a:lnTo>
                        <a:pt x="13" y="127"/>
                      </a:lnTo>
                      <a:lnTo>
                        <a:pt x="16" y="124"/>
                      </a:lnTo>
                      <a:lnTo>
                        <a:pt x="17" y="124"/>
                      </a:lnTo>
                      <a:lnTo>
                        <a:pt x="20" y="126"/>
                      </a:lnTo>
                      <a:lnTo>
                        <a:pt x="24" y="128"/>
                      </a:lnTo>
                      <a:lnTo>
                        <a:pt x="28" y="130"/>
                      </a:lnTo>
                      <a:lnTo>
                        <a:pt x="32" y="131"/>
                      </a:lnTo>
                      <a:lnTo>
                        <a:pt x="36" y="134"/>
                      </a:lnTo>
                      <a:lnTo>
                        <a:pt x="41" y="135"/>
                      </a:lnTo>
                      <a:lnTo>
                        <a:pt x="46" y="138"/>
                      </a:lnTo>
                      <a:lnTo>
                        <a:pt x="50" y="142"/>
                      </a:lnTo>
                      <a:lnTo>
                        <a:pt x="54" y="147"/>
                      </a:lnTo>
                      <a:lnTo>
                        <a:pt x="60" y="150"/>
                      </a:lnTo>
                      <a:lnTo>
                        <a:pt x="64" y="155"/>
                      </a:lnTo>
                      <a:lnTo>
                        <a:pt x="69" y="159"/>
                      </a:lnTo>
                      <a:lnTo>
                        <a:pt x="73" y="163"/>
                      </a:lnTo>
                      <a:lnTo>
                        <a:pt x="77" y="168"/>
                      </a:lnTo>
                      <a:lnTo>
                        <a:pt x="82" y="172"/>
                      </a:lnTo>
                      <a:lnTo>
                        <a:pt x="86" y="176"/>
                      </a:lnTo>
                      <a:lnTo>
                        <a:pt x="90" y="180"/>
                      </a:lnTo>
                      <a:lnTo>
                        <a:pt x="94" y="184"/>
                      </a:lnTo>
                      <a:lnTo>
                        <a:pt x="98" y="190"/>
                      </a:lnTo>
                      <a:lnTo>
                        <a:pt x="104" y="192"/>
                      </a:lnTo>
                      <a:lnTo>
                        <a:pt x="108" y="198"/>
                      </a:lnTo>
                      <a:lnTo>
                        <a:pt x="112" y="202"/>
                      </a:lnTo>
                      <a:lnTo>
                        <a:pt x="117" y="206"/>
                      </a:lnTo>
                      <a:lnTo>
                        <a:pt x="120" y="210"/>
                      </a:lnTo>
                      <a:lnTo>
                        <a:pt x="124" y="214"/>
                      </a:lnTo>
                      <a:lnTo>
                        <a:pt x="128" y="216"/>
                      </a:lnTo>
                      <a:lnTo>
                        <a:pt x="132" y="222"/>
                      </a:lnTo>
                      <a:lnTo>
                        <a:pt x="136" y="226"/>
                      </a:lnTo>
                      <a:lnTo>
                        <a:pt x="141" y="228"/>
                      </a:lnTo>
                      <a:lnTo>
                        <a:pt x="144" y="232"/>
                      </a:lnTo>
                      <a:lnTo>
                        <a:pt x="148" y="238"/>
                      </a:lnTo>
                      <a:lnTo>
                        <a:pt x="152" y="240"/>
                      </a:lnTo>
                      <a:lnTo>
                        <a:pt x="156" y="244"/>
                      </a:lnTo>
                      <a:lnTo>
                        <a:pt x="160" y="247"/>
                      </a:lnTo>
                      <a:lnTo>
                        <a:pt x="162" y="251"/>
                      </a:lnTo>
                      <a:lnTo>
                        <a:pt x="165" y="254"/>
                      </a:lnTo>
                      <a:lnTo>
                        <a:pt x="169" y="258"/>
                      </a:lnTo>
                      <a:lnTo>
                        <a:pt x="173" y="262"/>
                      </a:lnTo>
                      <a:lnTo>
                        <a:pt x="177" y="264"/>
                      </a:lnTo>
                      <a:lnTo>
                        <a:pt x="180" y="268"/>
                      </a:lnTo>
                      <a:lnTo>
                        <a:pt x="182" y="271"/>
                      </a:lnTo>
                      <a:lnTo>
                        <a:pt x="186" y="274"/>
                      </a:lnTo>
                      <a:lnTo>
                        <a:pt x="189" y="276"/>
                      </a:lnTo>
                      <a:lnTo>
                        <a:pt x="192" y="280"/>
                      </a:lnTo>
                      <a:lnTo>
                        <a:pt x="196" y="283"/>
                      </a:lnTo>
                      <a:lnTo>
                        <a:pt x="197" y="286"/>
                      </a:lnTo>
                      <a:lnTo>
                        <a:pt x="201" y="288"/>
                      </a:lnTo>
                      <a:lnTo>
                        <a:pt x="205" y="294"/>
                      </a:lnTo>
                      <a:lnTo>
                        <a:pt x="210" y="298"/>
                      </a:lnTo>
                      <a:lnTo>
                        <a:pt x="214" y="303"/>
                      </a:lnTo>
                      <a:lnTo>
                        <a:pt x="220" y="307"/>
                      </a:lnTo>
                      <a:lnTo>
                        <a:pt x="222" y="310"/>
                      </a:lnTo>
                      <a:lnTo>
                        <a:pt x="225" y="312"/>
                      </a:lnTo>
                      <a:lnTo>
                        <a:pt x="229" y="316"/>
                      </a:lnTo>
                      <a:lnTo>
                        <a:pt x="232" y="319"/>
                      </a:lnTo>
                      <a:lnTo>
                        <a:pt x="234" y="322"/>
                      </a:lnTo>
                      <a:lnTo>
                        <a:pt x="236" y="323"/>
                      </a:lnTo>
                      <a:lnTo>
                        <a:pt x="9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7" name="Freeform 42"/>
                <p:cNvSpPr>
                  <a:spLocks/>
                </p:cNvSpPr>
                <p:nvPr/>
              </p:nvSpPr>
              <p:spPr bwMode="auto">
                <a:xfrm>
                  <a:off x="514" y="1841"/>
                  <a:ext cx="20" cy="8"/>
                </a:xfrm>
                <a:custGeom>
                  <a:avLst/>
                  <a:gdLst>
                    <a:gd name="T0" fmla="*/ 0 w 79"/>
                    <a:gd name="T1" fmla="*/ 0 h 34"/>
                    <a:gd name="T2" fmla="*/ 0 w 79"/>
                    <a:gd name="T3" fmla="*/ 0 h 34"/>
                    <a:gd name="T4" fmla="*/ 0 w 79"/>
                    <a:gd name="T5" fmla="*/ 0 h 34"/>
                    <a:gd name="T6" fmla="*/ 0 w 79"/>
                    <a:gd name="T7" fmla="*/ 0 h 34"/>
                    <a:gd name="T8" fmla="*/ 0 w 79"/>
                    <a:gd name="T9" fmla="*/ 0 h 34"/>
                    <a:gd name="T10" fmla="*/ 0 w 79"/>
                    <a:gd name="T11" fmla="*/ 0 h 34"/>
                    <a:gd name="T12" fmla="*/ 0 w 79"/>
                    <a:gd name="T13" fmla="*/ 0 h 34"/>
                    <a:gd name="T14" fmla="*/ 0 w 79"/>
                    <a:gd name="T15" fmla="*/ 0 h 34"/>
                    <a:gd name="T16" fmla="*/ 0 w 79"/>
                    <a:gd name="T17" fmla="*/ 0 h 34"/>
                    <a:gd name="T18" fmla="*/ 0 w 79"/>
                    <a:gd name="T19" fmla="*/ 0 h 34"/>
                    <a:gd name="T20" fmla="*/ 0 w 79"/>
                    <a:gd name="T21" fmla="*/ 0 h 34"/>
                    <a:gd name="T22" fmla="*/ 0 w 79"/>
                    <a:gd name="T23" fmla="*/ 0 h 34"/>
                    <a:gd name="T24" fmla="*/ 0 w 79"/>
                    <a:gd name="T25" fmla="*/ 0 h 34"/>
                    <a:gd name="T26" fmla="*/ 0 w 79"/>
                    <a:gd name="T27" fmla="*/ 0 h 34"/>
                    <a:gd name="T28" fmla="*/ 0 w 79"/>
                    <a:gd name="T29" fmla="*/ 0 h 34"/>
                    <a:gd name="T30" fmla="*/ 0 w 79"/>
                    <a:gd name="T31" fmla="*/ 0 h 34"/>
                    <a:gd name="T32" fmla="*/ 0 w 79"/>
                    <a:gd name="T33" fmla="*/ 0 h 34"/>
                    <a:gd name="T34" fmla="*/ 0 w 79"/>
                    <a:gd name="T35" fmla="*/ 0 h 34"/>
                    <a:gd name="T36" fmla="*/ 0 w 79"/>
                    <a:gd name="T37" fmla="*/ 0 h 34"/>
                    <a:gd name="T38" fmla="*/ 0 w 79"/>
                    <a:gd name="T39" fmla="*/ 0 h 34"/>
                    <a:gd name="T40" fmla="*/ 0 w 79"/>
                    <a:gd name="T41" fmla="*/ 0 h 34"/>
                    <a:gd name="T42" fmla="*/ 0 w 79"/>
                    <a:gd name="T43" fmla="*/ 0 h 34"/>
                    <a:gd name="T44" fmla="*/ 0 w 79"/>
                    <a:gd name="T45" fmla="*/ 0 h 34"/>
                    <a:gd name="T46" fmla="*/ 0 w 79"/>
                    <a:gd name="T47" fmla="*/ 0 h 34"/>
                    <a:gd name="T48" fmla="*/ 0 w 79"/>
                    <a:gd name="T49" fmla="*/ 0 h 34"/>
                    <a:gd name="T50" fmla="*/ 0 w 79"/>
                    <a:gd name="T51" fmla="*/ 0 h 34"/>
                    <a:gd name="T52" fmla="*/ 0 w 79"/>
                    <a:gd name="T53" fmla="*/ 0 h 34"/>
                    <a:gd name="T54" fmla="*/ 0 w 79"/>
                    <a:gd name="T55" fmla="*/ 0 h 34"/>
                    <a:gd name="T56" fmla="*/ 0 w 79"/>
                    <a:gd name="T57" fmla="*/ 0 h 34"/>
                    <a:gd name="T58" fmla="*/ 0 w 79"/>
                    <a:gd name="T59" fmla="*/ 0 h 34"/>
                    <a:gd name="T60" fmla="*/ 0 w 79"/>
                    <a:gd name="T61" fmla="*/ 0 h 34"/>
                    <a:gd name="T62" fmla="*/ 0 w 79"/>
                    <a:gd name="T63" fmla="*/ 0 h 34"/>
                    <a:gd name="T64" fmla="*/ 0 w 79"/>
                    <a:gd name="T65" fmla="*/ 0 h 34"/>
                    <a:gd name="T66" fmla="*/ 0 w 79"/>
                    <a:gd name="T67" fmla="*/ 0 h 34"/>
                    <a:gd name="T68" fmla="*/ 0 w 79"/>
                    <a:gd name="T69" fmla="*/ 0 h 34"/>
                    <a:gd name="T70" fmla="*/ 0 w 79"/>
                    <a:gd name="T71" fmla="*/ 0 h 34"/>
                    <a:gd name="T72" fmla="*/ 0 w 79"/>
                    <a:gd name="T73" fmla="*/ 0 h 34"/>
                    <a:gd name="T74" fmla="*/ 0 w 79"/>
                    <a:gd name="T75" fmla="*/ 0 h 34"/>
                    <a:gd name="T76" fmla="*/ 0 w 79"/>
                    <a:gd name="T77" fmla="*/ 0 h 34"/>
                    <a:gd name="T78" fmla="*/ 0 w 79"/>
                    <a:gd name="T79" fmla="*/ 0 h 34"/>
                    <a:gd name="T80" fmla="*/ 0 w 79"/>
                    <a:gd name="T81" fmla="*/ 0 h 34"/>
                    <a:gd name="T82" fmla="*/ 0 w 79"/>
                    <a:gd name="T83" fmla="*/ 0 h 34"/>
                    <a:gd name="T84" fmla="*/ 0 w 79"/>
                    <a:gd name="T85" fmla="*/ 0 h 34"/>
                    <a:gd name="T86" fmla="*/ 0 w 79"/>
                    <a:gd name="T87" fmla="*/ 0 h 34"/>
                    <a:gd name="T88" fmla="*/ 0 w 79"/>
                    <a:gd name="T89" fmla="*/ 0 h 34"/>
                    <a:gd name="T90" fmla="*/ 0 w 79"/>
                    <a:gd name="T91" fmla="*/ 0 h 34"/>
                    <a:gd name="T92" fmla="*/ 0 w 79"/>
                    <a:gd name="T93" fmla="*/ 0 h 34"/>
                    <a:gd name="T94" fmla="*/ 0 w 79"/>
                    <a:gd name="T95" fmla="*/ 0 h 34"/>
                    <a:gd name="T96" fmla="*/ 0 w 79"/>
                    <a:gd name="T97" fmla="*/ 0 h 34"/>
                    <a:gd name="T98" fmla="*/ 0 w 79"/>
                    <a:gd name="T99" fmla="*/ 0 h 3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79" h="34">
                      <a:moveTo>
                        <a:pt x="10" y="0"/>
                      </a:moveTo>
                      <a:lnTo>
                        <a:pt x="12" y="1"/>
                      </a:lnTo>
                      <a:lnTo>
                        <a:pt x="18" y="2"/>
                      </a:lnTo>
                      <a:lnTo>
                        <a:pt x="22" y="4"/>
                      </a:lnTo>
                      <a:lnTo>
                        <a:pt x="27" y="5"/>
                      </a:lnTo>
                      <a:lnTo>
                        <a:pt x="31" y="8"/>
                      </a:lnTo>
                      <a:lnTo>
                        <a:pt x="35" y="9"/>
                      </a:lnTo>
                      <a:lnTo>
                        <a:pt x="39" y="10"/>
                      </a:lnTo>
                      <a:lnTo>
                        <a:pt x="44" y="13"/>
                      </a:lnTo>
                      <a:lnTo>
                        <a:pt x="48" y="13"/>
                      </a:lnTo>
                      <a:lnTo>
                        <a:pt x="52" y="16"/>
                      </a:lnTo>
                      <a:lnTo>
                        <a:pt x="56" y="17"/>
                      </a:lnTo>
                      <a:lnTo>
                        <a:pt x="62" y="20"/>
                      </a:lnTo>
                      <a:lnTo>
                        <a:pt x="64" y="20"/>
                      </a:lnTo>
                      <a:lnTo>
                        <a:pt x="70" y="22"/>
                      </a:lnTo>
                      <a:lnTo>
                        <a:pt x="74" y="22"/>
                      </a:lnTo>
                      <a:lnTo>
                        <a:pt x="79" y="25"/>
                      </a:lnTo>
                      <a:lnTo>
                        <a:pt x="76" y="26"/>
                      </a:lnTo>
                      <a:lnTo>
                        <a:pt x="75" y="29"/>
                      </a:lnTo>
                      <a:lnTo>
                        <a:pt x="72" y="32"/>
                      </a:lnTo>
                      <a:lnTo>
                        <a:pt x="70" y="34"/>
                      </a:lnTo>
                      <a:lnTo>
                        <a:pt x="67" y="34"/>
                      </a:lnTo>
                      <a:lnTo>
                        <a:pt x="63" y="32"/>
                      </a:lnTo>
                      <a:lnTo>
                        <a:pt x="58" y="30"/>
                      </a:lnTo>
                      <a:lnTo>
                        <a:pt x="52" y="29"/>
                      </a:lnTo>
                      <a:lnTo>
                        <a:pt x="50" y="28"/>
                      </a:lnTo>
                      <a:lnTo>
                        <a:pt x="47" y="28"/>
                      </a:lnTo>
                      <a:lnTo>
                        <a:pt x="44" y="28"/>
                      </a:lnTo>
                      <a:lnTo>
                        <a:pt x="42" y="28"/>
                      </a:lnTo>
                      <a:lnTo>
                        <a:pt x="36" y="26"/>
                      </a:lnTo>
                      <a:lnTo>
                        <a:pt x="34" y="26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3"/>
                      </a:lnTo>
                      <a:lnTo>
                        <a:pt x="31" y="13"/>
                      </a:lnTo>
                      <a:lnTo>
                        <a:pt x="27" y="10"/>
                      </a:lnTo>
                      <a:lnTo>
                        <a:pt x="23" y="10"/>
                      </a:lnTo>
                      <a:lnTo>
                        <a:pt x="19" y="9"/>
                      </a:lnTo>
                      <a:lnTo>
                        <a:pt x="14" y="9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8" name="Freeform 43"/>
                <p:cNvSpPr>
                  <a:spLocks/>
                </p:cNvSpPr>
                <p:nvPr/>
              </p:nvSpPr>
              <p:spPr bwMode="auto">
                <a:xfrm>
                  <a:off x="478" y="1864"/>
                  <a:ext cx="15" cy="18"/>
                </a:xfrm>
                <a:custGeom>
                  <a:avLst/>
                  <a:gdLst>
                    <a:gd name="T0" fmla="*/ 0 w 60"/>
                    <a:gd name="T1" fmla="*/ 0 h 70"/>
                    <a:gd name="T2" fmla="*/ 0 w 60"/>
                    <a:gd name="T3" fmla="*/ 0 h 70"/>
                    <a:gd name="T4" fmla="*/ 0 w 60"/>
                    <a:gd name="T5" fmla="*/ 0 h 70"/>
                    <a:gd name="T6" fmla="*/ 0 w 60"/>
                    <a:gd name="T7" fmla="*/ 0 h 70"/>
                    <a:gd name="T8" fmla="*/ 0 w 60"/>
                    <a:gd name="T9" fmla="*/ 0 h 70"/>
                    <a:gd name="T10" fmla="*/ 0 w 60"/>
                    <a:gd name="T11" fmla="*/ 0 h 70"/>
                    <a:gd name="T12" fmla="*/ 0 w 60"/>
                    <a:gd name="T13" fmla="*/ 0 h 70"/>
                    <a:gd name="T14" fmla="*/ 0 w 60"/>
                    <a:gd name="T15" fmla="*/ 0 h 70"/>
                    <a:gd name="T16" fmla="*/ 0 w 60"/>
                    <a:gd name="T17" fmla="*/ 0 h 70"/>
                    <a:gd name="T18" fmla="*/ 0 w 60"/>
                    <a:gd name="T19" fmla="*/ 0 h 70"/>
                    <a:gd name="T20" fmla="*/ 0 w 60"/>
                    <a:gd name="T21" fmla="*/ 0 h 70"/>
                    <a:gd name="T22" fmla="*/ 0 w 60"/>
                    <a:gd name="T23" fmla="*/ 0 h 70"/>
                    <a:gd name="T24" fmla="*/ 0 w 60"/>
                    <a:gd name="T25" fmla="*/ 0 h 70"/>
                    <a:gd name="T26" fmla="*/ 0 w 60"/>
                    <a:gd name="T27" fmla="*/ 0 h 70"/>
                    <a:gd name="T28" fmla="*/ 0 w 60"/>
                    <a:gd name="T29" fmla="*/ 0 h 70"/>
                    <a:gd name="T30" fmla="*/ 0 w 60"/>
                    <a:gd name="T31" fmla="*/ 0 h 70"/>
                    <a:gd name="T32" fmla="*/ 0 w 60"/>
                    <a:gd name="T33" fmla="*/ 0 h 70"/>
                    <a:gd name="T34" fmla="*/ 0 w 60"/>
                    <a:gd name="T35" fmla="*/ 0 h 70"/>
                    <a:gd name="T36" fmla="*/ 0 w 60"/>
                    <a:gd name="T37" fmla="*/ 0 h 70"/>
                    <a:gd name="T38" fmla="*/ 0 w 60"/>
                    <a:gd name="T39" fmla="*/ 0 h 70"/>
                    <a:gd name="T40" fmla="*/ 0 w 60"/>
                    <a:gd name="T41" fmla="*/ 0 h 70"/>
                    <a:gd name="T42" fmla="*/ 0 w 60"/>
                    <a:gd name="T43" fmla="*/ 0 h 70"/>
                    <a:gd name="T44" fmla="*/ 0 w 60"/>
                    <a:gd name="T45" fmla="*/ 0 h 70"/>
                    <a:gd name="T46" fmla="*/ 0 w 60"/>
                    <a:gd name="T47" fmla="*/ 0 h 70"/>
                    <a:gd name="T48" fmla="*/ 0 w 60"/>
                    <a:gd name="T49" fmla="*/ 0 h 70"/>
                    <a:gd name="T50" fmla="*/ 0 w 60"/>
                    <a:gd name="T51" fmla="*/ 0 h 70"/>
                    <a:gd name="T52" fmla="*/ 0 w 60"/>
                    <a:gd name="T53" fmla="*/ 0 h 70"/>
                    <a:gd name="T54" fmla="*/ 0 w 60"/>
                    <a:gd name="T55" fmla="*/ 0 h 70"/>
                    <a:gd name="T56" fmla="*/ 0 w 60"/>
                    <a:gd name="T57" fmla="*/ 0 h 70"/>
                    <a:gd name="T58" fmla="*/ 0 w 60"/>
                    <a:gd name="T59" fmla="*/ 0 h 70"/>
                    <a:gd name="T60" fmla="*/ 0 w 60"/>
                    <a:gd name="T61" fmla="*/ 0 h 70"/>
                    <a:gd name="T62" fmla="*/ 0 w 60"/>
                    <a:gd name="T63" fmla="*/ 0 h 70"/>
                    <a:gd name="T64" fmla="*/ 0 w 60"/>
                    <a:gd name="T65" fmla="*/ 0 h 70"/>
                    <a:gd name="T66" fmla="*/ 0 w 60"/>
                    <a:gd name="T67" fmla="*/ 0 h 70"/>
                    <a:gd name="T68" fmla="*/ 0 w 60"/>
                    <a:gd name="T69" fmla="*/ 0 h 70"/>
                    <a:gd name="T70" fmla="*/ 0 w 60"/>
                    <a:gd name="T71" fmla="*/ 0 h 70"/>
                    <a:gd name="T72" fmla="*/ 0 w 60"/>
                    <a:gd name="T73" fmla="*/ 0 h 70"/>
                    <a:gd name="T74" fmla="*/ 0 w 60"/>
                    <a:gd name="T75" fmla="*/ 0 h 70"/>
                    <a:gd name="T76" fmla="*/ 0 w 60"/>
                    <a:gd name="T77" fmla="*/ 0 h 70"/>
                    <a:gd name="T78" fmla="*/ 0 w 60"/>
                    <a:gd name="T79" fmla="*/ 0 h 70"/>
                    <a:gd name="T80" fmla="*/ 0 w 60"/>
                    <a:gd name="T81" fmla="*/ 0 h 70"/>
                    <a:gd name="T82" fmla="*/ 0 w 60"/>
                    <a:gd name="T83" fmla="*/ 0 h 70"/>
                    <a:gd name="T84" fmla="*/ 0 w 60"/>
                    <a:gd name="T85" fmla="*/ 0 h 70"/>
                    <a:gd name="T86" fmla="*/ 0 w 60"/>
                    <a:gd name="T87" fmla="*/ 0 h 7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60" h="70">
                      <a:moveTo>
                        <a:pt x="0" y="11"/>
                      </a:moveTo>
                      <a:lnTo>
                        <a:pt x="3" y="7"/>
                      </a:lnTo>
                      <a:lnTo>
                        <a:pt x="7" y="4"/>
                      </a:lnTo>
                      <a:lnTo>
                        <a:pt x="10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2" y="0"/>
                      </a:lnTo>
                      <a:lnTo>
                        <a:pt x="24" y="2"/>
                      </a:lnTo>
                      <a:lnTo>
                        <a:pt x="30" y="3"/>
                      </a:lnTo>
                      <a:lnTo>
                        <a:pt x="32" y="4"/>
                      </a:lnTo>
                      <a:lnTo>
                        <a:pt x="36" y="7"/>
                      </a:lnTo>
                      <a:lnTo>
                        <a:pt x="39" y="10"/>
                      </a:lnTo>
                      <a:lnTo>
                        <a:pt x="43" y="12"/>
                      </a:lnTo>
                      <a:lnTo>
                        <a:pt x="47" y="15"/>
                      </a:lnTo>
                      <a:lnTo>
                        <a:pt x="51" y="19"/>
                      </a:lnTo>
                      <a:lnTo>
                        <a:pt x="55" y="23"/>
                      </a:lnTo>
                      <a:lnTo>
                        <a:pt x="58" y="27"/>
                      </a:lnTo>
                      <a:lnTo>
                        <a:pt x="55" y="31"/>
                      </a:lnTo>
                      <a:lnTo>
                        <a:pt x="51" y="36"/>
                      </a:lnTo>
                      <a:lnTo>
                        <a:pt x="51" y="42"/>
                      </a:lnTo>
                      <a:lnTo>
                        <a:pt x="51" y="47"/>
                      </a:lnTo>
                      <a:lnTo>
                        <a:pt x="52" y="52"/>
                      </a:lnTo>
                      <a:lnTo>
                        <a:pt x="55" y="58"/>
                      </a:lnTo>
                      <a:lnTo>
                        <a:pt x="55" y="60"/>
                      </a:lnTo>
                      <a:lnTo>
                        <a:pt x="58" y="63"/>
                      </a:lnTo>
                      <a:lnTo>
                        <a:pt x="58" y="67"/>
                      </a:lnTo>
                      <a:lnTo>
                        <a:pt x="60" y="70"/>
                      </a:lnTo>
                      <a:lnTo>
                        <a:pt x="56" y="67"/>
                      </a:lnTo>
                      <a:lnTo>
                        <a:pt x="52" y="63"/>
                      </a:lnTo>
                      <a:lnTo>
                        <a:pt x="48" y="59"/>
                      </a:lnTo>
                      <a:lnTo>
                        <a:pt x="46" y="55"/>
                      </a:lnTo>
                      <a:lnTo>
                        <a:pt x="42" y="51"/>
                      </a:lnTo>
                      <a:lnTo>
                        <a:pt x="38" y="47"/>
                      </a:lnTo>
                      <a:lnTo>
                        <a:pt x="34" y="43"/>
                      </a:lnTo>
                      <a:lnTo>
                        <a:pt x="31" y="40"/>
                      </a:lnTo>
                      <a:lnTo>
                        <a:pt x="27" y="36"/>
                      </a:lnTo>
                      <a:lnTo>
                        <a:pt x="23" y="32"/>
                      </a:lnTo>
                      <a:lnTo>
                        <a:pt x="19" y="28"/>
                      </a:lnTo>
                      <a:lnTo>
                        <a:pt x="15" y="24"/>
                      </a:lnTo>
                      <a:lnTo>
                        <a:pt x="11" y="22"/>
                      </a:lnTo>
                      <a:lnTo>
                        <a:pt x="8" y="18"/>
                      </a:lnTo>
                      <a:lnTo>
                        <a:pt x="3" y="14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39" name="Freeform 44"/>
                <p:cNvSpPr>
                  <a:spLocks/>
                </p:cNvSpPr>
                <p:nvPr/>
              </p:nvSpPr>
              <p:spPr bwMode="auto">
                <a:xfrm>
                  <a:off x="528" y="1831"/>
                  <a:ext cx="16" cy="13"/>
                </a:xfrm>
                <a:custGeom>
                  <a:avLst/>
                  <a:gdLst>
                    <a:gd name="T0" fmla="*/ 0 w 64"/>
                    <a:gd name="T1" fmla="*/ 0 h 53"/>
                    <a:gd name="T2" fmla="*/ 0 w 64"/>
                    <a:gd name="T3" fmla="*/ 0 h 53"/>
                    <a:gd name="T4" fmla="*/ 0 w 64"/>
                    <a:gd name="T5" fmla="*/ 0 h 53"/>
                    <a:gd name="T6" fmla="*/ 0 w 64"/>
                    <a:gd name="T7" fmla="*/ 0 h 53"/>
                    <a:gd name="T8" fmla="*/ 0 w 64"/>
                    <a:gd name="T9" fmla="*/ 0 h 53"/>
                    <a:gd name="T10" fmla="*/ 0 w 64"/>
                    <a:gd name="T11" fmla="*/ 0 h 53"/>
                    <a:gd name="T12" fmla="*/ 0 w 64"/>
                    <a:gd name="T13" fmla="*/ 0 h 53"/>
                    <a:gd name="T14" fmla="*/ 0 w 64"/>
                    <a:gd name="T15" fmla="*/ 0 h 53"/>
                    <a:gd name="T16" fmla="*/ 0 w 64"/>
                    <a:gd name="T17" fmla="*/ 0 h 53"/>
                    <a:gd name="T18" fmla="*/ 0 w 64"/>
                    <a:gd name="T19" fmla="*/ 0 h 53"/>
                    <a:gd name="T20" fmla="*/ 0 w 64"/>
                    <a:gd name="T21" fmla="*/ 0 h 53"/>
                    <a:gd name="T22" fmla="*/ 0 w 64"/>
                    <a:gd name="T23" fmla="*/ 0 h 53"/>
                    <a:gd name="T24" fmla="*/ 0 w 64"/>
                    <a:gd name="T25" fmla="*/ 0 h 53"/>
                    <a:gd name="T26" fmla="*/ 0 w 64"/>
                    <a:gd name="T27" fmla="*/ 0 h 53"/>
                    <a:gd name="T28" fmla="*/ 0 w 64"/>
                    <a:gd name="T29" fmla="*/ 0 h 53"/>
                    <a:gd name="T30" fmla="*/ 0 w 64"/>
                    <a:gd name="T31" fmla="*/ 0 h 53"/>
                    <a:gd name="T32" fmla="*/ 0 w 64"/>
                    <a:gd name="T33" fmla="*/ 0 h 53"/>
                    <a:gd name="T34" fmla="*/ 0 w 64"/>
                    <a:gd name="T35" fmla="*/ 0 h 53"/>
                    <a:gd name="T36" fmla="*/ 0 w 64"/>
                    <a:gd name="T37" fmla="*/ 0 h 53"/>
                    <a:gd name="T38" fmla="*/ 0 w 64"/>
                    <a:gd name="T39" fmla="*/ 0 h 53"/>
                    <a:gd name="T40" fmla="*/ 0 w 64"/>
                    <a:gd name="T41" fmla="*/ 0 h 53"/>
                    <a:gd name="T42" fmla="*/ 0 w 64"/>
                    <a:gd name="T43" fmla="*/ 0 h 53"/>
                    <a:gd name="T44" fmla="*/ 0 w 64"/>
                    <a:gd name="T45" fmla="*/ 0 h 53"/>
                    <a:gd name="T46" fmla="*/ 0 w 64"/>
                    <a:gd name="T47" fmla="*/ 0 h 53"/>
                    <a:gd name="T48" fmla="*/ 0 w 64"/>
                    <a:gd name="T49" fmla="*/ 0 h 53"/>
                    <a:gd name="T50" fmla="*/ 0 w 64"/>
                    <a:gd name="T51" fmla="*/ 0 h 53"/>
                    <a:gd name="T52" fmla="*/ 0 w 64"/>
                    <a:gd name="T53" fmla="*/ 0 h 53"/>
                    <a:gd name="T54" fmla="*/ 0 w 64"/>
                    <a:gd name="T55" fmla="*/ 0 h 53"/>
                    <a:gd name="T56" fmla="*/ 0 w 64"/>
                    <a:gd name="T57" fmla="*/ 0 h 53"/>
                    <a:gd name="T58" fmla="*/ 0 w 64"/>
                    <a:gd name="T59" fmla="*/ 0 h 53"/>
                    <a:gd name="T60" fmla="*/ 0 w 64"/>
                    <a:gd name="T61" fmla="*/ 0 h 53"/>
                    <a:gd name="T62" fmla="*/ 0 w 64"/>
                    <a:gd name="T63" fmla="*/ 0 h 53"/>
                    <a:gd name="T64" fmla="*/ 0 w 64"/>
                    <a:gd name="T65" fmla="*/ 0 h 53"/>
                    <a:gd name="T66" fmla="*/ 0 w 64"/>
                    <a:gd name="T67" fmla="*/ 0 h 53"/>
                    <a:gd name="T68" fmla="*/ 0 w 64"/>
                    <a:gd name="T69" fmla="*/ 0 h 53"/>
                    <a:gd name="T70" fmla="*/ 0 w 64"/>
                    <a:gd name="T71" fmla="*/ 0 h 53"/>
                    <a:gd name="T72" fmla="*/ 0 w 64"/>
                    <a:gd name="T73" fmla="*/ 0 h 53"/>
                    <a:gd name="T74" fmla="*/ 0 w 64"/>
                    <a:gd name="T75" fmla="*/ 0 h 53"/>
                    <a:gd name="T76" fmla="*/ 0 w 64"/>
                    <a:gd name="T77" fmla="*/ 0 h 53"/>
                    <a:gd name="T78" fmla="*/ 0 w 64"/>
                    <a:gd name="T79" fmla="*/ 0 h 53"/>
                    <a:gd name="T80" fmla="*/ 0 w 64"/>
                    <a:gd name="T81" fmla="*/ 0 h 53"/>
                    <a:gd name="T82" fmla="*/ 0 w 64"/>
                    <a:gd name="T83" fmla="*/ 0 h 53"/>
                    <a:gd name="T84" fmla="*/ 0 w 64"/>
                    <a:gd name="T85" fmla="*/ 0 h 53"/>
                    <a:gd name="T86" fmla="*/ 0 w 64"/>
                    <a:gd name="T87" fmla="*/ 0 h 53"/>
                    <a:gd name="T88" fmla="*/ 0 w 64"/>
                    <a:gd name="T89" fmla="*/ 0 h 53"/>
                    <a:gd name="T90" fmla="*/ 0 w 64"/>
                    <a:gd name="T91" fmla="*/ 0 h 53"/>
                    <a:gd name="T92" fmla="*/ 0 w 64"/>
                    <a:gd name="T93" fmla="*/ 0 h 53"/>
                    <a:gd name="T94" fmla="*/ 0 w 64"/>
                    <a:gd name="T95" fmla="*/ 0 h 53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0" t="0" r="r" b="b"/>
                  <a:pathLst>
                    <a:path w="64" h="53">
                      <a:moveTo>
                        <a:pt x="45" y="0"/>
                      </a:moveTo>
                      <a:lnTo>
                        <a:pt x="45" y="2"/>
                      </a:lnTo>
                      <a:lnTo>
                        <a:pt x="45" y="6"/>
                      </a:lnTo>
                      <a:lnTo>
                        <a:pt x="47" y="9"/>
                      </a:lnTo>
                      <a:lnTo>
                        <a:pt x="48" y="13"/>
                      </a:lnTo>
                      <a:lnTo>
                        <a:pt x="51" y="16"/>
                      </a:lnTo>
                      <a:lnTo>
                        <a:pt x="53" y="20"/>
                      </a:lnTo>
                      <a:lnTo>
                        <a:pt x="56" y="22"/>
                      </a:lnTo>
                      <a:lnTo>
                        <a:pt x="59" y="25"/>
                      </a:lnTo>
                      <a:lnTo>
                        <a:pt x="60" y="29"/>
                      </a:lnTo>
                      <a:lnTo>
                        <a:pt x="63" y="32"/>
                      </a:lnTo>
                      <a:lnTo>
                        <a:pt x="63" y="36"/>
                      </a:lnTo>
                      <a:lnTo>
                        <a:pt x="64" y="38"/>
                      </a:lnTo>
                      <a:lnTo>
                        <a:pt x="64" y="41"/>
                      </a:lnTo>
                      <a:lnTo>
                        <a:pt x="63" y="45"/>
                      </a:lnTo>
                      <a:lnTo>
                        <a:pt x="61" y="49"/>
                      </a:lnTo>
                      <a:lnTo>
                        <a:pt x="59" y="53"/>
                      </a:lnTo>
                      <a:lnTo>
                        <a:pt x="55" y="53"/>
                      </a:lnTo>
                      <a:lnTo>
                        <a:pt x="52" y="50"/>
                      </a:lnTo>
                      <a:lnTo>
                        <a:pt x="48" y="49"/>
                      </a:lnTo>
                      <a:lnTo>
                        <a:pt x="44" y="48"/>
                      </a:lnTo>
                      <a:lnTo>
                        <a:pt x="39" y="46"/>
                      </a:lnTo>
                      <a:lnTo>
                        <a:pt x="35" y="46"/>
                      </a:lnTo>
                      <a:lnTo>
                        <a:pt x="31" y="45"/>
                      </a:lnTo>
                      <a:lnTo>
                        <a:pt x="29" y="45"/>
                      </a:lnTo>
                      <a:lnTo>
                        <a:pt x="27" y="41"/>
                      </a:lnTo>
                      <a:lnTo>
                        <a:pt x="23" y="36"/>
                      </a:lnTo>
                      <a:lnTo>
                        <a:pt x="19" y="32"/>
                      </a:lnTo>
                      <a:lnTo>
                        <a:pt x="16" y="29"/>
                      </a:lnTo>
                      <a:lnTo>
                        <a:pt x="12" y="25"/>
                      </a:lnTo>
                      <a:lnTo>
                        <a:pt x="8" y="21"/>
                      </a:lnTo>
                      <a:lnTo>
                        <a:pt x="3" y="18"/>
                      </a:lnTo>
                      <a:lnTo>
                        <a:pt x="0" y="17"/>
                      </a:lnTo>
                      <a:lnTo>
                        <a:pt x="5" y="14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6" y="9"/>
                      </a:lnTo>
                      <a:lnTo>
                        <a:pt x="19" y="8"/>
                      </a:lnTo>
                      <a:lnTo>
                        <a:pt x="23" y="8"/>
                      </a:lnTo>
                      <a:lnTo>
                        <a:pt x="25" y="6"/>
                      </a:lnTo>
                      <a:lnTo>
                        <a:pt x="28" y="5"/>
                      </a:lnTo>
                      <a:lnTo>
                        <a:pt x="31" y="5"/>
                      </a:lnTo>
                      <a:lnTo>
                        <a:pt x="33" y="4"/>
                      </a:lnTo>
                      <a:lnTo>
                        <a:pt x="36" y="2"/>
                      </a:lnTo>
                      <a:lnTo>
                        <a:pt x="40" y="2"/>
                      </a:lnTo>
                      <a:lnTo>
                        <a:pt x="43" y="1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0" name="Freeform 45"/>
                <p:cNvSpPr>
                  <a:spLocks/>
                </p:cNvSpPr>
                <p:nvPr/>
              </p:nvSpPr>
              <p:spPr bwMode="auto">
                <a:xfrm>
                  <a:off x="468" y="1797"/>
                  <a:ext cx="175" cy="93"/>
                </a:xfrm>
                <a:custGeom>
                  <a:avLst/>
                  <a:gdLst>
                    <a:gd name="T0" fmla="*/ 0 w 702"/>
                    <a:gd name="T1" fmla="*/ 0 h 373"/>
                    <a:gd name="T2" fmla="*/ 0 w 702"/>
                    <a:gd name="T3" fmla="*/ 0 h 373"/>
                    <a:gd name="T4" fmla="*/ 0 w 702"/>
                    <a:gd name="T5" fmla="*/ 0 h 373"/>
                    <a:gd name="T6" fmla="*/ 0 w 702"/>
                    <a:gd name="T7" fmla="*/ 0 h 373"/>
                    <a:gd name="T8" fmla="*/ 0 w 702"/>
                    <a:gd name="T9" fmla="*/ 0 h 373"/>
                    <a:gd name="T10" fmla="*/ 0 w 702"/>
                    <a:gd name="T11" fmla="*/ 0 h 373"/>
                    <a:gd name="T12" fmla="*/ 0 w 702"/>
                    <a:gd name="T13" fmla="*/ 0 h 373"/>
                    <a:gd name="T14" fmla="*/ 0 w 702"/>
                    <a:gd name="T15" fmla="*/ 0 h 373"/>
                    <a:gd name="T16" fmla="*/ 0 w 702"/>
                    <a:gd name="T17" fmla="*/ 0 h 373"/>
                    <a:gd name="T18" fmla="*/ 0 w 702"/>
                    <a:gd name="T19" fmla="*/ 0 h 373"/>
                    <a:gd name="T20" fmla="*/ 0 w 702"/>
                    <a:gd name="T21" fmla="*/ 0 h 373"/>
                    <a:gd name="T22" fmla="*/ 0 w 702"/>
                    <a:gd name="T23" fmla="*/ 0 h 373"/>
                    <a:gd name="T24" fmla="*/ 0 w 702"/>
                    <a:gd name="T25" fmla="*/ 0 h 373"/>
                    <a:gd name="T26" fmla="*/ 0 w 702"/>
                    <a:gd name="T27" fmla="*/ 0 h 373"/>
                    <a:gd name="T28" fmla="*/ 0 w 702"/>
                    <a:gd name="T29" fmla="*/ 0 h 373"/>
                    <a:gd name="T30" fmla="*/ 0 w 702"/>
                    <a:gd name="T31" fmla="*/ 0 h 373"/>
                    <a:gd name="T32" fmla="*/ 0 w 702"/>
                    <a:gd name="T33" fmla="*/ 0 h 373"/>
                    <a:gd name="T34" fmla="*/ 0 w 702"/>
                    <a:gd name="T35" fmla="*/ 0 h 373"/>
                    <a:gd name="T36" fmla="*/ 0 w 702"/>
                    <a:gd name="T37" fmla="*/ 0 h 373"/>
                    <a:gd name="T38" fmla="*/ 0 w 702"/>
                    <a:gd name="T39" fmla="*/ 0 h 373"/>
                    <a:gd name="T40" fmla="*/ 0 w 702"/>
                    <a:gd name="T41" fmla="*/ 0 h 373"/>
                    <a:gd name="T42" fmla="*/ 0 w 702"/>
                    <a:gd name="T43" fmla="*/ 0 h 373"/>
                    <a:gd name="T44" fmla="*/ 0 w 702"/>
                    <a:gd name="T45" fmla="*/ 0 h 373"/>
                    <a:gd name="T46" fmla="*/ 0 w 702"/>
                    <a:gd name="T47" fmla="*/ 0 h 373"/>
                    <a:gd name="T48" fmla="*/ 0 w 702"/>
                    <a:gd name="T49" fmla="*/ 0 h 373"/>
                    <a:gd name="T50" fmla="*/ 0 w 702"/>
                    <a:gd name="T51" fmla="*/ 0 h 373"/>
                    <a:gd name="T52" fmla="*/ 0 w 702"/>
                    <a:gd name="T53" fmla="*/ 0 h 373"/>
                    <a:gd name="T54" fmla="*/ 0 w 702"/>
                    <a:gd name="T55" fmla="*/ 0 h 373"/>
                    <a:gd name="T56" fmla="*/ 0 w 702"/>
                    <a:gd name="T57" fmla="*/ 0 h 373"/>
                    <a:gd name="T58" fmla="*/ 0 w 702"/>
                    <a:gd name="T59" fmla="*/ 0 h 373"/>
                    <a:gd name="T60" fmla="*/ 0 w 702"/>
                    <a:gd name="T61" fmla="*/ 0 h 373"/>
                    <a:gd name="T62" fmla="*/ 0 w 702"/>
                    <a:gd name="T63" fmla="*/ 0 h 373"/>
                    <a:gd name="T64" fmla="*/ 0 w 702"/>
                    <a:gd name="T65" fmla="*/ 0 h 373"/>
                    <a:gd name="T66" fmla="*/ 0 w 702"/>
                    <a:gd name="T67" fmla="*/ 0 h 373"/>
                    <a:gd name="T68" fmla="*/ 0 w 702"/>
                    <a:gd name="T69" fmla="*/ 0 h 373"/>
                    <a:gd name="T70" fmla="*/ 0 w 702"/>
                    <a:gd name="T71" fmla="*/ 0 h 373"/>
                    <a:gd name="T72" fmla="*/ 0 w 702"/>
                    <a:gd name="T73" fmla="*/ 0 h 373"/>
                    <a:gd name="T74" fmla="*/ 0 w 702"/>
                    <a:gd name="T75" fmla="*/ 0 h 373"/>
                    <a:gd name="T76" fmla="*/ 0 w 702"/>
                    <a:gd name="T77" fmla="*/ 0 h 373"/>
                    <a:gd name="T78" fmla="*/ 0 w 702"/>
                    <a:gd name="T79" fmla="*/ 0 h 373"/>
                    <a:gd name="T80" fmla="*/ 0 w 702"/>
                    <a:gd name="T81" fmla="*/ 0 h 373"/>
                    <a:gd name="T82" fmla="*/ 0 w 702"/>
                    <a:gd name="T83" fmla="*/ 0 h 373"/>
                    <a:gd name="T84" fmla="*/ 0 w 702"/>
                    <a:gd name="T85" fmla="*/ 0 h 373"/>
                    <a:gd name="T86" fmla="*/ 0 w 702"/>
                    <a:gd name="T87" fmla="*/ 0 h 373"/>
                    <a:gd name="T88" fmla="*/ 0 w 702"/>
                    <a:gd name="T89" fmla="*/ 0 h 373"/>
                    <a:gd name="T90" fmla="*/ 0 w 702"/>
                    <a:gd name="T91" fmla="*/ 0 h 373"/>
                    <a:gd name="T92" fmla="*/ 0 w 702"/>
                    <a:gd name="T93" fmla="*/ 0 h 373"/>
                    <a:gd name="T94" fmla="*/ 0 w 702"/>
                    <a:gd name="T95" fmla="*/ 0 h 373"/>
                    <a:gd name="T96" fmla="*/ 0 w 702"/>
                    <a:gd name="T97" fmla="*/ 0 h 373"/>
                    <a:gd name="T98" fmla="*/ 0 w 702"/>
                    <a:gd name="T99" fmla="*/ 0 h 373"/>
                    <a:gd name="T100" fmla="*/ 0 w 702"/>
                    <a:gd name="T101" fmla="*/ 0 h 373"/>
                    <a:gd name="T102" fmla="*/ 0 w 702"/>
                    <a:gd name="T103" fmla="*/ 0 h 373"/>
                    <a:gd name="T104" fmla="*/ 0 w 702"/>
                    <a:gd name="T105" fmla="*/ 0 h 373"/>
                    <a:gd name="T106" fmla="*/ 0 w 702"/>
                    <a:gd name="T107" fmla="*/ 0 h 373"/>
                    <a:gd name="T108" fmla="*/ 0 w 702"/>
                    <a:gd name="T109" fmla="*/ 0 h 373"/>
                    <a:gd name="T110" fmla="*/ 0 w 702"/>
                    <a:gd name="T111" fmla="*/ 0 h 373"/>
                    <a:gd name="T112" fmla="*/ 0 w 702"/>
                    <a:gd name="T113" fmla="*/ 0 h 373"/>
                    <a:gd name="T114" fmla="*/ 0 w 702"/>
                    <a:gd name="T115" fmla="*/ 0 h 373"/>
                    <a:gd name="T116" fmla="*/ 0 w 702"/>
                    <a:gd name="T117" fmla="*/ 0 h 373"/>
                    <a:gd name="T118" fmla="*/ 0 w 702"/>
                    <a:gd name="T119" fmla="*/ 0 h 373"/>
                    <a:gd name="T120" fmla="*/ 0 w 702"/>
                    <a:gd name="T121" fmla="*/ 0 h 373"/>
                    <a:gd name="T122" fmla="*/ 0 w 702"/>
                    <a:gd name="T123" fmla="*/ 0 h 37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702" h="373">
                      <a:moveTo>
                        <a:pt x="136" y="316"/>
                      </a:moveTo>
                      <a:lnTo>
                        <a:pt x="133" y="309"/>
                      </a:lnTo>
                      <a:lnTo>
                        <a:pt x="130" y="304"/>
                      </a:lnTo>
                      <a:lnTo>
                        <a:pt x="128" y="298"/>
                      </a:lnTo>
                      <a:lnTo>
                        <a:pt x="124" y="294"/>
                      </a:lnTo>
                      <a:lnTo>
                        <a:pt x="126" y="294"/>
                      </a:lnTo>
                      <a:lnTo>
                        <a:pt x="129" y="294"/>
                      </a:lnTo>
                      <a:lnTo>
                        <a:pt x="129" y="290"/>
                      </a:lnTo>
                      <a:lnTo>
                        <a:pt x="129" y="288"/>
                      </a:lnTo>
                      <a:lnTo>
                        <a:pt x="128" y="284"/>
                      </a:lnTo>
                      <a:lnTo>
                        <a:pt x="128" y="282"/>
                      </a:lnTo>
                      <a:lnTo>
                        <a:pt x="125" y="276"/>
                      </a:lnTo>
                      <a:lnTo>
                        <a:pt x="124" y="270"/>
                      </a:lnTo>
                      <a:lnTo>
                        <a:pt x="120" y="265"/>
                      </a:lnTo>
                      <a:lnTo>
                        <a:pt x="116" y="261"/>
                      </a:lnTo>
                      <a:lnTo>
                        <a:pt x="112" y="256"/>
                      </a:lnTo>
                      <a:lnTo>
                        <a:pt x="108" y="252"/>
                      </a:lnTo>
                      <a:lnTo>
                        <a:pt x="102" y="246"/>
                      </a:lnTo>
                      <a:lnTo>
                        <a:pt x="97" y="242"/>
                      </a:lnTo>
                      <a:lnTo>
                        <a:pt x="93" y="238"/>
                      </a:lnTo>
                      <a:lnTo>
                        <a:pt x="88" y="234"/>
                      </a:lnTo>
                      <a:lnTo>
                        <a:pt x="84" y="232"/>
                      </a:lnTo>
                      <a:lnTo>
                        <a:pt x="78" y="228"/>
                      </a:lnTo>
                      <a:lnTo>
                        <a:pt x="74" y="225"/>
                      </a:lnTo>
                      <a:lnTo>
                        <a:pt x="70" y="222"/>
                      </a:lnTo>
                      <a:lnTo>
                        <a:pt x="66" y="225"/>
                      </a:lnTo>
                      <a:lnTo>
                        <a:pt x="64" y="228"/>
                      </a:lnTo>
                      <a:lnTo>
                        <a:pt x="60" y="230"/>
                      </a:lnTo>
                      <a:lnTo>
                        <a:pt x="57" y="233"/>
                      </a:lnTo>
                      <a:lnTo>
                        <a:pt x="53" y="234"/>
                      </a:lnTo>
                      <a:lnTo>
                        <a:pt x="49" y="236"/>
                      </a:lnTo>
                      <a:lnTo>
                        <a:pt x="45" y="237"/>
                      </a:lnTo>
                      <a:lnTo>
                        <a:pt x="42" y="240"/>
                      </a:lnTo>
                      <a:lnTo>
                        <a:pt x="40" y="240"/>
                      </a:lnTo>
                      <a:lnTo>
                        <a:pt x="36" y="242"/>
                      </a:lnTo>
                      <a:lnTo>
                        <a:pt x="32" y="244"/>
                      </a:lnTo>
                      <a:lnTo>
                        <a:pt x="30" y="246"/>
                      </a:lnTo>
                      <a:lnTo>
                        <a:pt x="26" y="248"/>
                      </a:lnTo>
                      <a:lnTo>
                        <a:pt x="25" y="252"/>
                      </a:lnTo>
                      <a:lnTo>
                        <a:pt x="22" y="256"/>
                      </a:lnTo>
                      <a:lnTo>
                        <a:pt x="21" y="261"/>
                      </a:lnTo>
                      <a:lnTo>
                        <a:pt x="16" y="254"/>
                      </a:lnTo>
                      <a:lnTo>
                        <a:pt x="10" y="249"/>
                      </a:lnTo>
                      <a:lnTo>
                        <a:pt x="5" y="244"/>
                      </a:lnTo>
                      <a:lnTo>
                        <a:pt x="0" y="240"/>
                      </a:lnTo>
                      <a:lnTo>
                        <a:pt x="5" y="237"/>
                      </a:lnTo>
                      <a:lnTo>
                        <a:pt x="9" y="236"/>
                      </a:lnTo>
                      <a:lnTo>
                        <a:pt x="16" y="233"/>
                      </a:lnTo>
                      <a:lnTo>
                        <a:pt x="20" y="232"/>
                      </a:lnTo>
                      <a:lnTo>
                        <a:pt x="24" y="229"/>
                      </a:lnTo>
                      <a:lnTo>
                        <a:pt x="29" y="228"/>
                      </a:lnTo>
                      <a:lnTo>
                        <a:pt x="33" y="226"/>
                      </a:lnTo>
                      <a:lnTo>
                        <a:pt x="38" y="225"/>
                      </a:lnTo>
                      <a:lnTo>
                        <a:pt x="44" y="222"/>
                      </a:lnTo>
                      <a:lnTo>
                        <a:pt x="48" y="221"/>
                      </a:lnTo>
                      <a:lnTo>
                        <a:pt x="53" y="220"/>
                      </a:lnTo>
                      <a:lnTo>
                        <a:pt x="57" y="218"/>
                      </a:lnTo>
                      <a:lnTo>
                        <a:pt x="62" y="216"/>
                      </a:lnTo>
                      <a:lnTo>
                        <a:pt x="66" y="214"/>
                      </a:lnTo>
                      <a:lnTo>
                        <a:pt x="72" y="213"/>
                      </a:lnTo>
                      <a:lnTo>
                        <a:pt x="77" y="210"/>
                      </a:lnTo>
                      <a:lnTo>
                        <a:pt x="81" y="209"/>
                      </a:lnTo>
                      <a:lnTo>
                        <a:pt x="86" y="208"/>
                      </a:lnTo>
                      <a:lnTo>
                        <a:pt x="90" y="205"/>
                      </a:lnTo>
                      <a:lnTo>
                        <a:pt x="96" y="204"/>
                      </a:lnTo>
                      <a:lnTo>
                        <a:pt x="100" y="201"/>
                      </a:lnTo>
                      <a:lnTo>
                        <a:pt x="105" y="200"/>
                      </a:lnTo>
                      <a:lnTo>
                        <a:pt x="110" y="198"/>
                      </a:lnTo>
                      <a:lnTo>
                        <a:pt x="114" y="197"/>
                      </a:lnTo>
                      <a:lnTo>
                        <a:pt x="121" y="196"/>
                      </a:lnTo>
                      <a:lnTo>
                        <a:pt x="125" y="193"/>
                      </a:lnTo>
                      <a:lnTo>
                        <a:pt x="129" y="192"/>
                      </a:lnTo>
                      <a:lnTo>
                        <a:pt x="136" y="189"/>
                      </a:lnTo>
                      <a:lnTo>
                        <a:pt x="140" y="188"/>
                      </a:lnTo>
                      <a:lnTo>
                        <a:pt x="145" y="186"/>
                      </a:lnTo>
                      <a:lnTo>
                        <a:pt x="149" y="185"/>
                      </a:lnTo>
                      <a:lnTo>
                        <a:pt x="154" y="184"/>
                      </a:lnTo>
                      <a:lnTo>
                        <a:pt x="153" y="188"/>
                      </a:lnTo>
                      <a:lnTo>
                        <a:pt x="153" y="192"/>
                      </a:lnTo>
                      <a:lnTo>
                        <a:pt x="154" y="192"/>
                      </a:lnTo>
                      <a:lnTo>
                        <a:pt x="157" y="194"/>
                      </a:lnTo>
                      <a:lnTo>
                        <a:pt x="160" y="196"/>
                      </a:lnTo>
                      <a:lnTo>
                        <a:pt x="162" y="197"/>
                      </a:lnTo>
                      <a:lnTo>
                        <a:pt x="166" y="198"/>
                      </a:lnTo>
                      <a:lnTo>
                        <a:pt x="170" y="201"/>
                      </a:lnTo>
                      <a:lnTo>
                        <a:pt x="174" y="204"/>
                      </a:lnTo>
                      <a:lnTo>
                        <a:pt x="178" y="205"/>
                      </a:lnTo>
                      <a:lnTo>
                        <a:pt x="181" y="208"/>
                      </a:lnTo>
                      <a:lnTo>
                        <a:pt x="185" y="209"/>
                      </a:lnTo>
                      <a:lnTo>
                        <a:pt x="190" y="210"/>
                      </a:lnTo>
                      <a:lnTo>
                        <a:pt x="193" y="213"/>
                      </a:lnTo>
                      <a:lnTo>
                        <a:pt x="196" y="213"/>
                      </a:lnTo>
                      <a:lnTo>
                        <a:pt x="198" y="216"/>
                      </a:lnTo>
                      <a:lnTo>
                        <a:pt x="202" y="217"/>
                      </a:lnTo>
                      <a:lnTo>
                        <a:pt x="204" y="218"/>
                      </a:lnTo>
                      <a:lnTo>
                        <a:pt x="205" y="220"/>
                      </a:lnTo>
                      <a:lnTo>
                        <a:pt x="208" y="220"/>
                      </a:lnTo>
                      <a:lnTo>
                        <a:pt x="212" y="221"/>
                      </a:lnTo>
                      <a:lnTo>
                        <a:pt x="216" y="222"/>
                      </a:lnTo>
                      <a:lnTo>
                        <a:pt x="218" y="225"/>
                      </a:lnTo>
                      <a:lnTo>
                        <a:pt x="222" y="225"/>
                      </a:lnTo>
                      <a:lnTo>
                        <a:pt x="226" y="228"/>
                      </a:lnTo>
                      <a:lnTo>
                        <a:pt x="230" y="229"/>
                      </a:lnTo>
                      <a:lnTo>
                        <a:pt x="234" y="232"/>
                      </a:lnTo>
                      <a:lnTo>
                        <a:pt x="238" y="233"/>
                      </a:lnTo>
                      <a:lnTo>
                        <a:pt x="241" y="234"/>
                      </a:lnTo>
                      <a:lnTo>
                        <a:pt x="246" y="237"/>
                      </a:lnTo>
                      <a:lnTo>
                        <a:pt x="250" y="237"/>
                      </a:lnTo>
                      <a:lnTo>
                        <a:pt x="254" y="240"/>
                      </a:lnTo>
                      <a:lnTo>
                        <a:pt x="258" y="240"/>
                      </a:lnTo>
                      <a:lnTo>
                        <a:pt x="264" y="242"/>
                      </a:lnTo>
                      <a:lnTo>
                        <a:pt x="268" y="242"/>
                      </a:lnTo>
                      <a:lnTo>
                        <a:pt x="272" y="244"/>
                      </a:lnTo>
                      <a:lnTo>
                        <a:pt x="274" y="244"/>
                      </a:lnTo>
                      <a:lnTo>
                        <a:pt x="278" y="244"/>
                      </a:lnTo>
                      <a:lnTo>
                        <a:pt x="281" y="242"/>
                      </a:lnTo>
                      <a:lnTo>
                        <a:pt x="285" y="242"/>
                      </a:lnTo>
                      <a:lnTo>
                        <a:pt x="288" y="240"/>
                      </a:lnTo>
                      <a:lnTo>
                        <a:pt x="290" y="240"/>
                      </a:lnTo>
                      <a:lnTo>
                        <a:pt x="293" y="237"/>
                      </a:lnTo>
                      <a:lnTo>
                        <a:pt x="296" y="236"/>
                      </a:lnTo>
                      <a:lnTo>
                        <a:pt x="297" y="232"/>
                      </a:lnTo>
                      <a:lnTo>
                        <a:pt x="300" y="229"/>
                      </a:lnTo>
                      <a:lnTo>
                        <a:pt x="300" y="225"/>
                      </a:lnTo>
                      <a:lnTo>
                        <a:pt x="301" y="221"/>
                      </a:lnTo>
                      <a:lnTo>
                        <a:pt x="301" y="216"/>
                      </a:lnTo>
                      <a:lnTo>
                        <a:pt x="301" y="210"/>
                      </a:lnTo>
                      <a:lnTo>
                        <a:pt x="304" y="210"/>
                      </a:lnTo>
                      <a:lnTo>
                        <a:pt x="308" y="210"/>
                      </a:lnTo>
                      <a:lnTo>
                        <a:pt x="310" y="212"/>
                      </a:lnTo>
                      <a:lnTo>
                        <a:pt x="313" y="213"/>
                      </a:lnTo>
                      <a:lnTo>
                        <a:pt x="316" y="213"/>
                      </a:lnTo>
                      <a:lnTo>
                        <a:pt x="320" y="213"/>
                      </a:lnTo>
                      <a:lnTo>
                        <a:pt x="322" y="213"/>
                      </a:lnTo>
                      <a:lnTo>
                        <a:pt x="325" y="213"/>
                      </a:lnTo>
                      <a:lnTo>
                        <a:pt x="325" y="210"/>
                      </a:lnTo>
                      <a:lnTo>
                        <a:pt x="326" y="208"/>
                      </a:lnTo>
                      <a:lnTo>
                        <a:pt x="326" y="204"/>
                      </a:lnTo>
                      <a:lnTo>
                        <a:pt x="328" y="201"/>
                      </a:lnTo>
                      <a:lnTo>
                        <a:pt x="329" y="198"/>
                      </a:lnTo>
                      <a:lnTo>
                        <a:pt x="329" y="196"/>
                      </a:lnTo>
                      <a:lnTo>
                        <a:pt x="330" y="192"/>
                      </a:lnTo>
                      <a:lnTo>
                        <a:pt x="332" y="189"/>
                      </a:lnTo>
                      <a:lnTo>
                        <a:pt x="332" y="186"/>
                      </a:lnTo>
                      <a:lnTo>
                        <a:pt x="333" y="184"/>
                      </a:lnTo>
                      <a:lnTo>
                        <a:pt x="334" y="180"/>
                      </a:lnTo>
                      <a:lnTo>
                        <a:pt x="336" y="177"/>
                      </a:lnTo>
                      <a:lnTo>
                        <a:pt x="337" y="174"/>
                      </a:lnTo>
                      <a:lnTo>
                        <a:pt x="337" y="172"/>
                      </a:lnTo>
                      <a:lnTo>
                        <a:pt x="338" y="168"/>
                      </a:lnTo>
                      <a:lnTo>
                        <a:pt x="341" y="165"/>
                      </a:lnTo>
                      <a:lnTo>
                        <a:pt x="341" y="161"/>
                      </a:lnTo>
                      <a:lnTo>
                        <a:pt x="341" y="157"/>
                      </a:lnTo>
                      <a:lnTo>
                        <a:pt x="342" y="154"/>
                      </a:lnTo>
                      <a:lnTo>
                        <a:pt x="344" y="152"/>
                      </a:lnTo>
                      <a:lnTo>
                        <a:pt x="344" y="148"/>
                      </a:lnTo>
                      <a:lnTo>
                        <a:pt x="344" y="145"/>
                      </a:lnTo>
                      <a:lnTo>
                        <a:pt x="345" y="141"/>
                      </a:lnTo>
                      <a:lnTo>
                        <a:pt x="346" y="138"/>
                      </a:lnTo>
                      <a:lnTo>
                        <a:pt x="346" y="134"/>
                      </a:lnTo>
                      <a:lnTo>
                        <a:pt x="346" y="132"/>
                      </a:lnTo>
                      <a:lnTo>
                        <a:pt x="346" y="129"/>
                      </a:lnTo>
                      <a:lnTo>
                        <a:pt x="346" y="126"/>
                      </a:lnTo>
                      <a:lnTo>
                        <a:pt x="346" y="120"/>
                      </a:lnTo>
                      <a:lnTo>
                        <a:pt x="345" y="114"/>
                      </a:lnTo>
                      <a:lnTo>
                        <a:pt x="349" y="113"/>
                      </a:lnTo>
                      <a:lnTo>
                        <a:pt x="354" y="110"/>
                      </a:lnTo>
                      <a:lnTo>
                        <a:pt x="358" y="108"/>
                      </a:lnTo>
                      <a:lnTo>
                        <a:pt x="365" y="106"/>
                      </a:lnTo>
                      <a:lnTo>
                        <a:pt x="369" y="105"/>
                      </a:lnTo>
                      <a:lnTo>
                        <a:pt x="374" y="102"/>
                      </a:lnTo>
                      <a:lnTo>
                        <a:pt x="380" y="102"/>
                      </a:lnTo>
                      <a:lnTo>
                        <a:pt x="385" y="100"/>
                      </a:lnTo>
                      <a:lnTo>
                        <a:pt x="389" y="98"/>
                      </a:lnTo>
                      <a:lnTo>
                        <a:pt x="394" y="96"/>
                      </a:lnTo>
                      <a:lnTo>
                        <a:pt x="400" y="94"/>
                      </a:lnTo>
                      <a:lnTo>
                        <a:pt x="404" y="93"/>
                      </a:lnTo>
                      <a:lnTo>
                        <a:pt x="409" y="90"/>
                      </a:lnTo>
                      <a:lnTo>
                        <a:pt x="414" y="89"/>
                      </a:lnTo>
                      <a:lnTo>
                        <a:pt x="420" y="86"/>
                      </a:lnTo>
                      <a:lnTo>
                        <a:pt x="425" y="86"/>
                      </a:lnTo>
                      <a:lnTo>
                        <a:pt x="430" y="84"/>
                      </a:lnTo>
                      <a:lnTo>
                        <a:pt x="434" y="81"/>
                      </a:lnTo>
                      <a:lnTo>
                        <a:pt x="440" y="80"/>
                      </a:lnTo>
                      <a:lnTo>
                        <a:pt x="445" y="77"/>
                      </a:lnTo>
                      <a:lnTo>
                        <a:pt x="449" y="76"/>
                      </a:lnTo>
                      <a:lnTo>
                        <a:pt x="454" y="74"/>
                      </a:lnTo>
                      <a:lnTo>
                        <a:pt x="460" y="72"/>
                      </a:lnTo>
                      <a:lnTo>
                        <a:pt x="465" y="72"/>
                      </a:lnTo>
                      <a:lnTo>
                        <a:pt x="470" y="69"/>
                      </a:lnTo>
                      <a:lnTo>
                        <a:pt x="476" y="66"/>
                      </a:lnTo>
                      <a:lnTo>
                        <a:pt x="480" y="65"/>
                      </a:lnTo>
                      <a:lnTo>
                        <a:pt x="485" y="62"/>
                      </a:lnTo>
                      <a:lnTo>
                        <a:pt x="490" y="61"/>
                      </a:lnTo>
                      <a:lnTo>
                        <a:pt x="494" y="60"/>
                      </a:lnTo>
                      <a:lnTo>
                        <a:pt x="500" y="58"/>
                      </a:lnTo>
                      <a:lnTo>
                        <a:pt x="506" y="57"/>
                      </a:lnTo>
                      <a:lnTo>
                        <a:pt x="510" y="54"/>
                      </a:lnTo>
                      <a:lnTo>
                        <a:pt x="516" y="52"/>
                      </a:lnTo>
                      <a:lnTo>
                        <a:pt x="520" y="50"/>
                      </a:lnTo>
                      <a:lnTo>
                        <a:pt x="525" y="49"/>
                      </a:lnTo>
                      <a:lnTo>
                        <a:pt x="530" y="48"/>
                      </a:lnTo>
                      <a:lnTo>
                        <a:pt x="536" y="45"/>
                      </a:lnTo>
                      <a:lnTo>
                        <a:pt x="541" y="44"/>
                      </a:lnTo>
                      <a:lnTo>
                        <a:pt x="545" y="41"/>
                      </a:lnTo>
                      <a:lnTo>
                        <a:pt x="550" y="40"/>
                      </a:lnTo>
                      <a:lnTo>
                        <a:pt x="556" y="38"/>
                      </a:lnTo>
                      <a:lnTo>
                        <a:pt x="560" y="36"/>
                      </a:lnTo>
                      <a:lnTo>
                        <a:pt x="565" y="34"/>
                      </a:lnTo>
                      <a:lnTo>
                        <a:pt x="570" y="33"/>
                      </a:lnTo>
                      <a:lnTo>
                        <a:pt x="576" y="30"/>
                      </a:lnTo>
                      <a:lnTo>
                        <a:pt x="581" y="29"/>
                      </a:lnTo>
                      <a:lnTo>
                        <a:pt x="586" y="26"/>
                      </a:lnTo>
                      <a:lnTo>
                        <a:pt x="590" y="25"/>
                      </a:lnTo>
                      <a:lnTo>
                        <a:pt x="596" y="24"/>
                      </a:lnTo>
                      <a:lnTo>
                        <a:pt x="600" y="21"/>
                      </a:lnTo>
                      <a:lnTo>
                        <a:pt x="605" y="20"/>
                      </a:lnTo>
                      <a:lnTo>
                        <a:pt x="610" y="17"/>
                      </a:lnTo>
                      <a:lnTo>
                        <a:pt x="616" y="16"/>
                      </a:lnTo>
                      <a:lnTo>
                        <a:pt x="621" y="14"/>
                      </a:lnTo>
                      <a:lnTo>
                        <a:pt x="626" y="13"/>
                      </a:lnTo>
                      <a:lnTo>
                        <a:pt x="630" y="12"/>
                      </a:lnTo>
                      <a:lnTo>
                        <a:pt x="636" y="9"/>
                      </a:lnTo>
                      <a:lnTo>
                        <a:pt x="641" y="8"/>
                      </a:lnTo>
                      <a:lnTo>
                        <a:pt x="645" y="5"/>
                      </a:lnTo>
                      <a:lnTo>
                        <a:pt x="650" y="4"/>
                      </a:lnTo>
                      <a:lnTo>
                        <a:pt x="656" y="2"/>
                      </a:lnTo>
                      <a:lnTo>
                        <a:pt x="661" y="0"/>
                      </a:lnTo>
                      <a:lnTo>
                        <a:pt x="666" y="0"/>
                      </a:lnTo>
                      <a:lnTo>
                        <a:pt x="702" y="101"/>
                      </a:lnTo>
                      <a:lnTo>
                        <a:pt x="700" y="101"/>
                      </a:lnTo>
                      <a:lnTo>
                        <a:pt x="697" y="102"/>
                      </a:lnTo>
                      <a:lnTo>
                        <a:pt x="694" y="102"/>
                      </a:lnTo>
                      <a:lnTo>
                        <a:pt x="692" y="104"/>
                      </a:lnTo>
                      <a:lnTo>
                        <a:pt x="688" y="105"/>
                      </a:lnTo>
                      <a:lnTo>
                        <a:pt x="685" y="106"/>
                      </a:lnTo>
                      <a:lnTo>
                        <a:pt x="681" y="108"/>
                      </a:lnTo>
                      <a:lnTo>
                        <a:pt x="676" y="109"/>
                      </a:lnTo>
                      <a:lnTo>
                        <a:pt x="670" y="112"/>
                      </a:lnTo>
                      <a:lnTo>
                        <a:pt x="665" y="114"/>
                      </a:lnTo>
                      <a:lnTo>
                        <a:pt x="662" y="114"/>
                      </a:lnTo>
                      <a:lnTo>
                        <a:pt x="658" y="116"/>
                      </a:lnTo>
                      <a:lnTo>
                        <a:pt x="656" y="117"/>
                      </a:lnTo>
                      <a:lnTo>
                        <a:pt x="653" y="118"/>
                      </a:lnTo>
                      <a:lnTo>
                        <a:pt x="649" y="120"/>
                      </a:lnTo>
                      <a:lnTo>
                        <a:pt x="645" y="120"/>
                      </a:lnTo>
                      <a:lnTo>
                        <a:pt x="642" y="122"/>
                      </a:lnTo>
                      <a:lnTo>
                        <a:pt x="640" y="122"/>
                      </a:lnTo>
                      <a:lnTo>
                        <a:pt x="636" y="124"/>
                      </a:lnTo>
                      <a:lnTo>
                        <a:pt x="632" y="125"/>
                      </a:lnTo>
                      <a:lnTo>
                        <a:pt x="628" y="126"/>
                      </a:lnTo>
                      <a:lnTo>
                        <a:pt x="624" y="128"/>
                      </a:lnTo>
                      <a:lnTo>
                        <a:pt x="620" y="129"/>
                      </a:lnTo>
                      <a:lnTo>
                        <a:pt x="616" y="132"/>
                      </a:lnTo>
                      <a:lnTo>
                        <a:pt x="612" y="133"/>
                      </a:lnTo>
                      <a:lnTo>
                        <a:pt x="609" y="134"/>
                      </a:lnTo>
                      <a:lnTo>
                        <a:pt x="604" y="134"/>
                      </a:lnTo>
                      <a:lnTo>
                        <a:pt x="600" y="137"/>
                      </a:lnTo>
                      <a:lnTo>
                        <a:pt x="594" y="138"/>
                      </a:lnTo>
                      <a:lnTo>
                        <a:pt x="590" y="141"/>
                      </a:lnTo>
                      <a:lnTo>
                        <a:pt x="586" y="141"/>
                      </a:lnTo>
                      <a:lnTo>
                        <a:pt x="581" y="144"/>
                      </a:lnTo>
                      <a:lnTo>
                        <a:pt x="578" y="145"/>
                      </a:lnTo>
                      <a:lnTo>
                        <a:pt x="573" y="146"/>
                      </a:lnTo>
                      <a:lnTo>
                        <a:pt x="569" y="149"/>
                      </a:lnTo>
                      <a:lnTo>
                        <a:pt x="564" y="150"/>
                      </a:lnTo>
                      <a:lnTo>
                        <a:pt x="560" y="152"/>
                      </a:lnTo>
                      <a:lnTo>
                        <a:pt x="554" y="153"/>
                      </a:lnTo>
                      <a:lnTo>
                        <a:pt x="549" y="156"/>
                      </a:lnTo>
                      <a:lnTo>
                        <a:pt x="545" y="156"/>
                      </a:lnTo>
                      <a:lnTo>
                        <a:pt x="540" y="158"/>
                      </a:lnTo>
                      <a:lnTo>
                        <a:pt x="536" y="160"/>
                      </a:lnTo>
                      <a:lnTo>
                        <a:pt x="530" y="162"/>
                      </a:lnTo>
                      <a:lnTo>
                        <a:pt x="525" y="164"/>
                      </a:lnTo>
                      <a:lnTo>
                        <a:pt x="521" y="165"/>
                      </a:lnTo>
                      <a:lnTo>
                        <a:pt x="516" y="168"/>
                      </a:lnTo>
                      <a:lnTo>
                        <a:pt x="510" y="169"/>
                      </a:lnTo>
                      <a:lnTo>
                        <a:pt x="506" y="172"/>
                      </a:lnTo>
                      <a:lnTo>
                        <a:pt x="501" y="174"/>
                      </a:lnTo>
                      <a:lnTo>
                        <a:pt x="496" y="176"/>
                      </a:lnTo>
                      <a:lnTo>
                        <a:pt x="490" y="174"/>
                      </a:lnTo>
                      <a:lnTo>
                        <a:pt x="488" y="173"/>
                      </a:lnTo>
                      <a:lnTo>
                        <a:pt x="482" y="172"/>
                      </a:lnTo>
                      <a:lnTo>
                        <a:pt x="478" y="170"/>
                      </a:lnTo>
                      <a:lnTo>
                        <a:pt x="474" y="169"/>
                      </a:lnTo>
                      <a:lnTo>
                        <a:pt x="470" y="168"/>
                      </a:lnTo>
                      <a:lnTo>
                        <a:pt x="466" y="166"/>
                      </a:lnTo>
                      <a:lnTo>
                        <a:pt x="462" y="165"/>
                      </a:lnTo>
                      <a:lnTo>
                        <a:pt x="458" y="164"/>
                      </a:lnTo>
                      <a:lnTo>
                        <a:pt x="454" y="162"/>
                      </a:lnTo>
                      <a:lnTo>
                        <a:pt x="449" y="161"/>
                      </a:lnTo>
                      <a:lnTo>
                        <a:pt x="445" y="161"/>
                      </a:lnTo>
                      <a:lnTo>
                        <a:pt x="440" y="160"/>
                      </a:lnTo>
                      <a:lnTo>
                        <a:pt x="437" y="160"/>
                      </a:lnTo>
                      <a:lnTo>
                        <a:pt x="432" y="160"/>
                      </a:lnTo>
                      <a:lnTo>
                        <a:pt x="428" y="160"/>
                      </a:lnTo>
                      <a:lnTo>
                        <a:pt x="425" y="161"/>
                      </a:lnTo>
                      <a:lnTo>
                        <a:pt x="420" y="162"/>
                      </a:lnTo>
                      <a:lnTo>
                        <a:pt x="417" y="162"/>
                      </a:lnTo>
                      <a:lnTo>
                        <a:pt x="414" y="164"/>
                      </a:lnTo>
                      <a:lnTo>
                        <a:pt x="410" y="165"/>
                      </a:lnTo>
                      <a:lnTo>
                        <a:pt x="408" y="165"/>
                      </a:lnTo>
                      <a:lnTo>
                        <a:pt x="405" y="165"/>
                      </a:lnTo>
                      <a:lnTo>
                        <a:pt x="402" y="166"/>
                      </a:lnTo>
                      <a:lnTo>
                        <a:pt x="398" y="166"/>
                      </a:lnTo>
                      <a:lnTo>
                        <a:pt x="396" y="168"/>
                      </a:lnTo>
                      <a:lnTo>
                        <a:pt x="392" y="168"/>
                      </a:lnTo>
                      <a:lnTo>
                        <a:pt x="388" y="169"/>
                      </a:lnTo>
                      <a:lnTo>
                        <a:pt x="382" y="174"/>
                      </a:lnTo>
                      <a:lnTo>
                        <a:pt x="380" y="178"/>
                      </a:lnTo>
                      <a:lnTo>
                        <a:pt x="377" y="181"/>
                      </a:lnTo>
                      <a:lnTo>
                        <a:pt x="374" y="184"/>
                      </a:lnTo>
                      <a:lnTo>
                        <a:pt x="373" y="186"/>
                      </a:lnTo>
                      <a:lnTo>
                        <a:pt x="370" y="189"/>
                      </a:lnTo>
                      <a:lnTo>
                        <a:pt x="374" y="192"/>
                      </a:lnTo>
                      <a:lnTo>
                        <a:pt x="378" y="193"/>
                      </a:lnTo>
                      <a:lnTo>
                        <a:pt x="382" y="196"/>
                      </a:lnTo>
                      <a:lnTo>
                        <a:pt x="385" y="196"/>
                      </a:lnTo>
                      <a:lnTo>
                        <a:pt x="389" y="197"/>
                      </a:lnTo>
                      <a:lnTo>
                        <a:pt x="393" y="198"/>
                      </a:lnTo>
                      <a:lnTo>
                        <a:pt x="397" y="201"/>
                      </a:lnTo>
                      <a:lnTo>
                        <a:pt x="401" y="202"/>
                      </a:lnTo>
                      <a:lnTo>
                        <a:pt x="405" y="200"/>
                      </a:lnTo>
                      <a:lnTo>
                        <a:pt x="409" y="198"/>
                      </a:lnTo>
                      <a:lnTo>
                        <a:pt x="414" y="197"/>
                      </a:lnTo>
                      <a:lnTo>
                        <a:pt x="418" y="197"/>
                      </a:lnTo>
                      <a:lnTo>
                        <a:pt x="422" y="196"/>
                      </a:lnTo>
                      <a:lnTo>
                        <a:pt x="428" y="196"/>
                      </a:lnTo>
                      <a:lnTo>
                        <a:pt x="432" y="196"/>
                      </a:lnTo>
                      <a:lnTo>
                        <a:pt x="436" y="197"/>
                      </a:lnTo>
                      <a:lnTo>
                        <a:pt x="433" y="198"/>
                      </a:lnTo>
                      <a:lnTo>
                        <a:pt x="429" y="198"/>
                      </a:lnTo>
                      <a:lnTo>
                        <a:pt x="426" y="200"/>
                      </a:lnTo>
                      <a:lnTo>
                        <a:pt x="422" y="201"/>
                      </a:lnTo>
                      <a:lnTo>
                        <a:pt x="420" y="202"/>
                      </a:lnTo>
                      <a:lnTo>
                        <a:pt x="417" y="204"/>
                      </a:lnTo>
                      <a:lnTo>
                        <a:pt x="413" y="204"/>
                      </a:lnTo>
                      <a:lnTo>
                        <a:pt x="410" y="206"/>
                      </a:lnTo>
                      <a:lnTo>
                        <a:pt x="406" y="206"/>
                      </a:lnTo>
                      <a:lnTo>
                        <a:pt x="404" y="208"/>
                      </a:lnTo>
                      <a:lnTo>
                        <a:pt x="401" y="208"/>
                      </a:lnTo>
                      <a:lnTo>
                        <a:pt x="398" y="210"/>
                      </a:lnTo>
                      <a:lnTo>
                        <a:pt x="394" y="210"/>
                      </a:lnTo>
                      <a:lnTo>
                        <a:pt x="392" y="213"/>
                      </a:lnTo>
                      <a:lnTo>
                        <a:pt x="389" y="213"/>
                      </a:lnTo>
                      <a:lnTo>
                        <a:pt x="385" y="214"/>
                      </a:lnTo>
                      <a:lnTo>
                        <a:pt x="382" y="216"/>
                      </a:lnTo>
                      <a:lnTo>
                        <a:pt x="380" y="216"/>
                      </a:lnTo>
                      <a:lnTo>
                        <a:pt x="377" y="217"/>
                      </a:lnTo>
                      <a:lnTo>
                        <a:pt x="373" y="220"/>
                      </a:lnTo>
                      <a:lnTo>
                        <a:pt x="370" y="220"/>
                      </a:lnTo>
                      <a:lnTo>
                        <a:pt x="368" y="221"/>
                      </a:lnTo>
                      <a:lnTo>
                        <a:pt x="365" y="222"/>
                      </a:lnTo>
                      <a:lnTo>
                        <a:pt x="362" y="222"/>
                      </a:lnTo>
                      <a:lnTo>
                        <a:pt x="358" y="224"/>
                      </a:lnTo>
                      <a:lnTo>
                        <a:pt x="356" y="225"/>
                      </a:lnTo>
                      <a:lnTo>
                        <a:pt x="353" y="225"/>
                      </a:lnTo>
                      <a:lnTo>
                        <a:pt x="350" y="228"/>
                      </a:lnTo>
                      <a:lnTo>
                        <a:pt x="345" y="229"/>
                      </a:lnTo>
                      <a:lnTo>
                        <a:pt x="340" y="232"/>
                      </a:lnTo>
                      <a:lnTo>
                        <a:pt x="337" y="233"/>
                      </a:lnTo>
                      <a:lnTo>
                        <a:pt x="333" y="234"/>
                      </a:lnTo>
                      <a:lnTo>
                        <a:pt x="330" y="234"/>
                      </a:lnTo>
                      <a:lnTo>
                        <a:pt x="328" y="236"/>
                      </a:lnTo>
                      <a:lnTo>
                        <a:pt x="322" y="237"/>
                      </a:lnTo>
                      <a:lnTo>
                        <a:pt x="316" y="240"/>
                      </a:lnTo>
                      <a:lnTo>
                        <a:pt x="312" y="241"/>
                      </a:lnTo>
                      <a:lnTo>
                        <a:pt x="306" y="244"/>
                      </a:lnTo>
                      <a:lnTo>
                        <a:pt x="301" y="246"/>
                      </a:lnTo>
                      <a:lnTo>
                        <a:pt x="296" y="248"/>
                      </a:lnTo>
                      <a:lnTo>
                        <a:pt x="290" y="249"/>
                      </a:lnTo>
                      <a:lnTo>
                        <a:pt x="286" y="250"/>
                      </a:lnTo>
                      <a:lnTo>
                        <a:pt x="281" y="252"/>
                      </a:lnTo>
                      <a:lnTo>
                        <a:pt x="277" y="254"/>
                      </a:lnTo>
                      <a:lnTo>
                        <a:pt x="272" y="256"/>
                      </a:lnTo>
                      <a:lnTo>
                        <a:pt x="268" y="258"/>
                      </a:lnTo>
                      <a:lnTo>
                        <a:pt x="262" y="260"/>
                      </a:lnTo>
                      <a:lnTo>
                        <a:pt x="260" y="261"/>
                      </a:lnTo>
                      <a:lnTo>
                        <a:pt x="256" y="258"/>
                      </a:lnTo>
                      <a:lnTo>
                        <a:pt x="253" y="256"/>
                      </a:lnTo>
                      <a:lnTo>
                        <a:pt x="250" y="253"/>
                      </a:lnTo>
                      <a:lnTo>
                        <a:pt x="248" y="252"/>
                      </a:lnTo>
                      <a:lnTo>
                        <a:pt x="244" y="249"/>
                      </a:lnTo>
                      <a:lnTo>
                        <a:pt x="240" y="248"/>
                      </a:lnTo>
                      <a:lnTo>
                        <a:pt x="234" y="246"/>
                      </a:lnTo>
                      <a:lnTo>
                        <a:pt x="232" y="244"/>
                      </a:lnTo>
                      <a:lnTo>
                        <a:pt x="226" y="244"/>
                      </a:lnTo>
                      <a:lnTo>
                        <a:pt x="222" y="241"/>
                      </a:lnTo>
                      <a:lnTo>
                        <a:pt x="220" y="240"/>
                      </a:lnTo>
                      <a:lnTo>
                        <a:pt x="216" y="240"/>
                      </a:lnTo>
                      <a:lnTo>
                        <a:pt x="212" y="240"/>
                      </a:lnTo>
                      <a:lnTo>
                        <a:pt x="208" y="240"/>
                      </a:lnTo>
                      <a:lnTo>
                        <a:pt x="205" y="240"/>
                      </a:lnTo>
                      <a:lnTo>
                        <a:pt x="204" y="240"/>
                      </a:lnTo>
                      <a:lnTo>
                        <a:pt x="198" y="242"/>
                      </a:lnTo>
                      <a:lnTo>
                        <a:pt x="196" y="244"/>
                      </a:lnTo>
                      <a:lnTo>
                        <a:pt x="194" y="246"/>
                      </a:lnTo>
                      <a:lnTo>
                        <a:pt x="193" y="249"/>
                      </a:lnTo>
                      <a:lnTo>
                        <a:pt x="190" y="254"/>
                      </a:lnTo>
                      <a:lnTo>
                        <a:pt x="190" y="260"/>
                      </a:lnTo>
                      <a:lnTo>
                        <a:pt x="193" y="265"/>
                      </a:lnTo>
                      <a:lnTo>
                        <a:pt x="196" y="270"/>
                      </a:lnTo>
                      <a:lnTo>
                        <a:pt x="200" y="276"/>
                      </a:lnTo>
                      <a:lnTo>
                        <a:pt x="205" y="280"/>
                      </a:lnTo>
                      <a:lnTo>
                        <a:pt x="202" y="281"/>
                      </a:lnTo>
                      <a:lnTo>
                        <a:pt x="200" y="282"/>
                      </a:lnTo>
                      <a:lnTo>
                        <a:pt x="198" y="282"/>
                      </a:lnTo>
                      <a:lnTo>
                        <a:pt x="201" y="285"/>
                      </a:lnTo>
                      <a:lnTo>
                        <a:pt x="205" y="289"/>
                      </a:lnTo>
                      <a:lnTo>
                        <a:pt x="209" y="293"/>
                      </a:lnTo>
                      <a:lnTo>
                        <a:pt x="210" y="294"/>
                      </a:lnTo>
                      <a:lnTo>
                        <a:pt x="214" y="297"/>
                      </a:lnTo>
                      <a:lnTo>
                        <a:pt x="217" y="301"/>
                      </a:lnTo>
                      <a:lnTo>
                        <a:pt x="220" y="305"/>
                      </a:lnTo>
                      <a:lnTo>
                        <a:pt x="224" y="308"/>
                      </a:lnTo>
                      <a:lnTo>
                        <a:pt x="228" y="313"/>
                      </a:lnTo>
                      <a:lnTo>
                        <a:pt x="232" y="316"/>
                      </a:lnTo>
                      <a:lnTo>
                        <a:pt x="237" y="321"/>
                      </a:lnTo>
                      <a:lnTo>
                        <a:pt x="233" y="320"/>
                      </a:lnTo>
                      <a:lnTo>
                        <a:pt x="230" y="320"/>
                      </a:lnTo>
                      <a:lnTo>
                        <a:pt x="226" y="318"/>
                      </a:lnTo>
                      <a:lnTo>
                        <a:pt x="222" y="318"/>
                      </a:lnTo>
                      <a:lnTo>
                        <a:pt x="220" y="318"/>
                      </a:lnTo>
                      <a:lnTo>
                        <a:pt x="217" y="318"/>
                      </a:lnTo>
                      <a:lnTo>
                        <a:pt x="214" y="317"/>
                      </a:lnTo>
                      <a:lnTo>
                        <a:pt x="210" y="317"/>
                      </a:lnTo>
                      <a:lnTo>
                        <a:pt x="208" y="316"/>
                      </a:lnTo>
                      <a:lnTo>
                        <a:pt x="205" y="316"/>
                      </a:lnTo>
                      <a:lnTo>
                        <a:pt x="202" y="314"/>
                      </a:lnTo>
                      <a:lnTo>
                        <a:pt x="198" y="314"/>
                      </a:lnTo>
                      <a:lnTo>
                        <a:pt x="194" y="312"/>
                      </a:lnTo>
                      <a:lnTo>
                        <a:pt x="192" y="309"/>
                      </a:lnTo>
                      <a:lnTo>
                        <a:pt x="190" y="313"/>
                      </a:lnTo>
                      <a:lnTo>
                        <a:pt x="190" y="316"/>
                      </a:lnTo>
                      <a:lnTo>
                        <a:pt x="188" y="318"/>
                      </a:lnTo>
                      <a:lnTo>
                        <a:pt x="188" y="322"/>
                      </a:lnTo>
                      <a:lnTo>
                        <a:pt x="186" y="326"/>
                      </a:lnTo>
                      <a:lnTo>
                        <a:pt x="185" y="330"/>
                      </a:lnTo>
                      <a:lnTo>
                        <a:pt x="184" y="333"/>
                      </a:lnTo>
                      <a:lnTo>
                        <a:pt x="184" y="337"/>
                      </a:lnTo>
                      <a:lnTo>
                        <a:pt x="186" y="340"/>
                      </a:lnTo>
                      <a:lnTo>
                        <a:pt x="190" y="345"/>
                      </a:lnTo>
                      <a:lnTo>
                        <a:pt x="192" y="346"/>
                      </a:lnTo>
                      <a:lnTo>
                        <a:pt x="194" y="349"/>
                      </a:lnTo>
                      <a:lnTo>
                        <a:pt x="196" y="352"/>
                      </a:lnTo>
                      <a:lnTo>
                        <a:pt x="198" y="356"/>
                      </a:lnTo>
                      <a:lnTo>
                        <a:pt x="204" y="361"/>
                      </a:lnTo>
                      <a:lnTo>
                        <a:pt x="208" y="366"/>
                      </a:lnTo>
                      <a:lnTo>
                        <a:pt x="210" y="370"/>
                      </a:lnTo>
                      <a:lnTo>
                        <a:pt x="213" y="373"/>
                      </a:lnTo>
                      <a:lnTo>
                        <a:pt x="209" y="373"/>
                      </a:lnTo>
                      <a:lnTo>
                        <a:pt x="206" y="373"/>
                      </a:lnTo>
                      <a:lnTo>
                        <a:pt x="202" y="373"/>
                      </a:lnTo>
                      <a:lnTo>
                        <a:pt x="200" y="373"/>
                      </a:lnTo>
                      <a:lnTo>
                        <a:pt x="198" y="370"/>
                      </a:lnTo>
                      <a:lnTo>
                        <a:pt x="197" y="366"/>
                      </a:lnTo>
                      <a:lnTo>
                        <a:pt x="196" y="365"/>
                      </a:lnTo>
                      <a:lnTo>
                        <a:pt x="194" y="364"/>
                      </a:lnTo>
                      <a:lnTo>
                        <a:pt x="190" y="360"/>
                      </a:lnTo>
                      <a:lnTo>
                        <a:pt x="186" y="358"/>
                      </a:lnTo>
                      <a:lnTo>
                        <a:pt x="182" y="354"/>
                      </a:lnTo>
                      <a:lnTo>
                        <a:pt x="178" y="354"/>
                      </a:lnTo>
                      <a:lnTo>
                        <a:pt x="173" y="353"/>
                      </a:lnTo>
                      <a:lnTo>
                        <a:pt x="169" y="353"/>
                      </a:lnTo>
                      <a:lnTo>
                        <a:pt x="164" y="352"/>
                      </a:lnTo>
                      <a:lnTo>
                        <a:pt x="160" y="352"/>
                      </a:lnTo>
                      <a:lnTo>
                        <a:pt x="154" y="349"/>
                      </a:lnTo>
                      <a:lnTo>
                        <a:pt x="152" y="349"/>
                      </a:lnTo>
                      <a:lnTo>
                        <a:pt x="148" y="345"/>
                      </a:lnTo>
                      <a:lnTo>
                        <a:pt x="148" y="342"/>
                      </a:lnTo>
                      <a:lnTo>
                        <a:pt x="146" y="340"/>
                      </a:lnTo>
                      <a:lnTo>
                        <a:pt x="145" y="337"/>
                      </a:lnTo>
                      <a:lnTo>
                        <a:pt x="145" y="333"/>
                      </a:lnTo>
                      <a:lnTo>
                        <a:pt x="146" y="330"/>
                      </a:lnTo>
                      <a:lnTo>
                        <a:pt x="150" y="330"/>
                      </a:lnTo>
                      <a:lnTo>
                        <a:pt x="154" y="330"/>
                      </a:lnTo>
                      <a:lnTo>
                        <a:pt x="157" y="330"/>
                      </a:lnTo>
                      <a:lnTo>
                        <a:pt x="161" y="330"/>
                      </a:lnTo>
                      <a:lnTo>
                        <a:pt x="166" y="328"/>
                      </a:lnTo>
                      <a:lnTo>
                        <a:pt x="169" y="324"/>
                      </a:lnTo>
                      <a:lnTo>
                        <a:pt x="169" y="318"/>
                      </a:lnTo>
                      <a:lnTo>
                        <a:pt x="169" y="314"/>
                      </a:lnTo>
                      <a:lnTo>
                        <a:pt x="169" y="309"/>
                      </a:lnTo>
                      <a:lnTo>
                        <a:pt x="166" y="305"/>
                      </a:lnTo>
                      <a:lnTo>
                        <a:pt x="162" y="301"/>
                      </a:lnTo>
                      <a:lnTo>
                        <a:pt x="158" y="297"/>
                      </a:lnTo>
                      <a:lnTo>
                        <a:pt x="154" y="294"/>
                      </a:lnTo>
                      <a:lnTo>
                        <a:pt x="150" y="294"/>
                      </a:lnTo>
                      <a:lnTo>
                        <a:pt x="145" y="296"/>
                      </a:lnTo>
                      <a:lnTo>
                        <a:pt x="141" y="300"/>
                      </a:lnTo>
                      <a:lnTo>
                        <a:pt x="140" y="301"/>
                      </a:lnTo>
                      <a:lnTo>
                        <a:pt x="138" y="305"/>
                      </a:lnTo>
                      <a:lnTo>
                        <a:pt x="136" y="309"/>
                      </a:lnTo>
                      <a:lnTo>
                        <a:pt x="136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1" name="Freeform 46"/>
                <p:cNvSpPr>
                  <a:spLocks/>
                </p:cNvSpPr>
                <p:nvPr/>
              </p:nvSpPr>
              <p:spPr bwMode="auto">
                <a:xfrm>
                  <a:off x="605" y="2020"/>
                  <a:ext cx="34" cy="50"/>
                </a:xfrm>
                <a:custGeom>
                  <a:avLst/>
                  <a:gdLst>
                    <a:gd name="T0" fmla="*/ 0 w 136"/>
                    <a:gd name="T1" fmla="*/ 0 h 199"/>
                    <a:gd name="T2" fmla="*/ 0 w 136"/>
                    <a:gd name="T3" fmla="*/ 0 h 199"/>
                    <a:gd name="T4" fmla="*/ 0 w 136"/>
                    <a:gd name="T5" fmla="*/ 0 h 199"/>
                    <a:gd name="T6" fmla="*/ 0 w 136"/>
                    <a:gd name="T7" fmla="*/ 0 h 199"/>
                    <a:gd name="T8" fmla="*/ 0 w 136"/>
                    <a:gd name="T9" fmla="*/ 0 h 199"/>
                    <a:gd name="T10" fmla="*/ 0 w 136"/>
                    <a:gd name="T11" fmla="*/ 0 h 199"/>
                    <a:gd name="T12" fmla="*/ 0 w 136"/>
                    <a:gd name="T13" fmla="*/ 0 h 199"/>
                    <a:gd name="T14" fmla="*/ 0 w 136"/>
                    <a:gd name="T15" fmla="*/ 0 h 199"/>
                    <a:gd name="T16" fmla="*/ 0 w 136"/>
                    <a:gd name="T17" fmla="*/ 0 h 199"/>
                    <a:gd name="T18" fmla="*/ 0 w 136"/>
                    <a:gd name="T19" fmla="*/ 0 h 199"/>
                    <a:gd name="T20" fmla="*/ 0 w 136"/>
                    <a:gd name="T21" fmla="*/ 0 h 199"/>
                    <a:gd name="T22" fmla="*/ 0 w 136"/>
                    <a:gd name="T23" fmla="*/ 0 h 199"/>
                    <a:gd name="T24" fmla="*/ 0 w 136"/>
                    <a:gd name="T25" fmla="*/ 0 h 199"/>
                    <a:gd name="T26" fmla="*/ 0 w 136"/>
                    <a:gd name="T27" fmla="*/ 0 h 199"/>
                    <a:gd name="T28" fmla="*/ 0 w 136"/>
                    <a:gd name="T29" fmla="*/ 0 h 199"/>
                    <a:gd name="T30" fmla="*/ 0 w 136"/>
                    <a:gd name="T31" fmla="*/ 0 h 199"/>
                    <a:gd name="T32" fmla="*/ 0 w 136"/>
                    <a:gd name="T33" fmla="*/ 0 h 199"/>
                    <a:gd name="T34" fmla="*/ 0 w 136"/>
                    <a:gd name="T35" fmla="*/ 0 h 199"/>
                    <a:gd name="T36" fmla="*/ 0 w 136"/>
                    <a:gd name="T37" fmla="*/ 0 h 199"/>
                    <a:gd name="T38" fmla="*/ 0 w 136"/>
                    <a:gd name="T39" fmla="*/ 0 h 199"/>
                    <a:gd name="T40" fmla="*/ 0 w 136"/>
                    <a:gd name="T41" fmla="*/ 0 h 199"/>
                    <a:gd name="T42" fmla="*/ 0 w 136"/>
                    <a:gd name="T43" fmla="*/ 0 h 199"/>
                    <a:gd name="T44" fmla="*/ 0 w 136"/>
                    <a:gd name="T45" fmla="*/ 0 h 199"/>
                    <a:gd name="T46" fmla="*/ 0 w 136"/>
                    <a:gd name="T47" fmla="*/ 0 h 199"/>
                    <a:gd name="T48" fmla="*/ 0 w 136"/>
                    <a:gd name="T49" fmla="*/ 0 h 199"/>
                    <a:gd name="T50" fmla="*/ 0 w 136"/>
                    <a:gd name="T51" fmla="*/ 0 h 199"/>
                    <a:gd name="T52" fmla="*/ 0 w 136"/>
                    <a:gd name="T53" fmla="*/ 0 h 199"/>
                    <a:gd name="T54" fmla="*/ 0 w 136"/>
                    <a:gd name="T55" fmla="*/ 0 h 199"/>
                    <a:gd name="T56" fmla="*/ 0 w 136"/>
                    <a:gd name="T57" fmla="*/ 0 h 199"/>
                    <a:gd name="T58" fmla="*/ 0 w 136"/>
                    <a:gd name="T59" fmla="*/ 0 h 199"/>
                    <a:gd name="T60" fmla="*/ 0 w 136"/>
                    <a:gd name="T61" fmla="*/ 0 h 199"/>
                    <a:gd name="T62" fmla="*/ 0 w 136"/>
                    <a:gd name="T63" fmla="*/ 0 h 199"/>
                    <a:gd name="T64" fmla="*/ 0 w 136"/>
                    <a:gd name="T65" fmla="*/ 0 h 199"/>
                    <a:gd name="T66" fmla="*/ 0 w 136"/>
                    <a:gd name="T67" fmla="*/ 0 h 199"/>
                    <a:gd name="T68" fmla="*/ 0 w 136"/>
                    <a:gd name="T69" fmla="*/ 0 h 199"/>
                    <a:gd name="T70" fmla="*/ 0 w 136"/>
                    <a:gd name="T71" fmla="*/ 0 h 199"/>
                    <a:gd name="T72" fmla="*/ 0 w 136"/>
                    <a:gd name="T73" fmla="*/ 0 h 199"/>
                    <a:gd name="T74" fmla="*/ 0 w 136"/>
                    <a:gd name="T75" fmla="*/ 0 h 199"/>
                    <a:gd name="T76" fmla="*/ 0 w 136"/>
                    <a:gd name="T77" fmla="*/ 0 h 199"/>
                    <a:gd name="T78" fmla="*/ 0 w 136"/>
                    <a:gd name="T79" fmla="*/ 0 h 199"/>
                    <a:gd name="T80" fmla="*/ 0 w 136"/>
                    <a:gd name="T81" fmla="*/ 0 h 199"/>
                    <a:gd name="T82" fmla="*/ 0 w 136"/>
                    <a:gd name="T83" fmla="*/ 0 h 199"/>
                    <a:gd name="T84" fmla="*/ 0 w 136"/>
                    <a:gd name="T85" fmla="*/ 0 h 199"/>
                    <a:gd name="T86" fmla="*/ 0 w 136"/>
                    <a:gd name="T87" fmla="*/ 0 h 199"/>
                    <a:gd name="T88" fmla="*/ 0 w 136"/>
                    <a:gd name="T89" fmla="*/ 0 h 199"/>
                    <a:gd name="T90" fmla="*/ 0 w 136"/>
                    <a:gd name="T91" fmla="*/ 0 h 199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136" h="199">
                      <a:moveTo>
                        <a:pt x="6" y="147"/>
                      </a:moveTo>
                      <a:lnTo>
                        <a:pt x="6" y="143"/>
                      </a:lnTo>
                      <a:lnTo>
                        <a:pt x="8" y="140"/>
                      </a:lnTo>
                      <a:lnTo>
                        <a:pt x="8" y="136"/>
                      </a:lnTo>
                      <a:lnTo>
                        <a:pt x="9" y="132"/>
                      </a:lnTo>
                      <a:lnTo>
                        <a:pt x="9" y="127"/>
                      </a:lnTo>
                      <a:lnTo>
                        <a:pt x="9" y="123"/>
                      </a:lnTo>
                      <a:lnTo>
                        <a:pt x="10" y="119"/>
                      </a:lnTo>
                      <a:lnTo>
                        <a:pt x="12" y="115"/>
                      </a:lnTo>
                      <a:lnTo>
                        <a:pt x="12" y="109"/>
                      </a:lnTo>
                      <a:lnTo>
                        <a:pt x="12" y="104"/>
                      </a:lnTo>
                      <a:lnTo>
                        <a:pt x="13" y="100"/>
                      </a:lnTo>
                      <a:lnTo>
                        <a:pt x="14" y="96"/>
                      </a:lnTo>
                      <a:lnTo>
                        <a:pt x="16" y="92"/>
                      </a:lnTo>
                      <a:lnTo>
                        <a:pt x="16" y="89"/>
                      </a:lnTo>
                      <a:lnTo>
                        <a:pt x="16" y="87"/>
                      </a:lnTo>
                      <a:lnTo>
                        <a:pt x="17" y="85"/>
                      </a:lnTo>
                      <a:lnTo>
                        <a:pt x="17" y="83"/>
                      </a:lnTo>
                      <a:lnTo>
                        <a:pt x="18" y="79"/>
                      </a:lnTo>
                      <a:lnTo>
                        <a:pt x="18" y="76"/>
                      </a:lnTo>
                      <a:lnTo>
                        <a:pt x="20" y="73"/>
                      </a:lnTo>
                      <a:lnTo>
                        <a:pt x="21" y="67"/>
                      </a:lnTo>
                      <a:lnTo>
                        <a:pt x="21" y="63"/>
                      </a:lnTo>
                      <a:lnTo>
                        <a:pt x="21" y="56"/>
                      </a:lnTo>
                      <a:lnTo>
                        <a:pt x="21" y="51"/>
                      </a:lnTo>
                      <a:lnTo>
                        <a:pt x="20" y="45"/>
                      </a:lnTo>
                      <a:lnTo>
                        <a:pt x="18" y="40"/>
                      </a:lnTo>
                      <a:lnTo>
                        <a:pt x="17" y="35"/>
                      </a:lnTo>
                      <a:lnTo>
                        <a:pt x="16" y="29"/>
                      </a:lnTo>
                      <a:lnTo>
                        <a:pt x="13" y="24"/>
                      </a:lnTo>
                      <a:lnTo>
                        <a:pt x="12" y="19"/>
                      </a:lnTo>
                      <a:lnTo>
                        <a:pt x="8" y="13"/>
                      </a:lnTo>
                      <a:lnTo>
                        <a:pt x="5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6" y="5"/>
                      </a:lnTo>
                      <a:lnTo>
                        <a:pt x="9" y="9"/>
                      </a:lnTo>
                      <a:lnTo>
                        <a:pt x="13" y="12"/>
                      </a:lnTo>
                      <a:lnTo>
                        <a:pt x="16" y="15"/>
                      </a:lnTo>
                      <a:lnTo>
                        <a:pt x="20" y="17"/>
                      </a:lnTo>
                      <a:lnTo>
                        <a:pt x="24" y="21"/>
                      </a:lnTo>
                      <a:lnTo>
                        <a:pt x="28" y="24"/>
                      </a:lnTo>
                      <a:lnTo>
                        <a:pt x="30" y="27"/>
                      </a:lnTo>
                      <a:lnTo>
                        <a:pt x="33" y="29"/>
                      </a:lnTo>
                      <a:lnTo>
                        <a:pt x="37" y="32"/>
                      </a:lnTo>
                      <a:lnTo>
                        <a:pt x="40" y="35"/>
                      </a:lnTo>
                      <a:lnTo>
                        <a:pt x="42" y="37"/>
                      </a:lnTo>
                      <a:lnTo>
                        <a:pt x="46" y="40"/>
                      </a:lnTo>
                      <a:lnTo>
                        <a:pt x="49" y="43"/>
                      </a:lnTo>
                      <a:lnTo>
                        <a:pt x="53" y="47"/>
                      </a:lnTo>
                      <a:lnTo>
                        <a:pt x="56" y="49"/>
                      </a:lnTo>
                      <a:lnTo>
                        <a:pt x="60" y="51"/>
                      </a:lnTo>
                      <a:lnTo>
                        <a:pt x="61" y="53"/>
                      </a:lnTo>
                      <a:lnTo>
                        <a:pt x="65" y="56"/>
                      </a:lnTo>
                      <a:lnTo>
                        <a:pt x="68" y="59"/>
                      </a:lnTo>
                      <a:lnTo>
                        <a:pt x="70" y="61"/>
                      </a:lnTo>
                      <a:lnTo>
                        <a:pt x="73" y="64"/>
                      </a:lnTo>
                      <a:lnTo>
                        <a:pt x="77" y="67"/>
                      </a:lnTo>
                      <a:lnTo>
                        <a:pt x="81" y="71"/>
                      </a:lnTo>
                      <a:lnTo>
                        <a:pt x="86" y="76"/>
                      </a:lnTo>
                      <a:lnTo>
                        <a:pt x="92" y="79"/>
                      </a:lnTo>
                      <a:lnTo>
                        <a:pt x="97" y="84"/>
                      </a:lnTo>
                      <a:lnTo>
                        <a:pt x="100" y="88"/>
                      </a:lnTo>
                      <a:lnTo>
                        <a:pt x="105" y="91"/>
                      </a:lnTo>
                      <a:lnTo>
                        <a:pt x="109" y="95"/>
                      </a:lnTo>
                      <a:lnTo>
                        <a:pt x="113" y="97"/>
                      </a:lnTo>
                      <a:lnTo>
                        <a:pt x="116" y="100"/>
                      </a:lnTo>
                      <a:lnTo>
                        <a:pt x="118" y="103"/>
                      </a:lnTo>
                      <a:lnTo>
                        <a:pt x="122" y="107"/>
                      </a:lnTo>
                      <a:lnTo>
                        <a:pt x="125" y="109"/>
                      </a:lnTo>
                      <a:lnTo>
                        <a:pt x="130" y="112"/>
                      </a:lnTo>
                      <a:lnTo>
                        <a:pt x="133" y="115"/>
                      </a:lnTo>
                      <a:lnTo>
                        <a:pt x="136" y="117"/>
                      </a:lnTo>
                      <a:lnTo>
                        <a:pt x="136" y="119"/>
                      </a:lnTo>
                      <a:lnTo>
                        <a:pt x="66" y="199"/>
                      </a:lnTo>
                      <a:lnTo>
                        <a:pt x="61" y="195"/>
                      </a:lnTo>
                      <a:lnTo>
                        <a:pt x="58" y="191"/>
                      </a:lnTo>
                      <a:lnTo>
                        <a:pt x="54" y="188"/>
                      </a:lnTo>
                      <a:lnTo>
                        <a:pt x="52" y="184"/>
                      </a:lnTo>
                      <a:lnTo>
                        <a:pt x="46" y="181"/>
                      </a:lnTo>
                      <a:lnTo>
                        <a:pt x="42" y="179"/>
                      </a:lnTo>
                      <a:lnTo>
                        <a:pt x="40" y="176"/>
                      </a:lnTo>
                      <a:lnTo>
                        <a:pt x="37" y="172"/>
                      </a:lnTo>
                      <a:lnTo>
                        <a:pt x="32" y="169"/>
                      </a:lnTo>
                      <a:lnTo>
                        <a:pt x="28" y="167"/>
                      </a:lnTo>
                      <a:lnTo>
                        <a:pt x="24" y="163"/>
                      </a:lnTo>
                      <a:lnTo>
                        <a:pt x="21" y="160"/>
                      </a:lnTo>
                      <a:lnTo>
                        <a:pt x="17" y="157"/>
                      </a:lnTo>
                      <a:lnTo>
                        <a:pt x="13" y="153"/>
                      </a:lnTo>
                      <a:lnTo>
                        <a:pt x="9" y="151"/>
                      </a:lnTo>
                      <a:lnTo>
                        <a:pt x="6" y="14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2" name="Freeform 47"/>
                <p:cNvSpPr>
                  <a:spLocks/>
                </p:cNvSpPr>
                <p:nvPr/>
              </p:nvSpPr>
              <p:spPr bwMode="auto">
                <a:xfrm>
                  <a:off x="497" y="1952"/>
                  <a:ext cx="32" cy="20"/>
                </a:xfrm>
                <a:custGeom>
                  <a:avLst/>
                  <a:gdLst>
                    <a:gd name="T0" fmla="*/ 0 w 129"/>
                    <a:gd name="T1" fmla="*/ 0 h 82"/>
                    <a:gd name="T2" fmla="*/ 0 w 129"/>
                    <a:gd name="T3" fmla="*/ 0 h 82"/>
                    <a:gd name="T4" fmla="*/ 0 w 129"/>
                    <a:gd name="T5" fmla="*/ 0 h 82"/>
                    <a:gd name="T6" fmla="*/ 0 w 129"/>
                    <a:gd name="T7" fmla="*/ 0 h 82"/>
                    <a:gd name="T8" fmla="*/ 0 w 129"/>
                    <a:gd name="T9" fmla="*/ 0 h 82"/>
                    <a:gd name="T10" fmla="*/ 0 w 129"/>
                    <a:gd name="T11" fmla="*/ 0 h 82"/>
                    <a:gd name="T12" fmla="*/ 0 w 129"/>
                    <a:gd name="T13" fmla="*/ 0 h 82"/>
                    <a:gd name="T14" fmla="*/ 0 w 129"/>
                    <a:gd name="T15" fmla="*/ 0 h 82"/>
                    <a:gd name="T16" fmla="*/ 0 w 129"/>
                    <a:gd name="T17" fmla="*/ 0 h 82"/>
                    <a:gd name="T18" fmla="*/ 0 w 129"/>
                    <a:gd name="T19" fmla="*/ 0 h 82"/>
                    <a:gd name="T20" fmla="*/ 0 w 129"/>
                    <a:gd name="T21" fmla="*/ 0 h 82"/>
                    <a:gd name="T22" fmla="*/ 0 w 129"/>
                    <a:gd name="T23" fmla="*/ 0 h 82"/>
                    <a:gd name="T24" fmla="*/ 0 w 129"/>
                    <a:gd name="T25" fmla="*/ 0 h 82"/>
                    <a:gd name="T26" fmla="*/ 0 w 129"/>
                    <a:gd name="T27" fmla="*/ 0 h 82"/>
                    <a:gd name="T28" fmla="*/ 0 w 129"/>
                    <a:gd name="T29" fmla="*/ 0 h 82"/>
                    <a:gd name="T30" fmla="*/ 0 w 129"/>
                    <a:gd name="T31" fmla="*/ 0 h 82"/>
                    <a:gd name="T32" fmla="*/ 0 w 129"/>
                    <a:gd name="T33" fmla="*/ 0 h 82"/>
                    <a:gd name="T34" fmla="*/ 0 w 129"/>
                    <a:gd name="T35" fmla="*/ 0 h 82"/>
                    <a:gd name="T36" fmla="*/ 0 w 129"/>
                    <a:gd name="T37" fmla="*/ 0 h 82"/>
                    <a:gd name="T38" fmla="*/ 0 w 129"/>
                    <a:gd name="T39" fmla="*/ 0 h 82"/>
                    <a:gd name="T40" fmla="*/ 0 w 129"/>
                    <a:gd name="T41" fmla="*/ 0 h 82"/>
                    <a:gd name="T42" fmla="*/ 0 w 129"/>
                    <a:gd name="T43" fmla="*/ 0 h 82"/>
                    <a:gd name="T44" fmla="*/ 0 w 129"/>
                    <a:gd name="T45" fmla="*/ 0 h 82"/>
                    <a:gd name="T46" fmla="*/ 0 w 129"/>
                    <a:gd name="T47" fmla="*/ 0 h 82"/>
                    <a:gd name="T48" fmla="*/ 0 w 129"/>
                    <a:gd name="T49" fmla="*/ 0 h 82"/>
                    <a:gd name="T50" fmla="*/ 0 w 129"/>
                    <a:gd name="T51" fmla="*/ 0 h 82"/>
                    <a:gd name="T52" fmla="*/ 0 w 129"/>
                    <a:gd name="T53" fmla="*/ 0 h 82"/>
                    <a:gd name="T54" fmla="*/ 0 w 129"/>
                    <a:gd name="T55" fmla="*/ 0 h 82"/>
                    <a:gd name="T56" fmla="*/ 0 w 129"/>
                    <a:gd name="T57" fmla="*/ 0 h 82"/>
                    <a:gd name="T58" fmla="*/ 0 w 129"/>
                    <a:gd name="T59" fmla="*/ 0 h 82"/>
                    <a:gd name="T60" fmla="*/ 0 w 129"/>
                    <a:gd name="T61" fmla="*/ 0 h 82"/>
                    <a:gd name="T62" fmla="*/ 0 w 129"/>
                    <a:gd name="T63" fmla="*/ 0 h 82"/>
                    <a:gd name="T64" fmla="*/ 0 w 129"/>
                    <a:gd name="T65" fmla="*/ 0 h 82"/>
                    <a:gd name="T66" fmla="*/ 0 w 129"/>
                    <a:gd name="T67" fmla="*/ 0 h 82"/>
                    <a:gd name="T68" fmla="*/ 0 w 129"/>
                    <a:gd name="T69" fmla="*/ 0 h 82"/>
                    <a:gd name="T70" fmla="*/ 0 w 129"/>
                    <a:gd name="T71" fmla="*/ 0 h 82"/>
                    <a:gd name="T72" fmla="*/ 0 w 129"/>
                    <a:gd name="T73" fmla="*/ 0 h 82"/>
                    <a:gd name="T74" fmla="*/ 0 w 129"/>
                    <a:gd name="T75" fmla="*/ 0 h 82"/>
                    <a:gd name="T76" fmla="*/ 0 w 129"/>
                    <a:gd name="T77" fmla="*/ 0 h 8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0" t="0" r="r" b="b"/>
                  <a:pathLst>
                    <a:path w="129" h="82">
                      <a:moveTo>
                        <a:pt x="125" y="12"/>
                      </a:moveTo>
                      <a:lnTo>
                        <a:pt x="128" y="14"/>
                      </a:lnTo>
                      <a:lnTo>
                        <a:pt x="129" y="20"/>
                      </a:lnTo>
                      <a:lnTo>
                        <a:pt x="125" y="20"/>
                      </a:lnTo>
                      <a:lnTo>
                        <a:pt x="122" y="20"/>
                      </a:lnTo>
                      <a:lnTo>
                        <a:pt x="118" y="21"/>
                      </a:lnTo>
                      <a:lnTo>
                        <a:pt x="116" y="21"/>
                      </a:lnTo>
                      <a:lnTo>
                        <a:pt x="113" y="21"/>
                      </a:lnTo>
                      <a:lnTo>
                        <a:pt x="110" y="22"/>
                      </a:lnTo>
                      <a:lnTo>
                        <a:pt x="106" y="24"/>
                      </a:lnTo>
                      <a:lnTo>
                        <a:pt x="104" y="25"/>
                      </a:lnTo>
                      <a:lnTo>
                        <a:pt x="98" y="28"/>
                      </a:lnTo>
                      <a:lnTo>
                        <a:pt x="93" y="32"/>
                      </a:lnTo>
                      <a:lnTo>
                        <a:pt x="88" y="36"/>
                      </a:lnTo>
                      <a:lnTo>
                        <a:pt x="82" y="40"/>
                      </a:lnTo>
                      <a:lnTo>
                        <a:pt x="77" y="45"/>
                      </a:lnTo>
                      <a:lnTo>
                        <a:pt x="73" y="49"/>
                      </a:lnTo>
                      <a:lnTo>
                        <a:pt x="68" y="54"/>
                      </a:lnTo>
                      <a:lnTo>
                        <a:pt x="65" y="60"/>
                      </a:lnTo>
                      <a:lnTo>
                        <a:pt x="60" y="66"/>
                      </a:lnTo>
                      <a:lnTo>
                        <a:pt x="56" y="72"/>
                      </a:lnTo>
                      <a:lnTo>
                        <a:pt x="53" y="77"/>
                      </a:lnTo>
                      <a:lnTo>
                        <a:pt x="50" y="82"/>
                      </a:lnTo>
                      <a:lnTo>
                        <a:pt x="46" y="80"/>
                      </a:lnTo>
                      <a:lnTo>
                        <a:pt x="44" y="77"/>
                      </a:lnTo>
                      <a:lnTo>
                        <a:pt x="40" y="74"/>
                      </a:lnTo>
                      <a:lnTo>
                        <a:pt x="37" y="72"/>
                      </a:lnTo>
                      <a:lnTo>
                        <a:pt x="34" y="69"/>
                      </a:lnTo>
                      <a:lnTo>
                        <a:pt x="30" y="66"/>
                      </a:lnTo>
                      <a:lnTo>
                        <a:pt x="28" y="64"/>
                      </a:lnTo>
                      <a:lnTo>
                        <a:pt x="25" y="61"/>
                      </a:lnTo>
                      <a:lnTo>
                        <a:pt x="21" y="57"/>
                      </a:lnTo>
                      <a:lnTo>
                        <a:pt x="18" y="54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9" y="48"/>
                      </a:lnTo>
                      <a:lnTo>
                        <a:pt x="5" y="45"/>
                      </a:lnTo>
                      <a:lnTo>
                        <a:pt x="2" y="42"/>
                      </a:lnTo>
                      <a:lnTo>
                        <a:pt x="0" y="40"/>
                      </a:lnTo>
                      <a:lnTo>
                        <a:pt x="2" y="38"/>
                      </a:lnTo>
                      <a:lnTo>
                        <a:pt x="6" y="38"/>
                      </a:lnTo>
                      <a:lnTo>
                        <a:pt x="9" y="38"/>
                      </a:lnTo>
                      <a:lnTo>
                        <a:pt x="12" y="38"/>
                      </a:lnTo>
                      <a:lnTo>
                        <a:pt x="13" y="37"/>
                      </a:lnTo>
                      <a:lnTo>
                        <a:pt x="17" y="36"/>
                      </a:lnTo>
                      <a:lnTo>
                        <a:pt x="20" y="36"/>
                      </a:lnTo>
                      <a:lnTo>
                        <a:pt x="22" y="34"/>
                      </a:lnTo>
                      <a:lnTo>
                        <a:pt x="25" y="33"/>
                      </a:lnTo>
                      <a:lnTo>
                        <a:pt x="29" y="32"/>
                      </a:lnTo>
                      <a:lnTo>
                        <a:pt x="32" y="30"/>
                      </a:lnTo>
                      <a:lnTo>
                        <a:pt x="34" y="29"/>
                      </a:lnTo>
                      <a:lnTo>
                        <a:pt x="37" y="26"/>
                      </a:lnTo>
                      <a:lnTo>
                        <a:pt x="41" y="25"/>
                      </a:lnTo>
                      <a:lnTo>
                        <a:pt x="44" y="24"/>
                      </a:lnTo>
                      <a:lnTo>
                        <a:pt x="48" y="21"/>
                      </a:lnTo>
                      <a:lnTo>
                        <a:pt x="50" y="20"/>
                      </a:lnTo>
                      <a:lnTo>
                        <a:pt x="54" y="18"/>
                      </a:lnTo>
                      <a:lnTo>
                        <a:pt x="58" y="16"/>
                      </a:lnTo>
                      <a:lnTo>
                        <a:pt x="62" y="14"/>
                      </a:lnTo>
                      <a:lnTo>
                        <a:pt x="65" y="12"/>
                      </a:lnTo>
                      <a:lnTo>
                        <a:pt x="69" y="10"/>
                      </a:lnTo>
                      <a:lnTo>
                        <a:pt x="72" y="9"/>
                      </a:lnTo>
                      <a:lnTo>
                        <a:pt x="76" y="8"/>
                      </a:lnTo>
                      <a:lnTo>
                        <a:pt x="80" y="6"/>
                      </a:lnTo>
                      <a:lnTo>
                        <a:pt x="82" y="4"/>
                      </a:lnTo>
                      <a:lnTo>
                        <a:pt x="86" y="2"/>
                      </a:lnTo>
                      <a:lnTo>
                        <a:pt x="89" y="2"/>
                      </a:lnTo>
                      <a:lnTo>
                        <a:pt x="93" y="0"/>
                      </a:lnTo>
                      <a:lnTo>
                        <a:pt x="96" y="0"/>
                      </a:lnTo>
                      <a:lnTo>
                        <a:pt x="100" y="0"/>
                      </a:lnTo>
                      <a:lnTo>
                        <a:pt x="102" y="0"/>
                      </a:lnTo>
                      <a:lnTo>
                        <a:pt x="108" y="0"/>
                      </a:lnTo>
                      <a:lnTo>
                        <a:pt x="113" y="1"/>
                      </a:lnTo>
                      <a:lnTo>
                        <a:pt x="116" y="2"/>
                      </a:lnTo>
                      <a:lnTo>
                        <a:pt x="118" y="6"/>
                      </a:lnTo>
                      <a:lnTo>
                        <a:pt x="122" y="9"/>
                      </a:lnTo>
                      <a:lnTo>
                        <a:pt x="125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3" name="Freeform 48"/>
                <p:cNvSpPr>
                  <a:spLocks/>
                </p:cNvSpPr>
                <p:nvPr/>
              </p:nvSpPr>
              <p:spPr bwMode="auto">
                <a:xfrm>
                  <a:off x="516" y="1967"/>
                  <a:ext cx="43" cy="33"/>
                </a:xfrm>
                <a:custGeom>
                  <a:avLst/>
                  <a:gdLst>
                    <a:gd name="T0" fmla="*/ 0 w 173"/>
                    <a:gd name="T1" fmla="*/ 0 h 133"/>
                    <a:gd name="T2" fmla="*/ 0 w 173"/>
                    <a:gd name="T3" fmla="*/ 0 h 133"/>
                    <a:gd name="T4" fmla="*/ 0 w 173"/>
                    <a:gd name="T5" fmla="*/ 0 h 133"/>
                    <a:gd name="T6" fmla="*/ 0 w 173"/>
                    <a:gd name="T7" fmla="*/ 0 h 133"/>
                    <a:gd name="T8" fmla="*/ 0 w 173"/>
                    <a:gd name="T9" fmla="*/ 0 h 133"/>
                    <a:gd name="T10" fmla="*/ 0 w 173"/>
                    <a:gd name="T11" fmla="*/ 0 h 133"/>
                    <a:gd name="T12" fmla="*/ 0 w 173"/>
                    <a:gd name="T13" fmla="*/ 0 h 133"/>
                    <a:gd name="T14" fmla="*/ 0 w 173"/>
                    <a:gd name="T15" fmla="*/ 0 h 133"/>
                    <a:gd name="T16" fmla="*/ 0 w 173"/>
                    <a:gd name="T17" fmla="*/ 0 h 133"/>
                    <a:gd name="T18" fmla="*/ 0 w 173"/>
                    <a:gd name="T19" fmla="*/ 0 h 133"/>
                    <a:gd name="T20" fmla="*/ 0 w 173"/>
                    <a:gd name="T21" fmla="*/ 0 h 133"/>
                    <a:gd name="T22" fmla="*/ 0 w 173"/>
                    <a:gd name="T23" fmla="*/ 0 h 133"/>
                    <a:gd name="T24" fmla="*/ 0 w 173"/>
                    <a:gd name="T25" fmla="*/ 0 h 133"/>
                    <a:gd name="T26" fmla="*/ 0 w 173"/>
                    <a:gd name="T27" fmla="*/ 0 h 133"/>
                    <a:gd name="T28" fmla="*/ 0 w 173"/>
                    <a:gd name="T29" fmla="*/ 0 h 133"/>
                    <a:gd name="T30" fmla="*/ 0 w 173"/>
                    <a:gd name="T31" fmla="*/ 0 h 133"/>
                    <a:gd name="T32" fmla="*/ 0 w 173"/>
                    <a:gd name="T33" fmla="*/ 0 h 133"/>
                    <a:gd name="T34" fmla="*/ 0 w 173"/>
                    <a:gd name="T35" fmla="*/ 0 h 133"/>
                    <a:gd name="T36" fmla="*/ 0 w 173"/>
                    <a:gd name="T37" fmla="*/ 0 h 133"/>
                    <a:gd name="T38" fmla="*/ 0 w 173"/>
                    <a:gd name="T39" fmla="*/ 0 h 133"/>
                    <a:gd name="T40" fmla="*/ 0 w 173"/>
                    <a:gd name="T41" fmla="*/ 0 h 133"/>
                    <a:gd name="T42" fmla="*/ 0 w 173"/>
                    <a:gd name="T43" fmla="*/ 0 h 133"/>
                    <a:gd name="T44" fmla="*/ 0 w 173"/>
                    <a:gd name="T45" fmla="*/ 0 h 133"/>
                    <a:gd name="T46" fmla="*/ 0 w 173"/>
                    <a:gd name="T47" fmla="*/ 0 h 133"/>
                    <a:gd name="T48" fmla="*/ 0 w 173"/>
                    <a:gd name="T49" fmla="*/ 0 h 133"/>
                    <a:gd name="T50" fmla="*/ 0 w 173"/>
                    <a:gd name="T51" fmla="*/ 0 h 133"/>
                    <a:gd name="T52" fmla="*/ 0 w 173"/>
                    <a:gd name="T53" fmla="*/ 0 h 133"/>
                    <a:gd name="T54" fmla="*/ 0 w 173"/>
                    <a:gd name="T55" fmla="*/ 0 h 133"/>
                    <a:gd name="T56" fmla="*/ 0 w 173"/>
                    <a:gd name="T57" fmla="*/ 0 h 133"/>
                    <a:gd name="T58" fmla="*/ 0 w 173"/>
                    <a:gd name="T59" fmla="*/ 0 h 133"/>
                    <a:gd name="T60" fmla="*/ 0 w 173"/>
                    <a:gd name="T61" fmla="*/ 0 h 133"/>
                    <a:gd name="T62" fmla="*/ 0 w 173"/>
                    <a:gd name="T63" fmla="*/ 0 h 133"/>
                    <a:gd name="T64" fmla="*/ 0 w 173"/>
                    <a:gd name="T65" fmla="*/ 0 h 133"/>
                    <a:gd name="T66" fmla="*/ 0 w 173"/>
                    <a:gd name="T67" fmla="*/ 0 h 133"/>
                    <a:gd name="T68" fmla="*/ 0 w 173"/>
                    <a:gd name="T69" fmla="*/ 0 h 133"/>
                    <a:gd name="T70" fmla="*/ 0 w 173"/>
                    <a:gd name="T71" fmla="*/ 0 h 133"/>
                    <a:gd name="T72" fmla="*/ 0 w 173"/>
                    <a:gd name="T73" fmla="*/ 0 h 133"/>
                    <a:gd name="T74" fmla="*/ 0 w 173"/>
                    <a:gd name="T75" fmla="*/ 0 h 133"/>
                    <a:gd name="T76" fmla="*/ 0 w 173"/>
                    <a:gd name="T77" fmla="*/ 0 h 133"/>
                    <a:gd name="T78" fmla="*/ 0 w 173"/>
                    <a:gd name="T79" fmla="*/ 0 h 133"/>
                    <a:gd name="T80" fmla="*/ 0 w 173"/>
                    <a:gd name="T81" fmla="*/ 0 h 133"/>
                    <a:gd name="T82" fmla="*/ 0 w 173"/>
                    <a:gd name="T83" fmla="*/ 0 h 133"/>
                    <a:gd name="T84" fmla="*/ 0 w 173"/>
                    <a:gd name="T85" fmla="*/ 0 h 133"/>
                    <a:gd name="T86" fmla="*/ 0 w 173"/>
                    <a:gd name="T87" fmla="*/ 0 h 133"/>
                    <a:gd name="T88" fmla="*/ 0 w 173"/>
                    <a:gd name="T89" fmla="*/ 0 h 133"/>
                    <a:gd name="T90" fmla="*/ 0 w 173"/>
                    <a:gd name="T91" fmla="*/ 0 h 133"/>
                    <a:gd name="T92" fmla="*/ 0 w 173"/>
                    <a:gd name="T93" fmla="*/ 0 h 133"/>
                    <a:gd name="T94" fmla="*/ 0 w 173"/>
                    <a:gd name="T95" fmla="*/ 0 h 133"/>
                    <a:gd name="T96" fmla="*/ 0 w 173"/>
                    <a:gd name="T97" fmla="*/ 0 h 133"/>
                    <a:gd name="T98" fmla="*/ 0 w 173"/>
                    <a:gd name="T99" fmla="*/ 0 h 133"/>
                    <a:gd name="T100" fmla="*/ 0 w 173"/>
                    <a:gd name="T101" fmla="*/ 0 h 133"/>
                    <a:gd name="T102" fmla="*/ 0 w 173"/>
                    <a:gd name="T103" fmla="*/ 0 h 133"/>
                    <a:gd name="T104" fmla="*/ 0 w 173"/>
                    <a:gd name="T105" fmla="*/ 0 h 133"/>
                    <a:gd name="T106" fmla="*/ 0 w 173"/>
                    <a:gd name="T107" fmla="*/ 0 h 133"/>
                    <a:gd name="T108" fmla="*/ 0 w 173"/>
                    <a:gd name="T109" fmla="*/ 0 h 133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173" h="133">
                      <a:moveTo>
                        <a:pt x="0" y="45"/>
                      </a:moveTo>
                      <a:lnTo>
                        <a:pt x="1" y="41"/>
                      </a:lnTo>
                      <a:lnTo>
                        <a:pt x="4" y="37"/>
                      </a:lnTo>
                      <a:lnTo>
                        <a:pt x="6" y="33"/>
                      </a:lnTo>
                      <a:lnTo>
                        <a:pt x="9" y="30"/>
                      </a:lnTo>
                      <a:lnTo>
                        <a:pt x="10" y="26"/>
                      </a:lnTo>
                      <a:lnTo>
                        <a:pt x="13" y="22"/>
                      </a:lnTo>
                      <a:lnTo>
                        <a:pt x="16" y="18"/>
                      </a:lnTo>
                      <a:lnTo>
                        <a:pt x="18" y="16"/>
                      </a:lnTo>
                      <a:lnTo>
                        <a:pt x="22" y="12"/>
                      </a:lnTo>
                      <a:lnTo>
                        <a:pt x="25" y="9"/>
                      </a:lnTo>
                      <a:lnTo>
                        <a:pt x="28" y="6"/>
                      </a:lnTo>
                      <a:lnTo>
                        <a:pt x="30" y="4"/>
                      </a:lnTo>
                      <a:lnTo>
                        <a:pt x="34" y="2"/>
                      </a:lnTo>
                      <a:lnTo>
                        <a:pt x="38" y="1"/>
                      </a:lnTo>
                      <a:lnTo>
                        <a:pt x="42" y="0"/>
                      </a:lnTo>
                      <a:lnTo>
                        <a:pt x="48" y="0"/>
                      </a:lnTo>
                      <a:lnTo>
                        <a:pt x="46" y="1"/>
                      </a:lnTo>
                      <a:lnTo>
                        <a:pt x="46" y="4"/>
                      </a:lnTo>
                      <a:lnTo>
                        <a:pt x="46" y="6"/>
                      </a:lnTo>
                      <a:lnTo>
                        <a:pt x="46" y="10"/>
                      </a:lnTo>
                      <a:lnTo>
                        <a:pt x="46" y="13"/>
                      </a:lnTo>
                      <a:lnTo>
                        <a:pt x="46" y="18"/>
                      </a:lnTo>
                      <a:lnTo>
                        <a:pt x="46" y="22"/>
                      </a:lnTo>
                      <a:lnTo>
                        <a:pt x="46" y="28"/>
                      </a:lnTo>
                      <a:lnTo>
                        <a:pt x="46" y="32"/>
                      </a:lnTo>
                      <a:lnTo>
                        <a:pt x="46" y="36"/>
                      </a:lnTo>
                      <a:lnTo>
                        <a:pt x="48" y="41"/>
                      </a:lnTo>
                      <a:lnTo>
                        <a:pt x="48" y="45"/>
                      </a:lnTo>
                      <a:lnTo>
                        <a:pt x="48" y="48"/>
                      </a:lnTo>
                      <a:lnTo>
                        <a:pt x="49" y="52"/>
                      </a:lnTo>
                      <a:lnTo>
                        <a:pt x="49" y="56"/>
                      </a:lnTo>
                      <a:lnTo>
                        <a:pt x="50" y="58"/>
                      </a:lnTo>
                      <a:lnTo>
                        <a:pt x="53" y="57"/>
                      </a:lnTo>
                      <a:lnTo>
                        <a:pt x="57" y="57"/>
                      </a:lnTo>
                      <a:lnTo>
                        <a:pt x="61" y="57"/>
                      </a:lnTo>
                      <a:lnTo>
                        <a:pt x="64" y="60"/>
                      </a:lnTo>
                      <a:lnTo>
                        <a:pt x="68" y="60"/>
                      </a:lnTo>
                      <a:lnTo>
                        <a:pt x="70" y="64"/>
                      </a:lnTo>
                      <a:lnTo>
                        <a:pt x="74" y="65"/>
                      </a:lnTo>
                      <a:lnTo>
                        <a:pt x="78" y="68"/>
                      </a:lnTo>
                      <a:lnTo>
                        <a:pt x="81" y="70"/>
                      </a:lnTo>
                      <a:lnTo>
                        <a:pt x="84" y="73"/>
                      </a:lnTo>
                      <a:lnTo>
                        <a:pt x="88" y="77"/>
                      </a:lnTo>
                      <a:lnTo>
                        <a:pt x="90" y="81"/>
                      </a:lnTo>
                      <a:lnTo>
                        <a:pt x="94" y="84"/>
                      </a:lnTo>
                      <a:lnTo>
                        <a:pt x="97" y="88"/>
                      </a:lnTo>
                      <a:lnTo>
                        <a:pt x="100" y="90"/>
                      </a:lnTo>
                      <a:lnTo>
                        <a:pt x="104" y="94"/>
                      </a:lnTo>
                      <a:lnTo>
                        <a:pt x="106" y="97"/>
                      </a:lnTo>
                      <a:lnTo>
                        <a:pt x="109" y="100"/>
                      </a:lnTo>
                      <a:lnTo>
                        <a:pt x="112" y="102"/>
                      </a:lnTo>
                      <a:lnTo>
                        <a:pt x="116" y="105"/>
                      </a:lnTo>
                      <a:lnTo>
                        <a:pt x="118" y="108"/>
                      </a:lnTo>
                      <a:lnTo>
                        <a:pt x="122" y="109"/>
                      </a:lnTo>
                      <a:lnTo>
                        <a:pt x="125" y="110"/>
                      </a:lnTo>
                      <a:lnTo>
                        <a:pt x="128" y="112"/>
                      </a:lnTo>
                      <a:lnTo>
                        <a:pt x="132" y="112"/>
                      </a:lnTo>
                      <a:lnTo>
                        <a:pt x="134" y="112"/>
                      </a:lnTo>
                      <a:lnTo>
                        <a:pt x="138" y="112"/>
                      </a:lnTo>
                      <a:lnTo>
                        <a:pt x="142" y="110"/>
                      </a:lnTo>
                      <a:lnTo>
                        <a:pt x="145" y="108"/>
                      </a:lnTo>
                      <a:lnTo>
                        <a:pt x="149" y="105"/>
                      </a:lnTo>
                      <a:lnTo>
                        <a:pt x="153" y="102"/>
                      </a:lnTo>
                      <a:lnTo>
                        <a:pt x="157" y="98"/>
                      </a:lnTo>
                      <a:lnTo>
                        <a:pt x="157" y="100"/>
                      </a:lnTo>
                      <a:lnTo>
                        <a:pt x="160" y="102"/>
                      </a:lnTo>
                      <a:lnTo>
                        <a:pt x="161" y="105"/>
                      </a:lnTo>
                      <a:lnTo>
                        <a:pt x="165" y="109"/>
                      </a:lnTo>
                      <a:lnTo>
                        <a:pt x="166" y="112"/>
                      </a:lnTo>
                      <a:lnTo>
                        <a:pt x="169" y="116"/>
                      </a:lnTo>
                      <a:lnTo>
                        <a:pt x="170" y="118"/>
                      </a:lnTo>
                      <a:lnTo>
                        <a:pt x="173" y="121"/>
                      </a:lnTo>
                      <a:lnTo>
                        <a:pt x="168" y="125"/>
                      </a:lnTo>
                      <a:lnTo>
                        <a:pt x="164" y="128"/>
                      </a:lnTo>
                      <a:lnTo>
                        <a:pt x="157" y="130"/>
                      </a:lnTo>
                      <a:lnTo>
                        <a:pt x="153" y="132"/>
                      </a:lnTo>
                      <a:lnTo>
                        <a:pt x="148" y="132"/>
                      </a:lnTo>
                      <a:lnTo>
                        <a:pt x="142" y="133"/>
                      </a:lnTo>
                      <a:lnTo>
                        <a:pt x="138" y="132"/>
                      </a:lnTo>
                      <a:lnTo>
                        <a:pt x="133" y="130"/>
                      </a:lnTo>
                      <a:lnTo>
                        <a:pt x="128" y="129"/>
                      </a:lnTo>
                      <a:lnTo>
                        <a:pt x="124" y="126"/>
                      </a:lnTo>
                      <a:lnTo>
                        <a:pt x="118" y="124"/>
                      </a:lnTo>
                      <a:lnTo>
                        <a:pt x="114" y="121"/>
                      </a:lnTo>
                      <a:lnTo>
                        <a:pt x="109" y="118"/>
                      </a:lnTo>
                      <a:lnTo>
                        <a:pt x="105" y="116"/>
                      </a:lnTo>
                      <a:lnTo>
                        <a:pt x="100" y="113"/>
                      </a:lnTo>
                      <a:lnTo>
                        <a:pt x="96" y="112"/>
                      </a:lnTo>
                      <a:lnTo>
                        <a:pt x="94" y="114"/>
                      </a:lnTo>
                      <a:lnTo>
                        <a:pt x="92" y="117"/>
                      </a:lnTo>
                      <a:lnTo>
                        <a:pt x="90" y="118"/>
                      </a:lnTo>
                      <a:lnTo>
                        <a:pt x="88" y="121"/>
                      </a:lnTo>
                      <a:lnTo>
                        <a:pt x="82" y="117"/>
                      </a:lnTo>
                      <a:lnTo>
                        <a:pt x="77" y="112"/>
                      </a:lnTo>
                      <a:lnTo>
                        <a:pt x="72" y="106"/>
                      </a:lnTo>
                      <a:lnTo>
                        <a:pt x="66" y="102"/>
                      </a:lnTo>
                      <a:lnTo>
                        <a:pt x="61" y="97"/>
                      </a:lnTo>
                      <a:lnTo>
                        <a:pt x="56" y="93"/>
                      </a:lnTo>
                      <a:lnTo>
                        <a:pt x="49" y="88"/>
                      </a:lnTo>
                      <a:lnTo>
                        <a:pt x="44" y="84"/>
                      </a:lnTo>
                      <a:lnTo>
                        <a:pt x="38" y="78"/>
                      </a:lnTo>
                      <a:lnTo>
                        <a:pt x="33" y="73"/>
                      </a:lnTo>
                      <a:lnTo>
                        <a:pt x="28" y="69"/>
                      </a:lnTo>
                      <a:lnTo>
                        <a:pt x="22" y="64"/>
                      </a:lnTo>
                      <a:lnTo>
                        <a:pt x="16" y="60"/>
                      </a:lnTo>
                      <a:lnTo>
                        <a:pt x="10" y="54"/>
                      </a:lnTo>
                      <a:lnTo>
                        <a:pt x="4" y="49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4" name="Freeform 49"/>
                <p:cNvSpPr>
                  <a:spLocks/>
                </p:cNvSpPr>
                <p:nvPr/>
              </p:nvSpPr>
              <p:spPr bwMode="auto">
                <a:xfrm>
                  <a:off x="530" y="1958"/>
                  <a:ext cx="29" cy="23"/>
                </a:xfrm>
                <a:custGeom>
                  <a:avLst/>
                  <a:gdLst>
                    <a:gd name="T0" fmla="*/ 0 w 114"/>
                    <a:gd name="T1" fmla="*/ 0 h 91"/>
                    <a:gd name="T2" fmla="*/ 0 w 114"/>
                    <a:gd name="T3" fmla="*/ 0 h 91"/>
                    <a:gd name="T4" fmla="*/ 0 w 114"/>
                    <a:gd name="T5" fmla="*/ 0 h 91"/>
                    <a:gd name="T6" fmla="*/ 0 w 114"/>
                    <a:gd name="T7" fmla="*/ 0 h 91"/>
                    <a:gd name="T8" fmla="*/ 0 w 114"/>
                    <a:gd name="T9" fmla="*/ 0 h 91"/>
                    <a:gd name="T10" fmla="*/ 0 w 114"/>
                    <a:gd name="T11" fmla="*/ 0 h 91"/>
                    <a:gd name="T12" fmla="*/ 0 w 114"/>
                    <a:gd name="T13" fmla="*/ 0 h 91"/>
                    <a:gd name="T14" fmla="*/ 0 w 114"/>
                    <a:gd name="T15" fmla="*/ 0 h 91"/>
                    <a:gd name="T16" fmla="*/ 0 w 114"/>
                    <a:gd name="T17" fmla="*/ 0 h 91"/>
                    <a:gd name="T18" fmla="*/ 0 w 114"/>
                    <a:gd name="T19" fmla="*/ 0 h 91"/>
                    <a:gd name="T20" fmla="*/ 0 w 114"/>
                    <a:gd name="T21" fmla="*/ 0 h 91"/>
                    <a:gd name="T22" fmla="*/ 0 w 114"/>
                    <a:gd name="T23" fmla="*/ 0 h 91"/>
                    <a:gd name="T24" fmla="*/ 0 w 114"/>
                    <a:gd name="T25" fmla="*/ 0 h 91"/>
                    <a:gd name="T26" fmla="*/ 0 w 114"/>
                    <a:gd name="T27" fmla="*/ 0 h 91"/>
                    <a:gd name="T28" fmla="*/ 0 w 114"/>
                    <a:gd name="T29" fmla="*/ 0 h 91"/>
                    <a:gd name="T30" fmla="*/ 0 w 114"/>
                    <a:gd name="T31" fmla="*/ 0 h 91"/>
                    <a:gd name="T32" fmla="*/ 0 w 114"/>
                    <a:gd name="T33" fmla="*/ 0 h 91"/>
                    <a:gd name="T34" fmla="*/ 0 w 114"/>
                    <a:gd name="T35" fmla="*/ 0 h 91"/>
                    <a:gd name="T36" fmla="*/ 0 w 114"/>
                    <a:gd name="T37" fmla="*/ 0 h 91"/>
                    <a:gd name="T38" fmla="*/ 0 w 114"/>
                    <a:gd name="T39" fmla="*/ 0 h 91"/>
                    <a:gd name="T40" fmla="*/ 0 w 114"/>
                    <a:gd name="T41" fmla="*/ 0 h 91"/>
                    <a:gd name="T42" fmla="*/ 0 w 114"/>
                    <a:gd name="T43" fmla="*/ 0 h 91"/>
                    <a:gd name="T44" fmla="*/ 0 w 114"/>
                    <a:gd name="T45" fmla="*/ 0 h 91"/>
                    <a:gd name="T46" fmla="*/ 0 w 114"/>
                    <a:gd name="T47" fmla="*/ 0 h 91"/>
                    <a:gd name="T48" fmla="*/ 0 w 114"/>
                    <a:gd name="T49" fmla="*/ 0 h 91"/>
                    <a:gd name="T50" fmla="*/ 0 w 114"/>
                    <a:gd name="T51" fmla="*/ 0 h 91"/>
                    <a:gd name="T52" fmla="*/ 0 w 114"/>
                    <a:gd name="T53" fmla="*/ 0 h 91"/>
                    <a:gd name="T54" fmla="*/ 0 w 114"/>
                    <a:gd name="T55" fmla="*/ 0 h 91"/>
                    <a:gd name="T56" fmla="*/ 0 w 114"/>
                    <a:gd name="T57" fmla="*/ 0 h 91"/>
                    <a:gd name="T58" fmla="*/ 0 w 114"/>
                    <a:gd name="T59" fmla="*/ 0 h 91"/>
                    <a:gd name="T60" fmla="*/ 0 w 114"/>
                    <a:gd name="T61" fmla="*/ 0 h 91"/>
                    <a:gd name="T62" fmla="*/ 0 w 114"/>
                    <a:gd name="T63" fmla="*/ 0 h 91"/>
                    <a:gd name="T64" fmla="*/ 0 w 114"/>
                    <a:gd name="T65" fmla="*/ 0 h 91"/>
                    <a:gd name="T66" fmla="*/ 0 w 114"/>
                    <a:gd name="T67" fmla="*/ 0 h 91"/>
                    <a:gd name="T68" fmla="*/ 0 w 114"/>
                    <a:gd name="T69" fmla="*/ 0 h 91"/>
                    <a:gd name="T70" fmla="*/ 0 w 114"/>
                    <a:gd name="T71" fmla="*/ 0 h 91"/>
                    <a:gd name="T72" fmla="*/ 0 w 114"/>
                    <a:gd name="T73" fmla="*/ 0 h 91"/>
                    <a:gd name="T74" fmla="*/ 0 w 114"/>
                    <a:gd name="T75" fmla="*/ 0 h 91"/>
                    <a:gd name="T76" fmla="*/ 0 w 114"/>
                    <a:gd name="T77" fmla="*/ 0 h 91"/>
                    <a:gd name="T78" fmla="*/ 0 w 114"/>
                    <a:gd name="T79" fmla="*/ 0 h 91"/>
                    <a:gd name="T80" fmla="*/ 0 w 114"/>
                    <a:gd name="T81" fmla="*/ 0 h 91"/>
                    <a:gd name="T82" fmla="*/ 0 w 114"/>
                    <a:gd name="T83" fmla="*/ 0 h 91"/>
                    <a:gd name="T84" fmla="*/ 0 w 114"/>
                    <a:gd name="T85" fmla="*/ 0 h 91"/>
                    <a:gd name="T86" fmla="*/ 0 w 114"/>
                    <a:gd name="T87" fmla="*/ 0 h 91"/>
                    <a:gd name="T88" fmla="*/ 0 w 114"/>
                    <a:gd name="T89" fmla="*/ 0 h 91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14" h="91">
                      <a:moveTo>
                        <a:pt x="114" y="91"/>
                      </a:moveTo>
                      <a:lnTo>
                        <a:pt x="111" y="90"/>
                      </a:lnTo>
                      <a:lnTo>
                        <a:pt x="108" y="90"/>
                      </a:lnTo>
                      <a:lnTo>
                        <a:pt x="104" y="90"/>
                      </a:lnTo>
                      <a:lnTo>
                        <a:pt x="102" y="90"/>
                      </a:lnTo>
                      <a:lnTo>
                        <a:pt x="99" y="88"/>
                      </a:lnTo>
                      <a:lnTo>
                        <a:pt x="96" y="88"/>
                      </a:lnTo>
                      <a:lnTo>
                        <a:pt x="94" y="88"/>
                      </a:lnTo>
                      <a:lnTo>
                        <a:pt x="91" y="87"/>
                      </a:lnTo>
                      <a:lnTo>
                        <a:pt x="87" y="86"/>
                      </a:lnTo>
                      <a:lnTo>
                        <a:pt x="84" y="86"/>
                      </a:lnTo>
                      <a:lnTo>
                        <a:pt x="80" y="84"/>
                      </a:lnTo>
                      <a:lnTo>
                        <a:pt x="78" y="83"/>
                      </a:lnTo>
                      <a:lnTo>
                        <a:pt x="75" y="82"/>
                      </a:lnTo>
                      <a:lnTo>
                        <a:pt x="72" y="80"/>
                      </a:lnTo>
                      <a:lnTo>
                        <a:pt x="70" y="79"/>
                      </a:lnTo>
                      <a:lnTo>
                        <a:pt x="66" y="79"/>
                      </a:lnTo>
                      <a:lnTo>
                        <a:pt x="63" y="78"/>
                      </a:lnTo>
                      <a:lnTo>
                        <a:pt x="60" y="76"/>
                      </a:lnTo>
                      <a:lnTo>
                        <a:pt x="58" y="76"/>
                      </a:lnTo>
                      <a:lnTo>
                        <a:pt x="54" y="75"/>
                      </a:lnTo>
                      <a:lnTo>
                        <a:pt x="51" y="74"/>
                      </a:lnTo>
                      <a:lnTo>
                        <a:pt x="48" y="72"/>
                      </a:lnTo>
                      <a:lnTo>
                        <a:pt x="46" y="71"/>
                      </a:lnTo>
                      <a:lnTo>
                        <a:pt x="42" y="71"/>
                      </a:lnTo>
                      <a:lnTo>
                        <a:pt x="39" y="71"/>
                      </a:lnTo>
                      <a:lnTo>
                        <a:pt x="36" y="70"/>
                      </a:lnTo>
                      <a:lnTo>
                        <a:pt x="34" y="70"/>
                      </a:lnTo>
                      <a:lnTo>
                        <a:pt x="30" y="70"/>
                      </a:lnTo>
                      <a:lnTo>
                        <a:pt x="27" y="70"/>
                      </a:lnTo>
                      <a:lnTo>
                        <a:pt x="24" y="71"/>
                      </a:lnTo>
                      <a:lnTo>
                        <a:pt x="22" y="71"/>
                      </a:lnTo>
                      <a:lnTo>
                        <a:pt x="18" y="74"/>
                      </a:lnTo>
                      <a:lnTo>
                        <a:pt x="18" y="68"/>
                      </a:lnTo>
                      <a:lnTo>
                        <a:pt x="19" y="64"/>
                      </a:lnTo>
                      <a:lnTo>
                        <a:pt x="20" y="59"/>
                      </a:lnTo>
                      <a:lnTo>
                        <a:pt x="22" y="55"/>
                      </a:lnTo>
                      <a:lnTo>
                        <a:pt x="22" y="51"/>
                      </a:lnTo>
                      <a:lnTo>
                        <a:pt x="22" y="50"/>
                      </a:lnTo>
                      <a:lnTo>
                        <a:pt x="22" y="46"/>
                      </a:lnTo>
                      <a:lnTo>
                        <a:pt x="22" y="43"/>
                      </a:lnTo>
                      <a:lnTo>
                        <a:pt x="23" y="38"/>
                      </a:lnTo>
                      <a:lnTo>
                        <a:pt x="23" y="32"/>
                      </a:lnTo>
                      <a:lnTo>
                        <a:pt x="23" y="27"/>
                      </a:lnTo>
                      <a:lnTo>
                        <a:pt x="22" y="22"/>
                      </a:lnTo>
                      <a:lnTo>
                        <a:pt x="20" y="18"/>
                      </a:lnTo>
                      <a:lnTo>
                        <a:pt x="18" y="14"/>
                      </a:lnTo>
                      <a:lnTo>
                        <a:pt x="15" y="11"/>
                      </a:lnTo>
                      <a:lnTo>
                        <a:pt x="12" y="10"/>
                      </a:lnTo>
                      <a:lnTo>
                        <a:pt x="10" y="8"/>
                      </a:lnTo>
                      <a:lnTo>
                        <a:pt x="6" y="8"/>
                      </a:lnTo>
                      <a:lnTo>
                        <a:pt x="3" y="8"/>
                      </a:lnTo>
                      <a:lnTo>
                        <a:pt x="0" y="10"/>
                      </a:lnTo>
                      <a:lnTo>
                        <a:pt x="3" y="7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10" y="0"/>
                      </a:lnTo>
                      <a:lnTo>
                        <a:pt x="12" y="3"/>
                      </a:lnTo>
                      <a:lnTo>
                        <a:pt x="15" y="6"/>
                      </a:lnTo>
                      <a:lnTo>
                        <a:pt x="18" y="8"/>
                      </a:lnTo>
                      <a:lnTo>
                        <a:pt x="22" y="11"/>
                      </a:lnTo>
                      <a:lnTo>
                        <a:pt x="24" y="14"/>
                      </a:lnTo>
                      <a:lnTo>
                        <a:pt x="28" y="16"/>
                      </a:lnTo>
                      <a:lnTo>
                        <a:pt x="31" y="19"/>
                      </a:lnTo>
                      <a:lnTo>
                        <a:pt x="35" y="22"/>
                      </a:lnTo>
                      <a:lnTo>
                        <a:pt x="38" y="24"/>
                      </a:lnTo>
                      <a:lnTo>
                        <a:pt x="40" y="28"/>
                      </a:lnTo>
                      <a:lnTo>
                        <a:pt x="44" y="31"/>
                      </a:lnTo>
                      <a:lnTo>
                        <a:pt x="47" y="34"/>
                      </a:lnTo>
                      <a:lnTo>
                        <a:pt x="51" y="36"/>
                      </a:lnTo>
                      <a:lnTo>
                        <a:pt x="54" y="39"/>
                      </a:lnTo>
                      <a:lnTo>
                        <a:pt x="58" y="42"/>
                      </a:lnTo>
                      <a:lnTo>
                        <a:pt x="60" y="44"/>
                      </a:lnTo>
                      <a:lnTo>
                        <a:pt x="63" y="47"/>
                      </a:lnTo>
                      <a:lnTo>
                        <a:pt x="66" y="50"/>
                      </a:lnTo>
                      <a:lnTo>
                        <a:pt x="70" y="52"/>
                      </a:lnTo>
                      <a:lnTo>
                        <a:pt x="72" y="55"/>
                      </a:lnTo>
                      <a:lnTo>
                        <a:pt x="76" y="58"/>
                      </a:lnTo>
                      <a:lnTo>
                        <a:pt x="80" y="62"/>
                      </a:lnTo>
                      <a:lnTo>
                        <a:pt x="83" y="64"/>
                      </a:lnTo>
                      <a:lnTo>
                        <a:pt x="87" y="67"/>
                      </a:lnTo>
                      <a:lnTo>
                        <a:pt x="91" y="70"/>
                      </a:lnTo>
                      <a:lnTo>
                        <a:pt x="94" y="72"/>
                      </a:lnTo>
                      <a:lnTo>
                        <a:pt x="96" y="75"/>
                      </a:lnTo>
                      <a:lnTo>
                        <a:pt x="99" y="79"/>
                      </a:lnTo>
                      <a:lnTo>
                        <a:pt x="103" y="80"/>
                      </a:lnTo>
                      <a:lnTo>
                        <a:pt x="107" y="84"/>
                      </a:lnTo>
                      <a:lnTo>
                        <a:pt x="110" y="87"/>
                      </a:lnTo>
                      <a:lnTo>
                        <a:pt x="114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5" name="Freeform 50"/>
                <p:cNvSpPr>
                  <a:spLocks/>
                </p:cNvSpPr>
                <p:nvPr/>
              </p:nvSpPr>
              <p:spPr bwMode="auto">
                <a:xfrm>
                  <a:off x="550" y="1994"/>
                  <a:ext cx="50" cy="57"/>
                </a:xfrm>
                <a:custGeom>
                  <a:avLst/>
                  <a:gdLst>
                    <a:gd name="T0" fmla="*/ 0 w 201"/>
                    <a:gd name="T1" fmla="*/ 0 h 227"/>
                    <a:gd name="T2" fmla="*/ 0 w 201"/>
                    <a:gd name="T3" fmla="*/ 0 h 227"/>
                    <a:gd name="T4" fmla="*/ 0 w 201"/>
                    <a:gd name="T5" fmla="*/ 0 h 227"/>
                    <a:gd name="T6" fmla="*/ 0 w 201"/>
                    <a:gd name="T7" fmla="*/ 0 h 227"/>
                    <a:gd name="T8" fmla="*/ 0 w 201"/>
                    <a:gd name="T9" fmla="*/ 0 h 227"/>
                    <a:gd name="T10" fmla="*/ 0 w 201"/>
                    <a:gd name="T11" fmla="*/ 0 h 227"/>
                    <a:gd name="T12" fmla="*/ 0 w 201"/>
                    <a:gd name="T13" fmla="*/ 0 h 227"/>
                    <a:gd name="T14" fmla="*/ 0 w 201"/>
                    <a:gd name="T15" fmla="*/ 0 h 227"/>
                    <a:gd name="T16" fmla="*/ 0 w 201"/>
                    <a:gd name="T17" fmla="*/ 0 h 227"/>
                    <a:gd name="T18" fmla="*/ 0 w 201"/>
                    <a:gd name="T19" fmla="*/ 0 h 227"/>
                    <a:gd name="T20" fmla="*/ 0 w 201"/>
                    <a:gd name="T21" fmla="*/ 0 h 227"/>
                    <a:gd name="T22" fmla="*/ 0 w 201"/>
                    <a:gd name="T23" fmla="*/ 0 h 227"/>
                    <a:gd name="T24" fmla="*/ 0 w 201"/>
                    <a:gd name="T25" fmla="*/ 0 h 227"/>
                    <a:gd name="T26" fmla="*/ 0 w 201"/>
                    <a:gd name="T27" fmla="*/ 0 h 227"/>
                    <a:gd name="T28" fmla="*/ 0 w 201"/>
                    <a:gd name="T29" fmla="*/ 0 h 227"/>
                    <a:gd name="T30" fmla="*/ 0 w 201"/>
                    <a:gd name="T31" fmla="*/ 0 h 227"/>
                    <a:gd name="T32" fmla="*/ 0 w 201"/>
                    <a:gd name="T33" fmla="*/ 0 h 227"/>
                    <a:gd name="T34" fmla="*/ 0 w 201"/>
                    <a:gd name="T35" fmla="*/ 0 h 227"/>
                    <a:gd name="T36" fmla="*/ 0 w 201"/>
                    <a:gd name="T37" fmla="*/ 0 h 227"/>
                    <a:gd name="T38" fmla="*/ 0 w 201"/>
                    <a:gd name="T39" fmla="*/ 0 h 227"/>
                    <a:gd name="T40" fmla="*/ 0 w 201"/>
                    <a:gd name="T41" fmla="*/ 0 h 227"/>
                    <a:gd name="T42" fmla="*/ 0 w 201"/>
                    <a:gd name="T43" fmla="*/ 0 h 227"/>
                    <a:gd name="T44" fmla="*/ 0 w 201"/>
                    <a:gd name="T45" fmla="*/ 0 h 227"/>
                    <a:gd name="T46" fmla="*/ 0 w 201"/>
                    <a:gd name="T47" fmla="*/ 0 h 227"/>
                    <a:gd name="T48" fmla="*/ 0 w 201"/>
                    <a:gd name="T49" fmla="*/ 0 h 227"/>
                    <a:gd name="T50" fmla="*/ 0 w 201"/>
                    <a:gd name="T51" fmla="*/ 0 h 227"/>
                    <a:gd name="T52" fmla="*/ 0 w 201"/>
                    <a:gd name="T53" fmla="*/ 0 h 227"/>
                    <a:gd name="T54" fmla="*/ 0 w 201"/>
                    <a:gd name="T55" fmla="*/ 0 h 227"/>
                    <a:gd name="T56" fmla="*/ 0 w 201"/>
                    <a:gd name="T57" fmla="*/ 0 h 227"/>
                    <a:gd name="T58" fmla="*/ 0 w 201"/>
                    <a:gd name="T59" fmla="*/ 0 h 227"/>
                    <a:gd name="T60" fmla="*/ 0 w 201"/>
                    <a:gd name="T61" fmla="*/ 0 h 227"/>
                    <a:gd name="T62" fmla="*/ 0 w 201"/>
                    <a:gd name="T63" fmla="*/ 0 h 227"/>
                    <a:gd name="T64" fmla="*/ 0 w 201"/>
                    <a:gd name="T65" fmla="*/ 0 h 227"/>
                    <a:gd name="T66" fmla="*/ 0 w 201"/>
                    <a:gd name="T67" fmla="*/ 0 h 227"/>
                    <a:gd name="T68" fmla="*/ 0 w 201"/>
                    <a:gd name="T69" fmla="*/ 0 h 227"/>
                    <a:gd name="T70" fmla="*/ 0 w 201"/>
                    <a:gd name="T71" fmla="*/ 0 h 227"/>
                    <a:gd name="T72" fmla="*/ 0 w 201"/>
                    <a:gd name="T73" fmla="*/ 0 h 227"/>
                    <a:gd name="T74" fmla="*/ 0 w 201"/>
                    <a:gd name="T75" fmla="*/ 0 h 227"/>
                    <a:gd name="T76" fmla="*/ 0 w 201"/>
                    <a:gd name="T77" fmla="*/ 0 h 227"/>
                    <a:gd name="T78" fmla="*/ 0 w 201"/>
                    <a:gd name="T79" fmla="*/ 0 h 227"/>
                    <a:gd name="T80" fmla="*/ 0 w 201"/>
                    <a:gd name="T81" fmla="*/ 0 h 227"/>
                    <a:gd name="T82" fmla="*/ 0 w 201"/>
                    <a:gd name="T83" fmla="*/ 0 h 227"/>
                    <a:gd name="T84" fmla="*/ 0 w 201"/>
                    <a:gd name="T85" fmla="*/ 0 h 227"/>
                    <a:gd name="T86" fmla="*/ 0 w 201"/>
                    <a:gd name="T87" fmla="*/ 0 h 227"/>
                    <a:gd name="T88" fmla="*/ 0 w 201"/>
                    <a:gd name="T89" fmla="*/ 0 h 227"/>
                    <a:gd name="T90" fmla="*/ 0 w 201"/>
                    <a:gd name="T91" fmla="*/ 0 h 227"/>
                    <a:gd name="T92" fmla="*/ 0 w 201"/>
                    <a:gd name="T93" fmla="*/ 0 h 227"/>
                    <a:gd name="T94" fmla="*/ 0 w 201"/>
                    <a:gd name="T95" fmla="*/ 0 h 227"/>
                    <a:gd name="T96" fmla="*/ 0 w 201"/>
                    <a:gd name="T97" fmla="*/ 0 h 227"/>
                    <a:gd name="T98" fmla="*/ 0 w 201"/>
                    <a:gd name="T99" fmla="*/ 0 h 227"/>
                    <a:gd name="T100" fmla="*/ 0 w 201"/>
                    <a:gd name="T101" fmla="*/ 0 h 227"/>
                    <a:gd name="T102" fmla="*/ 0 w 201"/>
                    <a:gd name="T103" fmla="*/ 0 h 227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01" h="227">
                      <a:moveTo>
                        <a:pt x="99" y="141"/>
                      </a:moveTo>
                      <a:lnTo>
                        <a:pt x="101" y="136"/>
                      </a:lnTo>
                      <a:lnTo>
                        <a:pt x="105" y="132"/>
                      </a:lnTo>
                      <a:lnTo>
                        <a:pt x="109" y="127"/>
                      </a:lnTo>
                      <a:lnTo>
                        <a:pt x="113" y="121"/>
                      </a:lnTo>
                      <a:lnTo>
                        <a:pt x="116" y="115"/>
                      </a:lnTo>
                      <a:lnTo>
                        <a:pt x="119" y="111"/>
                      </a:lnTo>
                      <a:lnTo>
                        <a:pt x="121" y="105"/>
                      </a:lnTo>
                      <a:lnTo>
                        <a:pt x="124" y="99"/>
                      </a:lnTo>
                      <a:lnTo>
                        <a:pt x="124" y="96"/>
                      </a:lnTo>
                      <a:lnTo>
                        <a:pt x="125" y="93"/>
                      </a:lnTo>
                      <a:lnTo>
                        <a:pt x="125" y="89"/>
                      </a:lnTo>
                      <a:lnTo>
                        <a:pt x="125" y="87"/>
                      </a:lnTo>
                      <a:lnTo>
                        <a:pt x="125" y="81"/>
                      </a:lnTo>
                      <a:lnTo>
                        <a:pt x="124" y="77"/>
                      </a:lnTo>
                      <a:lnTo>
                        <a:pt x="121" y="73"/>
                      </a:lnTo>
                      <a:lnTo>
                        <a:pt x="119" y="69"/>
                      </a:lnTo>
                      <a:lnTo>
                        <a:pt x="116" y="67"/>
                      </a:lnTo>
                      <a:lnTo>
                        <a:pt x="113" y="65"/>
                      </a:lnTo>
                      <a:lnTo>
                        <a:pt x="111" y="64"/>
                      </a:lnTo>
                      <a:lnTo>
                        <a:pt x="108" y="63"/>
                      </a:lnTo>
                      <a:lnTo>
                        <a:pt x="105" y="65"/>
                      </a:lnTo>
                      <a:lnTo>
                        <a:pt x="101" y="69"/>
                      </a:lnTo>
                      <a:lnTo>
                        <a:pt x="99" y="71"/>
                      </a:lnTo>
                      <a:lnTo>
                        <a:pt x="96" y="75"/>
                      </a:lnTo>
                      <a:lnTo>
                        <a:pt x="92" y="77"/>
                      </a:lnTo>
                      <a:lnTo>
                        <a:pt x="89" y="81"/>
                      </a:lnTo>
                      <a:lnTo>
                        <a:pt x="87" y="85"/>
                      </a:lnTo>
                      <a:lnTo>
                        <a:pt x="84" y="89"/>
                      </a:lnTo>
                      <a:lnTo>
                        <a:pt x="81" y="93"/>
                      </a:lnTo>
                      <a:lnTo>
                        <a:pt x="80" y="97"/>
                      </a:lnTo>
                      <a:lnTo>
                        <a:pt x="77" y="101"/>
                      </a:lnTo>
                      <a:lnTo>
                        <a:pt x="77" y="105"/>
                      </a:lnTo>
                      <a:lnTo>
                        <a:pt x="76" y="111"/>
                      </a:lnTo>
                      <a:lnTo>
                        <a:pt x="76" y="113"/>
                      </a:lnTo>
                      <a:lnTo>
                        <a:pt x="76" y="119"/>
                      </a:lnTo>
                      <a:lnTo>
                        <a:pt x="77" y="123"/>
                      </a:lnTo>
                      <a:lnTo>
                        <a:pt x="72" y="117"/>
                      </a:lnTo>
                      <a:lnTo>
                        <a:pt x="68" y="113"/>
                      </a:lnTo>
                      <a:lnTo>
                        <a:pt x="63" y="109"/>
                      </a:lnTo>
                      <a:lnTo>
                        <a:pt x="59" y="105"/>
                      </a:lnTo>
                      <a:lnTo>
                        <a:pt x="53" y="101"/>
                      </a:lnTo>
                      <a:lnTo>
                        <a:pt x="48" y="96"/>
                      </a:lnTo>
                      <a:lnTo>
                        <a:pt x="44" y="93"/>
                      </a:lnTo>
                      <a:lnTo>
                        <a:pt x="39" y="89"/>
                      </a:lnTo>
                      <a:lnTo>
                        <a:pt x="33" y="84"/>
                      </a:lnTo>
                      <a:lnTo>
                        <a:pt x="29" y="81"/>
                      </a:lnTo>
                      <a:lnTo>
                        <a:pt x="24" y="76"/>
                      </a:lnTo>
                      <a:lnTo>
                        <a:pt x="20" y="72"/>
                      </a:lnTo>
                      <a:lnTo>
                        <a:pt x="15" y="68"/>
                      </a:lnTo>
                      <a:lnTo>
                        <a:pt x="9" y="64"/>
                      </a:lnTo>
                      <a:lnTo>
                        <a:pt x="5" y="60"/>
                      </a:lnTo>
                      <a:lnTo>
                        <a:pt x="0" y="56"/>
                      </a:lnTo>
                      <a:lnTo>
                        <a:pt x="5" y="55"/>
                      </a:lnTo>
                      <a:lnTo>
                        <a:pt x="11" y="55"/>
                      </a:lnTo>
                      <a:lnTo>
                        <a:pt x="16" y="55"/>
                      </a:lnTo>
                      <a:lnTo>
                        <a:pt x="20" y="55"/>
                      </a:lnTo>
                      <a:lnTo>
                        <a:pt x="27" y="53"/>
                      </a:lnTo>
                      <a:lnTo>
                        <a:pt x="32" y="53"/>
                      </a:lnTo>
                      <a:lnTo>
                        <a:pt x="37" y="53"/>
                      </a:lnTo>
                      <a:lnTo>
                        <a:pt x="41" y="55"/>
                      </a:lnTo>
                      <a:lnTo>
                        <a:pt x="47" y="55"/>
                      </a:lnTo>
                      <a:lnTo>
                        <a:pt x="51" y="56"/>
                      </a:lnTo>
                      <a:lnTo>
                        <a:pt x="56" y="57"/>
                      </a:lnTo>
                      <a:lnTo>
                        <a:pt x="60" y="60"/>
                      </a:lnTo>
                      <a:lnTo>
                        <a:pt x="64" y="61"/>
                      </a:lnTo>
                      <a:lnTo>
                        <a:pt x="68" y="64"/>
                      </a:lnTo>
                      <a:lnTo>
                        <a:pt x="72" y="68"/>
                      </a:lnTo>
                      <a:lnTo>
                        <a:pt x="76" y="72"/>
                      </a:lnTo>
                      <a:lnTo>
                        <a:pt x="80" y="67"/>
                      </a:lnTo>
                      <a:lnTo>
                        <a:pt x="83" y="63"/>
                      </a:lnTo>
                      <a:lnTo>
                        <a:pt x="85" y="59"/>
                      </a:lnTo>
                      <a:lnTo>
                        <a:pt x="87" y="53"/>
                      </a:lnTo>
                      <a:lnTo>
                        <a:pt x="87" y="49"/>
                      </a:lnTo>
                      <a:lnTo>
                        <a:pt x="87" y="44"/>
                      </a:lnTo>
                      <a:lnTo>
                        <a:pt x="85" y="41"/>
                      </a:lnTo>
                      <a:lnTo>
                        <a:pt x="85" y="36"/>
                      </a:lnTo>
                      <a:lnTo>
                        <a:pt x="83" y="32"/>
                      </a:lnTo>
                      <a:lnTo>
                        <a:pt x="81" y="27"/>
                      </a:lnTo>
                      <a:lnTo>
                        <a:pt x="80" y="23"/>
                      </a:lnTo>
                      <a:lnTo>
                        <a:pt x="77" y="19"/>
                      </a:lnTo>
                      <a:lnTo>
                        <a:pt x="77" y="13"/>
                      </a:lnTo>
                      <a:lnTo>
                        <a:pt x="76" y="8"/>
                      </a:lnTo>
                      <a:lnTo>
                        <a:pt x="75" y="4"/>
                      </a:lnTo>
                      <a:lnTo>
                        <a:pt x="76" y="0"/>
                      </a:lnTo>
                      <a:lnTo>
                        <a:pt x="77" y="3"/>
                      </a:lnTo>
                      <a:lnTo>
                        <a:pt x="81" y="5"/>
                      </a:lnTo>
                      <a:lnTo>
                        <a:pt x="84" y="8"/>
                      </a:lnTo>
                      <a:lnTo>
                        <a:pt x="87" y="9"/>
                      </a:lnTo>
                      <a:lnTo>
                        <a:pt x="89" y="12"/>
                      </a:lnTo>
                      <a:lnTo>
                        <a:pt x="93" y="13"/>
                      </a:lnTo>
                      <a:lnTo>
                        <a:pt x="96" y="15"/>
                      </a:lnTo>
                      <a:lnTo>
                        <a:pt x="99" y="17"/>
                      </a:lnTo>
                      <a:lnTo>
                        <a:pt x="101" y="20"/>
                      </a:lnTo>
                      <a:lnTo>
                        <a:pt x="105" y="21"/>
                      </a:lnTo>
                      <a:lnTo>
                        <a:pt x="108" y="23"/>
                      </a:lnTo>
                      <a:lnTo>
                        <a:pt x="111" y="24"/>
                      </a:lnTo>
                      <a:lnTo>
                        <a:pt x="113" y="25"/>
                      </a:lnTo>
                      <a:lnTo>
                        <a:pt x="116" y="27"/>
                      </a:lnTo>
                      <a:lnTo>
                        <a:pt x="116" y="21"/>
                      </a:lnTo>
                      <a:lnTo>
                        <a:pt x="116" y="17"/>
                      </a:lnTo>
                      <a:lnTo>
                        <a:pt x="121" y="21"/>
                      </a:lnTo>
                      <a:lnTo>
                        <a:pt x="127" y="27"/>
                      </a:lnTo>
                      <a:lnTo>
                        <a:pt x="132" y="31"/>
                      </a:lnTo>
                      <a:lnTo>
                        <a:pt x="137" y="36"/>
                      </a:lnTo>
                      <a:lnTo>
                        <a:pt x="143" y="40"/>
                      </a:lnTo>
                      <a:lnTo>
                        <a:pt x="147" y="44"/>
                      </a:lnTo>
                      <a:lnTo>
                        <a:pt x="153" y="48"/>
                      </a:lnTo>
                      <a:lnTo>
                        <a:pt x="159" y="53"/>
                      </a:lnTo>
                      <a:lnTo>
                        <a:pt x="155" y="56"/>
                      </a:lnTo>
                      <a:lnTo>
                        <a:pt x="152" y="60"/>
                      </a:lnTo>
                      <a:lnTo>
                        <a:pt x="149" y="63"/>
                      </a:lnTo>
                      <a:lnTo>
                        <a:pt x="148" y="65"/>
                      </a:lnTo>
                      <a:lnTo>
                        <a:pt x="147" y="69"/>
                      </a:lnTo>
                      <a:lnTo>
                        <a:pt x="147" y="72"/>
                      </a:lnTo>
                      <a:lnTo>
                        <a:pt x="147" y="75"/>
                      </a:lnTo>
                      <a:lnTo>
                        <a:pt x="149" y="77"/>
                      </a:lnTo>
                      <a:lnTo>
                        <a:pt x="149" y="81"/>
                      </a:lnTo>
                      <a:lnTo>
                        <a:pt x="152" y="84"/>
                      </a:lnTo>
                      <a:lnTo>
                        <a:pt x="153" y="87"/>
                      </a:lnTo>
                      <a:lnTo>
                        <a:pt x="156" y="89"/>
                      </a:lnTo>
                      <a:lnTo>
                        <a:pt x="159" y="93"/>
                      </a:lnTo>
                      <a:lnTo>
                        <a:pt x="161" y="96"/>
                      </a:lnTo>
                      <a:lnTo>
                        <a:pt x="164" y="99"/>
                      </a:lnTo>
                      <a:lnTo>
                        <a:pt x="167" y="101"/>
                      </a:lnTo>
                      <a:lnTo>
                        <a:pt x="169" y="105"/>
                      </a:lnTo>
                      <a:lnTo>
                        <a:pt x="173" y="108"/>
                      </a:lnTo>
                      <a:lnTo>
                        <a:pt x="176" y="111"/>
                      </a:lnTo>
                      <a:lnTo>
                        <a:pt x="180" y="113"/>
                      </a:lnTo>
                      <a:lnTo>
                        <a:pt x="183" y="117"/>
                      </a:lnTo>
                      <a:lnTo>
                        <a:pt x="185" y="120"/>
                      </a:lnTo>
                      <a:lnTo>
                        <a:pt x="188" y="123"/>
                      </a:lnTo>
                      <a:lnTo>
                        <a:pt x="191" y="127"/>
                      </a:lnTo>
                      <a:lnTo>
                        <a:pt x="193" y="129"/>
                      </a:lnTo>
                      <a:lnTo>
                        <a:pt x="195" y="132"/>
                      </a:lnTo>
                      <a:lnTo>
                        <a:pt x="197" y="136"/>
                      </a:lnTo>
                      <a:lnTo>
                        <a:pt x="199" y="139"/>
                      </a:lnTo>
                      <a:lnTo>
                        <a:pt x="200" y="143"/>
                      </a:lnTo>
                      <a:lnTo>
                        <a:pt x="201" y="147"/>
                      </a:lnTo>
                      <a:lnTo>
                        <a:pt x="201" y="151"/>
                      </a:lnTo>
                      <a:lnTo>
                        <a:pt x="201" y="153"/>
                      </a:lnTo>
                      <a:lnTo>
                        <a:pt x="199" y="153"/>
                      </a:lnTo>
                      <a:lnTo>
                        <a:pt x="195" y="151"/>
                      </a:lnTo>
                      <a:lnTo>
                        <a:pt x="191" y="147"/>
                      </a:lnTo>
                      <a:lnTo>
                        <a:pt x="187" y="144"/>
                      </a:lnTo>
                      <a:lnTo>
                        <a:pt x="181" y="140"/>
                      </a:lnTo>
                      <a:lnTo>
                        <a:pt x="177" y="137"/>
                      </a:lnTo>
                      <a:lnTo>
                        <a:pt x="172" y="135"/>
                      </a:lnTo>
                      <a:lnTo>
                        <a:pt x="168" y="132"/>
                      </a:lnTo>
                      <a:lnTo>
                        <a:pt x="165" y="135"/>
                      </a:lnTo>
                      <a:lnTo>
                        <a:pt x="161" y="136"/>
                      </a:lnTo>
                      <a:lnTo>
                        <a:pt x="159" y="137"/>
                      </a:lnTo>
                      <a:lnTo>
                        <a:pt x="156" y="140"/>
                      </a:lnTo>
                      <a:lnTo>
                        <a:pt x="152" y="141"/>
                      </a:lnTo>
                      <a:lnTo>
                        <a:pt x="148" y="143"/>
                      </a:lnTo>
                      <a:lnTo>
                        <a:pt x="145" y="144"/>
                      </a:lnTo>
                      <a:lnTo>
                        <a:pt x="143" y="147"/>
                      </a:lnTo>
                      <a:lnTo>
                        <a:pt x="145" y="152"/>
                      </a:lnTo>
                      <a:lnTo>
                        <a:pt x="149" y="156"/>
                      </a:lnTo>
                      <a:lnTo>
                        <a:pt x="153" y="161"/>
                      </a:lnTo>
                      <a:lnTo>
                        <a:pt x="157" y="165"/>
                      </a:lnTo>
                      <a:lnTo>
                        <a:pt x="161" y="171"/>
                      </a:lnTo>
                      <a:lnTo>
                        <a:pt x="165" y="175"/>
                      </a:lnTo>
                      <a:lnTo>
                        <a:pt x="171" y="180"/>
                      </a:lnTo>
                      <a:lnTo>
                        <a:pt x="175" y="185"/>
                      </a:lnTo>
                      <a:lnTo>
                        <a:pt x="179" y="189"/>
                      </a:lnTo>
                      <a:lnTo>
                        <a:pt x="183" y="193"/>
                      </a:lnTo>
                      <a:lnTo>
                        <a:pt x="185" y="199"/>
                      </a:lnTo>
                      <a:lnTo>
                        <a:pt x="189" y="204"/>
                      </a:lnTo>
                      <a:lnTo>
                        <a:pt x="192" y="208"/>
                      </a:lnTo>
                      <a:lnTo>
                        <a:pt x="195" y="215"/>
                      </a:lnTo>
                      <a:lnTo>
                        <a:pt x="195" y="217"/>
                      </a:lnTo>
                      <a:lnTo>
                        <a:pt x="196" y="221"/>
                      </a:lnTo>
                      <a:lnTo>
                        <a:pt x="197" y="224"/>
                      </a:lnTo>
                      <a:lnTo>
                        <a:pt x="199" y="227"/>
                      </a:lnTo>
                      <a:lnTo>
                        <a:pt x="195" y="224"/>
                      </a:lnTo>
                      <a:lnTo>
                        <a:pt x="192" y="221"/>
                      </a:lnTo>
                      <a:lnTo>
                        <a:pt x="189" y="219"/>
                      </a:lnTo>
                      <a:lnTo>
                        <a:pt x="185" y="216"/>
                      </a:lnTo>
                      <a:lnTo>
                        <a:pt x="183" y="213"/>
                      </a:lnTo>
                      <a:lnTo>
                        <a:pt x="180" y="211"/>
                      </a:lnTo>
                      <a:lnTo>
                        <a:pt x="176" y="207"/>
                      </a:lnTo>
                      <a:lnTo>
                        <a:pt x="173" y="205"/>
                      </a:lnTo>
                      <a:lnTo>
                        <a:pt x="169" y="201"/>
                      </a:lnTo>
                      <a:lnTo>
                        <a:pt x="167" y="200"/>
                      </a:lnTo>
                      <a:lnTo>
                        <a:pt x="163" y="197"/>
                      </a:lnTo>
                      <a:lnTo>
                        <a:pt x="161" y="195"/>
                      </a:lnTo>
                      <a:lnTo>
                        <a:pt x="157" y="192"/>
                      </a:lnTo>
                      <a:lnTo>
                        <a:pt x="155" y="189"/>
                      </a:lnTo>
                      <a:lnTo>
                        <a:pt x="151" y="187"/>
                      </a:lnTo>
                      <a:lnTo>
                        <a:pt x="148" y="184"/>
                      </a:lnTo>
                      <a:lnTo>
                        <a:pt x="145" y="181"/>
                      </a:lnTo>
                      <a:lnTo>
                        <a:pt x="143" y="179"/>
                      </a:lnTo>
                      <a:lnTo>
                        <a:pt x="139" y="176"/>
                      </a:lnTo>
                      <a:lnTo>
                        <a:pt x="136" y="173"/>
                      </a:lnTo>
                      <a:lnTo>
                        <a:pt x="132" y="171"/>
                      </a:lnTo>
                      <a:lnTo>
                        <a:pt x="129" y="168"/>
                      </a:lnTo>
                      <a:lnTo>
                        <a:pt x="125" y="165"/>
                      </a:lnTo>
                      <a:lnTo>
                        <a:pt x="124" y="163"/>
                      </a:lnTo>
                      <a:lnTo>
                        <a:pt x="120" y="159"/>
                      </a:lnTo>
                      <a:lnTo>
                        <a:pt x="117" y="156"/>
                      </a:lnTo>
                      <a:lnTo>
                        <a:pt x="113" y="153"/>
                      </a:lnTo>
                      <a:lnTo>
                        <a:pt x="111" y="152"/>
                      </a:lnTo>
                      <a:lnTo>
                        <a:pt x="108" y="149"/>
                      </a:lnTo>
                      <a:lnTo>
                        <a:pt x="105" y="147"/>
                      </a:lnTo>
                      <a:lnTo>
                        <a:pt x="101" y="144"/>
                      </a:lnTo>
                      <a:lnTo>
                        <a:pt x="99" y="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6" name="Freeform 51"/>
                <p:cNvSpPr>
                  <a:spLocks/>
                </p:cNvSpPr>
                <p:nvPr/>
              </p:nvSpPr>
              <p:spPr bwMode="auto">
                <a:xfrm>
                  <a:off x="454" y="1852"/>
                  <a:ext cx="64" cy="103"/>
                </a:xfrm>
                <a:custGeom>
                  <a:avLst/>
                  <a:gdLst>
                    <a:gd name="T0" fmla="*/ 0 w 256"/>
                    <a:gd name="T1" fmla="*/ 0 h 410"/>
                    <a:gd name="T2" fmla="*/ 0 w 256"/>
                    <a:gd name="T3" fmla="*/ 0 h 410"/>
                    <a:gd name="T4" fmla="*/ 0 w 256"/>
                    <a:gd name="T5" fmla="*/ 0 h 410"/>
                    <a:gd name="T6" fmla="*/ 0 w 256"/>
                    <a:gd name="T7" fmla="*/ 0 h 410"/>
                    <a:gd name="T8" fmla="*/ 0 w 256"/>
                    <a:gd name="T9" fmla="*/ 0 h 410"/>
                    <a:gd name="T10" fmla="*/ 0 w 256"/>
                    <a:gd name="T11" fmla="*/ 0 h 410"/>
                    <a:gd name="T12" fmla="*/ 0 w 256"/>
                    <a:gd name="T13" fmla="*/ 0 h 410"/>
                    <a:gd name="T14" fmla="*/ 0 w 256"/>
                    <a:gd name="T15" fmla="*/ 0 h 410"/>
                    <a:gd name="T16" fmla="*/ 0 w 256"/>
                    <a:gd name="T17" fmla="*/ 0 h 410"/>
                    <a:gd name="T18" fmla="*/ 0 w 256"/>
                    <a:gd name="T19" fmla="*/ 0 h 410"/>
                    <a:gd name="T20" fmla="*/ 0 w 256"/>
                    <a:gd name="T21" fmla="*/ 0 h 410"/>
                    <a:gd name="T22" fmla="*/ 0 w 256"/>
                    <a:gd name="T23" fmla="*/ 0 h 410"/>
                    <a:gd name="T24" fmla="*/ 0 w 256"/>
                    <a:gd name="T25" fmla="*/ 0 h 410"/>
                    <a:gd name="T26" fmla="*/ 0 w 256"/>
                    <a:gd name="T27" fmla="*/ 0 h 410"/>
                    <a:gd name="T28" fmla="*/ 0 w 256"/>
                    <a:gd name="T29" fmla="*/ 0 h 410"/>
                    <a:gd name="T30" fmla="*/ 0 w 256"/>
                    <a:gd name="T31" fmla="*/ 0 h 410"/>
                    <a:gd name="T32" fmla="*/ 0 w 256"/>
                    <a:gd name="T33" fmla="*/ 0 h 410"/>
                    <a:gd name="T34" fmla="*/ 0 w 256"/>
                    <a:gd name="T35" fmla="*/ 0 h 410"/>
                    <a:gd name="T36" fmla="*/ 0 w 256"/>
                    <a:gd name="T37" fmla="*/ 0 h 410"/>
                    <a:gd name="T38" fmla="*/ 0 w 256"/>
                    <a:gd name="T39" fmla="*/ 0 h 410"/>
                    <a:gd name="T40" fmla="*/ 0 w 256"/>
                    <a:gd name="T41" fmla="*/ 0 h 410"/>
                    <a:gd name="T42" fmla="*/ 0 w 256"/>
                    <a:gd name="T43" fmla="*/ 0 h 410"/>
                    <a:gd name="T44" fmla="*/ 0 w 256"/>
                    <a:gd name="T45" fmla="*/ 0 h 410"/>
                    <a:gd name="T46" fmla="*/ 0 w 256"/>
                    <a:gd name="T47" fmla="*/ 0 h 410"/>
                    <a:gd name="T48" fmla="*/ 0 w 256"/>
                    <a:gd name="T49" fmla="*/ 0 h 410"/>
                    <a:gd name="T50" fmla="*/ 0 w 256"/>
                    <a:gd name="T51" fmla="*/ 0 h 410"/>
                    <a:gd name="T52" fmla="*/ 0 w 256"/>
                    <a:gd name="T53" fmla="*/ 0 h 410"/>
                    <a:gd name="T54" fmla="*/ 0 w 256"/>
                    <a:gd name="T55" fmla="*/ 0 h 410"/>
                    <a:gd name="T56" fmla="*/ 0 w 256"/>
                    <a:gd name="T57" fmla="*/ 0 h 410"/>
                    <a:gd name="T58" fmla="*/ 0 w 256"/>
                    <a:gd name="T59" fmla="*/ 0 h 410"/>
                    <a:gd name="T60" fmla="*/ 0 w 256"/>
                    <a:gd name="T61" fmla="*/ 0 h 410"/>
                    <a:gd name="T62" fmla="*/ 0 w 256"/>
                    <a:gd name="T63" fmla="*/ 0 h 410"/>
                    <a:gd name="T64" fmla="*/ 0 w 256"/>
                    <a:gd name="T65" fmla="*/ 0 h 410"/>
                    <a:gd name="T66" fmla="*/ 0 w 256"/>
                    <a:gd name="T67" fmla="*/ 0 h 410"/>
                    <a:gd name="T68" fmla="*/ 0 w 256"/>
                    <a:gd name="T69" fmla="*/ 0 h 410"/>
                    <a:gd name="T70" fmla="*/ 0 w 256"/>
                    <a:gd name="T71" fmla="*/ 0 h 410"/>
                    <a:gd name="T72" fmla="*/ 0 w 256"/>
                    <a:gd name="T73" fmla="*/ 0 h 410"/>
                    <a:gd name="T74" fmla="*/ 0 w 256"/>
                    <a:gd name="T75" fmla="*/ 0 h 410"/>
                    <a:gd name="T76" fmla="*/ 0 w 256"/>
                    <a:gd name="T77" fmla="*/ 0 h 410"/>
                    <a:gd name="T78" fmla="*/ 0 w 256"/>
                    <a:gd name="T79" fmla="*/ 0 h 410"/>
                    <a:gd name="T80" fmla="*/ 0 w 256"/>
                    <a:gd name="T81" fmla="*/ 0 h 410"/>
                    <a:gd name="T82" fmla="*/ 0 w 256"/>
                    <a:gd name="T83" fmla="*/ 0 h 410"/>
                    <a:gd name="T84" fmla="*/ 0 w 256"/>
                    <a:gd name="T85" fmla="*/ 0 h 410"/>
                    <a:gd name="T86" fmla="*/ 0 w 256"/>
                    <a:gd name="T87" fmla="*/ 0 h 410"/>
                    <a:gd name="T88" fmla="*/ 0 w 256"/>
                    <a:gd name="T89" fmla="*/ 0 h 410"/>
                    <a:gd name="T90" fmla="*/ 0 w 256"/>
                    <a:gd name="T91" fmla="*/ 0 h 410"/>
                    <a:gd name="T92" fmla="*/ 0 w 256"/>
                    <a:gd name="T93" fmla="*/ 0 h 410"/>
                    <a:gd name="T94" fmla="*/ 0 w 256"/>
                    <a:gd name="T95" fmla="*/ 0 h 410"/>
                    <a:gd name="T96" fmla="*/ 0 w 256"/>
                    <a:gd name="T97" fmla="*/ 0 h 410"/>
                    <a:gd name="T98" fmla="*/ 0 w 256"/>
                    <a:gd name="T99" fmla="*/ 0 h 410"/>
                    <a:gd name="T100" fmla="*/ 0 w 256"/>
                    <a:gd name="T101" fmla="*/ 0 h 410"/>
                    <a:gd name="T102" fmla="*/ 0 w 256"/>
                    <a:gd name="T103" fmla="*/ 0 h 410"/>
                    <a:gd name="T104" fmla="*/ 0 w 256"/>
                    <a:gd name="T105" fmla="*/ 0 h 410"/>
                    <a:gd name="T106" fmla="*/ 0 w 256"/>
                    <a:gd name="T107" fmla="*/ 0 h 410"/>
                    <a:gd name="T108" fmla="*/ 0 w 256"/>
                    <a:gd name="T109" fmla="*/ 0 h 41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256" h="410">
                      <a:moveTo>
                        <a:pt x="142" y="278"/>
                      </a:moveTo>
                      <a:lnTo>
                        <a:pt x="144" y="278"/>
                      </a:lnTo>
                      <a:lnTo>
                        <a:pt x="146" y="280"/>
                      </a:lnTo>
                      <a:lnTo>
                        <a:pt x="150" y="283"/>
                      </a:lnTo>
                      <a:lnTo>
                        <a:pt x="156" y="286"/>
                      </a:lnTo>
                      <a:lnTo>
                        <a:pt x="160" y="292"/>
                      </a:lnTo>
                      <a:lnTo>
                        <a:pt x="164" y="294"/>
                      </a:lnTo>
                      <a:lnTo>
                        <a:pt x="166" y="296"/>
                      </a:lnTo>
                      <a:lnTo>
                        <a:pt x="170" y="300"/>
                      </a:lnTo>
                      <a:lnTo>
                        <a:pt x="173" y="304"/>
                      </a:lnTo>
                      <a:lnTo>
                        <a:pt x="177" y="307"/>
                      </a:lnTo>
                      <a:lnTo>
                        <a:pt x="181" y="311"/>
                      </a:lnTo>
                      <a:lnTo>
                        <a:pt x="185" y="314"/>
                      </a:lnTo>
                      <a:lnTo>
                        <a:pt x="190" y="318"/>
                      </a:lnTo>
                      <a:lnTo>
                        <a:pt x="194" y="320"/>
                      </a:lnTo>
                      <a:lnTo>
                        <a:pt x="200" y="326"/>
                      </a:lnTo>
                      <a:lnTo>
                        <a:pt x="204" y="328"/>
                      </a:lnTo>
                      <a:lnTo>
                        <a:pt x="209" y="334"/>
                      </a:lnTo>
                      <a:lnTo>
                        <a:pt x="214" y="338"/>
                      </a:lnTo>
                      <a:lnTo>
                        <a:pt x="221" y="343"/>
                      </a:lnTo>
                      <a:lnTo>
                        <a:pt x="225" y="347"/>
                      </a:lnTo>
                      <a:lnTo>
                        <a:pt x="232" y="352"/>
                      </a:lnTo>
                      <a:lnTo>
                        <a:pt x="234" y="355"/>
                      </a:lnTo>
                      <a:lnTo>
                        <a:pt x="237" y="358"/>
                      </a:lnTo>
                      <a:lnTo>
                        <a:pt x="240" y="359"/>
                      </a:lnTo>
                      <a:lnTo>
                        <a:pt x="244" y="363"/>
                      </a:lnTo>
                      <a:lnTo>
                        <a:pt x="246" y="366"/>
                      </a:lnTo>
                      <a:lnTo>
                        <a:pt x="250" y="368"/>
                      </a:lnTo>
                      <a:lnTo>
                        <a:pt x="253" y="371"/>
                      </a:lnTo>
                      <a:lnTo>
                        <a:pt x="256" y="374"/>
                      </a:lnTo>
                      <a:lnTo>
                        <a:pt x="252" y="376"/>
                      </a:lnTo>
                      <a:lnTo>
                        <a:pt x="248" y="378"/>
                      </a:lnTo>
                      <a:lnTo>
                        <a:pt x="242" y="379"/>
                      </a:lnTo>
                      <a:lnTo>
                        <a:pt x="240" y="380"/>
                      </a:lnTo>
                      <a:lnTo>
                        <a:pt x="234" y="380"/>
                      </a:lnTo>
                      <a:lnTo>
                        <a:pt x="230" y="380"/>
                      </a:lnTo>
                      <a:lnTo>
                        <a:pt x="226" y="380"/>
                      </a:lnTo>
                      <a:lnTo>
                        <a:pt x="222" y="380"/>
                      </a:lnTo>
                      <a:lnTo>
                        <a:pt x="218" y="379"/>
                      </a:lnTo>
                      <a:lnTo>
                        <a:pt x="214" y="378"/>
                      </a:lnTo>
                      <a:lnTo>
                        <a:pt x="210" y="376"/>
                      </a:lnTo>
                      <a:lnTo>
                        <a:pt x="206" y="375"/>
                      </a:lnTo>
                      <a:lnTo>
                        <a:pt x="202" y="372"/>
                      </a:lnTo>
                      <a:lnTo>
                        <a:pt x="200" y="371"/>
                      </a:lnTo>
                      <a:lnTo>
                        <a:pt x="194" y="368"/>
                      </a:lnTo>
                      <a:lnTo>
                        <a:pt x="192" y="366"/>
                      </a:lnTo>
                      <a:lnTo>
                        <a:pt x="188" y="363"/>
                      </a:lnTo>
                      <a:lnTo>
                        <a:pt x="184" y="360"/>
                      </a:lnTo>
                      <a:lnTo>
                        <a:pt x="180" y="358"/>
                      </a:lnTo>
                      <a:lnTo>
                        <a:pt x="177" y="355"/>
                      </a:lnTo>
                      <a:lnTo>
                        <a:pt x="173" y="352"/>
                      </a:lnTo>
                      <a:lnTo>
                        <a:pt x="169" y="350"/>
                      </a:lnTo>
                      <a:lnTo>
                        <a:pt x="165" y="347"/>
                      </a:lnTo>
                      <a:lnTo>
                        <a:pt x="162" y="343"/>
                      </a:lnTo>
                      <a:lnTo>
                        <a:pt x="158" y="340"/>
                      </a:lnTo>
                      <a:lnTo>
                        <a:pt x="156" y="338"/>
                      </a:lnTo>
                      <a:lnTo>
                        <a:pt x="152" y="335"/>
                      </a:lnTo>
                      <a:lnTo>
                        <a:pt x="148" y="332"/>
                      </a:lnTo>
                      <a:lnTo>
                        <a:pt x="144" y="330"/>
                      </a:lnTo>
                      <a:lnTo>
                        <a:pt x="141" y="328"/>
                      </a:lnTo>
                      <a:lnTo>
                        <a:pt x="137" y="326"/>
                      </a:lnTo>
                      <a:lnTo>
                        <a:pt x="134" y="324"/>
                      </a:lnTo>
                      <a:lnTo>
                        <a:pt x="130" y="326"/>
                      </a:lnTo>
                      <a:lnTo>
                        <a:pt x="128" y="328"/>
                      </a:lnTo>
                      <a:lnTo>
                        <a:pt x="125" y="331"/>
                      </a:lnTo>
                      <a:lnTo>
                        <a:pt x="122" y="334"/>
                      </a:lnTo>
                      <a:lnTo>
                        <a:pt x="121" y="338"/>
                      </a:lnTo>
                      <a:lnTo>
                        <a:pt x="120" y="343"/>
                      </a:lnTo>
                      <a:lnTo>
                        <a:pt x="120" y="348"/>
                      </a:lnTo>
                      <a:lnTo>
                        <a:pt x="122" y="352"/>
                      </a:lnTo>
                      <a:lnTo>
                        <a:pt x="125" y="358"/>
                      </a:lnTo>
                      <a:lnTo>
                        <a:pt x="130" y="363"/>
                      </a:lnTo>
                      <a:lnTo>
                        <a:pt x="134" y="367"/>
                      </a:lnTo>
                      <a:lnTo>
                        <a:pt x="138" y="372"/>
                      </a:lnTo>
                      <a:lnTo>
                        <a:pt x="144" y="376"/>
                      </a:lnTo>
                      <a:lnTo>
                        <a:pt x="149" y="383"/>
                      </a:lnTo>
                      <a:lnTo>
                        <a:pt x="153" y="387"/>
                      </a:lnTo>
                      <a:lnTo>
                        <a:pt x="158" y="392"/>
                      </a:lnTo>
                      <a:lnTo>
                        <a:pt x="161" y="396"/>
                      </a:lnTo>
                      <a:lnTo>
                        <a:pt x="165" y="400"/>
                      </a:lnTo>
                      <a:lnTo>
                        <a:pt x="164" y="400"/>
                      </a:lnTo>
                      <a:lnTo>
                        <a:pt x="161" y="402"/>
                      </a:lnTo>
                      <a:lnTo>
                        <a:pt x="157" y="403"/>
                      </a:lnTo>
                      <a:lnTo>
                        <a:pt x="154" y="404"/>
                      </a:lnTo>
                      <a:lnTo>
                        <a:pt x="149" y="406"/>
                      </a:lnTo>
                      <a:lnTo>
                        <a:pt x="146" y="407"/>
                      </a:lnTo>
                      <a:lnTo>
                        <a:pt x="142" y="407"/>
                      </a:lnTo>
                      <a:lnTo>
                        <a:pt x="138" y="410"/>
                      </a:lnTo>
                      <a:lnTo>
                        <a:pt x="133" y="404"/>
                      </a:lnTo>
                      <a:lnTo>
                        <a:pt x="129" y="400"/>
                      </a:lnTo>
                      <a:lnTo>
                        <a:pt x="122" y="395"/>
                      </a:lnTo>
                      <a:lnTo>
                        <a:pt x="118" y="391"/>
                      </a:lnTo>
                      <a:lnTo>
                        <a:pt x="113" y="386"/>
                      </a:lnTo>
                      <a:lnTo>
                        <a:pt x="108" y="383"/>
                      </a:lnTo>
                      <a:lnTo>
                        <a:pt x="102" y="378"/>
                      </a:lnTo>
                      <a:lnTo>
                        <a:pt x="98" y="374"/>
                      </a:lnTo>
                      <a:lnTo>
                        <a:pt x="101" y="368"/>
                      </a:lnTo>
                      <a:lnTo>
                        <a:pt x="104" y="363"/>
                      </a:lnTo>
                      <a:lnTo>
                        <a:pt x="105" y="359"/>
                      </a:lnTo>
                      <a:lnTo>
                        <a:pt x="106" y="358"/>
                      </a:lnTo>
                      <a:lnTo>
                        <a:pt x="108" y="354"/>
                      </a:lnTo>
                      <a:lnTo>
                        <a:pt x="108" y="351"/>
                      </a:lnTo>
                      <a:lnTo>
                        <a:pt x="109" y="348"/>
                      </a:lnTo>
                      <a:lnTo>
                        <a:pt x="109" y="344"/>
                      </a:lnTo>
                      <a:lnTo>
                        <a:pt x="110" y="342"/>
                      </a:lnTo>
                      <a:lnTo>
                        <a:pt x="110" y="339"/>
                      </a:lnTo>
                      <a:lnTo>
                        <a:pt x="110" y="332"/>
                      </a:lnTo>
                      <a:lnTo>
                        <a:pt x="110" y="328"/>
                      </a:lnTo>
                      <a:lnTo>
                        <a:pt x="109" y="324"/>
                      </a:lnTo>
                      <a:lnTo>
                        <a:pt x="109" y="322"/>
                      </a:lnTo>
                      <a:lnTo>
                        <a:pt x="108" y="319"/>
                      </a:lnTo>
                      <a:lnTo>
                        <a:pt x="108" y="316"/>
                      </a:lnTo>
                      <a:lnTo>
                        <a:pt x="104" y="311"/>
                      </a:lnTo>
                      <a:lnTo>
                        <a:pt x="101" y="307"/>
                      </a:lnTo>
                      <a:lnTo>
                        <a:pt x="98" y="306"/>
                      </a:lnTo>
                      <a:lnTo>
                        <a:pt x="96" y="304"/>
                      </a:lnTo>
                      <a:lnTo>
                        <a:pt x="93" y="303"/>
                      </a:lnTo>
                      <a:lnTo>
                        <a:pt x="90" y="302"/>
                      </a:lnTo>
                      <a:lnTo>
                        <a:pt x="88" y="302"/>
                      </a:lnTo>
                      <a:lnTo>
                        <a:pt x="84" y="300"/>
                      </a:lnTo>
                      <a:lnTo>
                        <a:pt x="81" y="300"/>
                      </a:lnTo>
                      <a:lnTo>
                        <a:pt x="77" y="300"/>
                      </a:lnTo>
                      <a:lnTo>
                        <a:pt x="73" y="303"/>
                      </a:lnTo>
                      <a:lnTo>
                        <a:pt x="72" y="306"/>
                      </a:lnTo>
                      <a:lnTo>
                        <a:pt x="68" y="307"/>
                      </a:lnTo>
                      <a:lnTo>
                        <a:pt x="66" y="311"/>
                      </a:lnTo>
                      <a:lnTo>
                        <a:pt x="65" y="314"/>
                      </a:lnTo>
                      <a:lnTo>
                        <a:pt x="65" y="316"/>
                      </a:lnTo>
                      <a:lnTo>
                        <a:pt x="64" y="319"/>
                      </a:lnTo>
                      <a:lnTo>
                        <a:pt x="64" y="323"/>
                      </a:lnTo>
                      <a:lnTo>
                        <a:pt x="64" y="326"/>
                      </a:lnTo>
                      <a:lnTo>
                        <a:pt x="64" y="328"/>
                      </a:lnTo>
                      <a:lnTo>
                        <a:pt x="65" y="331"/>
                      </a:lnTo>
                      <a:lnTo>
                        <a:pt x="65" y="335"/>
                      </a:lnTo>
                      <a:lnTo>
                        <a:pt x="65" y="338"/>
                      </a:lnTo>
                      <a:lnTo>
                        <a:pt x="68" y="342"/>
                      </a:lnTo>
                      <a:lnTo>
                        <a:pt x="68" y="346"/>
                      </a:lnTo>
                      <a:lnTo>
                        <a:pt x="69" y="350"/>
                      </a:lnTo>
                      <a:lnTo>
                        <a:pt x="65" y="344"/>
                      </a:lnTo>
                      <a:lnTo>
                        <a:pt x="60" y="340"/>
                      </a:lnTo>
                      <a:lnTo>
                        <a:pt x="56" y="336"/>
                      </a:lnTo>
                      <a:lnTo>
                        <a:pt x="50" y="332"/>
                      </a:lnTo>
                      <a:lnTo>
                        <a:pt x="46" y="323"/>
                      </a:lnTo>
                      <a:lnTo>
                        <a:pt x="41" y="312"/>
                      </a:lnTo>
                      <a:lnTo>
                        <a:pt x="36" y="303"/>
                      </a:lnTo>
                      <a:lnTo>
                        <a:pt x="32" y="292"/>
                      </a:lnTo>
                      <a:lnTo>
                        <a:pt x="29" y="283"/>
                      </a:lnTo>
                      <a:lnTo>
                        <a:pt x="25" y="274"/>
                      </a:lnTo>
                      <a:lnTo>
                        <a:pt x="22" y="266"/>
                      </a:lnTo>
                      <a:lnTo>
                        <a:pt x="20" y="256"/>
                      </a:lnTo>
                      <a:lnTo>
                        <a:pt x="17" y="247"/>
                      </a:lnTo>
                      <a:lnTo>
                        <a:pt x="14" y="239"/>
                      </a:lnTo>
                      <a:lnTo>
                        <a:pt x="10" y="231"/>
                      </a:lnTo>
                      <a:lnTo>
                        <a:pt x="10" y="223"/>
                      </a:lnTo>
                      <a:lnTo>
                        <a:pt x="8" y="214"/>
                      </a:lnTo>
                      <a:lnTo>
                        <a:pt x="6" y="207"/>
                      </a:lnTo>
                      <a:lnTo>
                        <a:pt x="5" y="199"/>
                      </a:lnTo>
                      <a:lnTo>
                        <a:pt x="5" y="192"/>
                      </a:lnTo>
                      <a:lnTo>
                        <a:pt x="2" y="184"/>
                      </a:lnTo>
                      <a:lnTo>
                        <a:pt x="2" y="178"/>
                      </a:lnTo>
                      <a:lnTo>
                        <a:pt x="1" y="170"/>
                      </a:lnTo>
                      <a:lnTo>
                        <a:pt x="1" y="163"/>
                      </a:lnTo>
                      <a:lnTo>
                        <a:pt x="0" y="156"/>
                      </a:lnTo>
                      <a:lnTo>
                        <a:pt x="0" y="151"/>
                      </a:lnTo>
                      <a:lnTo>
                        <a:pt x="1" y="144"/>
                      </a:lnTo>
                      <a:lnTo>
                        <a:pt x="2" y="138"/>
                      </a:lnTo>
                      <a:lnTo>
                        <a:pt x="2" y="132"/>
                      </a:lnTo>
                      <a:lnTo>
                        <a:pt x="2" y="126"/>
                      </a:lnTo>
                      <a:lnTo>
                        <a:pt x="2" y="120"/>
                      </a:lnTo>
                      <a:lnTo>
                        <a:pt x="5" y="115"/>
                      </a:lnTo>
                      <a:lnTo>
                        <a:pt x="5" y="108"/>
                      </a:lnTo>
                      <a:lnTo>
                        <a:pt x="6" y="104"/>
                      </a:lnTo>
                      <a:lnTo>
                        <a:pt x="8" y="99"/>
                      </a:lnTo>
                      <a:lnTo>
                        <a:pt x="9" y="94"/>
                      </a:lnTo>
                      <a:lnTo>
                        <a:pt x="10" y="90"/>
                      </a:lnTo>
                      <a:lnTo>
                        <a:pt x="12" y="84"/>
                      </a:lnTo>
                      <a:lnTo>
                        <a:pt x="14" y="79"/>
                      </a:lnTo>
                      <a:lnTo>
                        <a:pt x="16" y="75"/>
                      </a:lnTo>
                      <a:lnTo>
                        <a:pt x="17" y="71"/>
                      </a:lnTo>
                      <a:lnTo>
                        <a:pt x="20" y="67"/>
                      </a:lnTo>
                      <a:lnTo>
                        <a:pt x="21" y="63"/>
                      </a:lnTo>
                      <a:lnTo>
                        <a:pt x="24" y="59"/>
                      </a:lnTo>
                      <a:lnTo>
                        <a:pt x="26" y="55"/>
                      </a:lnTo>
                      <a:lnTo>
                        <a:pt x="29" y="51"/>
                      </a:lnTo>
                      <a:lnTo>
                        <a:pt x="30" y="48"/>
                      </a:lnTo>
                      <a:lnTo>
                        <a:pt x="33" y="46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1" y="35"/>
                      </a:lnTo>
                      <a:lnTo>
                        <a:pt x="44" y="32"/>
                      </a:lnTo>
                      <a:lnTo>
                        <a:pt x="46" y="30"/>
                      </a:lnTo>
                      <a:lnTo>
                        <a:pt x="49" y="26"/>
                      </a:lnTo>
                      <a:lnTo>
                        <a:pt x="50" y="24"/>
                      </a:lnTo>
                      <a:lnTo>
                        <a:pt x="54" y="22"/>
                      </a:lnTo>
                      <a:lnTo>
                        <a:pt x="60" y="16"/>
                      </a:lnTo>
                      <a:lnTo>
                        <a:pt x="65" y="12"/>
                      </a:lnTo>
                      <a:lnTo>
                        <a:pt x="72" y="10"/>
                      </a:lnTo>
                      <a:lnTo>
                        <a:pt x="76" y="6"/>
                      </a:lnTo>
                      <a:lnTo>
                        <a:pt x="81" y="3"/>
                      </a:lnTo>
                      <a:lnTo>
                        <a:pt x="86" y="0"/>
                      </a:lnTo>
                      <a:lnTo>
                        <a:pt x="89" y="0"/>
                      </a:lnTo>
                      <a:lnTo>
                        <a:pt x="94" y="2"/>
                      </a:lnTo>
                      <a:lnTo>
                        <a:pt x="98" y="6"/>
                      </a:lnTo>
                      <a:lnTo>
                        <a:pt x="104" y="10"/>
                      </a:lnTo>
                      <a:lnTo>
                        <a:pt x="106" y="12"/>
                      </a:lnTo>
                      <a:lnTo>
                        <a:pt x="109" y="16"/>
                      </a:lnTo>
                      <a:lnTo>
                        <a:pt x="112" y="19"/>
                      </a:lnTo>
                      <a:lnTo>
                        <a:pt x="116" y="24"/>
                      </a:lnTo>
                      <a:lnTo>
                        <a:pt x="118" y="27"/>
                      </a:lnTo>
                      <a:lnTo>
                        <a:pt x="120" y="31"/>
                      </a:lnTo>
                      <a:lnTo>
                        <a:pt x="122" y="35"/>
                      </a:lnTo>
                      <a:lnTo>
                        <a:pt x="126" y="39"/>
                      </a:lnTo>
                      <a:lnTo>
                        <a:pt x="129" y="43"/>
                      </a:lnTo>
                      <a:lnTo>
                        <a:pt x="132" y="48"/>
                      </a:lnTo>
                      <a:lnTo>
                        <a:pt x="133" y="51"/>
                      </a:lnTo>
                      <a:lnTo>
                        <a:pt x="136" y="56"/>
                      </a:lnTo>
                      <a:lnTo>
                        <a:pt x="137" y="60"/>
                      </a:lnTo>
                      <a:lnTo>
                        <a:pt x="141" y="63"/>
                      </a:lnTo>
                      <a:lnTo>
                        <a:pt x="142" y="67"/>
                      </a:lnTo>
                      <a:lnTo>
                        <a:pt x="144" y="71"/>
                      </a:lnTo>
                      <a:lnTo>
                        <a:pt x="145" y="72"/>
                      </a:lnTo>
                      <a:lnTo>
                        <a:pt x="146" y="76"/>
                      </a:lnTo>
                      <a:lnTo>
                        <a:pt x="148" y="79"/>
                      </a:lnTo>
                      <a:lnTo>
                        <a:pt x="149" y="82"/>
                      </a:lnTo>
                      <a:lnTo>
                        <a:pt x="152" y="84"/>
                      </a:lnTo>
                      <a:lnTo>
                        <a:pt x="153" y="86"/>
                      </a:lnTo>
                      <a:lnTo>
                        <a:pt x="149" y="86"/>
                      </a:lnTo>
                      <a:lnTo>
                        <a:pt x="146" y="87"/>
                      </a:lnTo>
                      <a:lnTo>
                        <a:pt x="144" y="88"/>
                      </a:lnTo>
                      <a:lnTo>
                        <a:pt x="141" y="90"/>
                      </a:lnTo>
                      <a:lnTo>
                        <a:pt x="137" y="94"/>
                      </a:lnTo>
                      <a:lnTo>
                        <a:pt x="132" y="96"/>
                      </a:lnTo>
                      <a:lnTo>
                        <a:pt x="128" y="99"/>
                      </a:lnTo>
                      <a:lnTo>
                        <a:pt x="125" y="103"/>
                      </a:lnTo>
                      <a:lnTo>
                        <a:pt x="121" y="107"/>
                      </a:lnTo>
                      <a:lnTo>
                        <a:pt x="120" y="111"/>
                      </a:lnTo>
                      <a:lnTo>
                        <a:pt x="116" y="116"/>
                      </a:lnTo>
                      <a:lnTo>
                        <a:pt x="113" y="120"/>
                      </a:lnTo>
                      <a:lnTo>
                        <a:pt x="112" y="126"/>
                      </a:lnTo>
                      <a:lnTo>
                        <a:pt x="110" y="131"/>
                      </a:lnTo>
                      <a:lnTo>
                        <a:pt x="109" y="136"/>
                      </a:lnTo>
                      <a:lnTo>
                        <a:pt x="108" y="142"/>
                      </a:lnTo>
                      <a:lnTo>
                        <a:pt x="108" y="144"/>
                      </a:lnTo>
                      <a:lnTo>
                        <a:pt x="108" y="148"/>
                      </a:lnTo>
                      <a:lnTo>
                        <a:pt x="108" y="151"/>
                      </a:lnTo>
                      <a:lnTo>
                        <a:pt x="108" y="154"/>
                      </a:lnTo>
                      <a:lnTo>
                        <a:pt x="108" y="156"/>
                      </a:lnTo>
                      <a:lnTo>
                        <a:pt x="108" y="160"/>
                      </a:lnTo>
                      <a:lnTo>
                        <a:pt x="108" y="163"/>
                      </a:lnTo>
                      <a:lnTo>
                        <a:pt x="108" y="166"/>
                      </a:lnTo>
                      <a:lnTo>
                        <a:pt x="108" y="168"/>
                      </a:lnTo>
                      <a:lnTo>
                        <a:pt x="108" y="172"/>
                      </a:lnTo>
                      <a:lnTo>
                        <a:pt x="109" y="176"/>
                      </a:lnTo>
                      <a:lnTo>
                        <a:pt x="110" y="180"/>
                      </a:lnTo>
                      <a:lnTo>
                        <a:pt x="110" y="183"/>
                      </a:lnTo>
                      <a:lnTo>
                        <a:pt x="110" y="187"/>
                      </a:lnTo>
                      <a:lnTo>
                        <a:pt x="112" y="190"/>
                      </a:lnTo>
                      <a:lnTo>
                        <a:pt x="113" y="194"/>
                      </a:lnTo>
                      <a:lnTo>
                        <a:pt x="113" y="198"/>
                      </a:lnTo>
                      <a:lnTo>
                        <a:pt x="114" y="202"/>
                      </a:lnTo>
                      <a:lnTo>
                        <a:pt x="116" y="206"/>
                      </a:lnTo>
                      <a:lnTo>
                        <a:pt x="116" y="210"/>
                      </a:lnTo>
                      <a:lnTo>
                        <a:pt x="117" y="212"/>
                      </a:lnTo>
                      <a:lnTo>
                        <a:pt x="118" y="218"/>
                      </a:lnTo>
                      <a:lnTo>
                        <a:pt x="120" y="220"/>
                      </a:lnTo>
                      <a:lnTo>
                        <a:pt x="121" y="224"/>
                      </a:lnTo>
                      <a:lnTo>
                        <a:pt x="122" y="228"/>
                      </a:lnTo>
                      <a:lnTo>
                        <a:pt x="124" y="232"/>
                      </a:lnTo>
                      <a:lnTo>
                        <a:pt x="125" y="236"/>
                      </a:lnTo>
                      <a:lnTo>
                        <a:pt x="128" y="242"/>
                      </a:lnTo>
                      <a:lnTo>
                        <a:pt x="129" y="246"/>
                      </a:lnTo>
                      <a:lnTo>
                        <a:pt x="130" y="250"/>
                      </a:lnTo>
                      <a:lnTo>
                        <a:pt x="132" y="254"/>
                      </a:lnTo>
                      <a:lnTo>
                        <a:pt x="134" y="259"/>
                      </a:lnTo>
                      <a:lnTo>
                        <a:pt x="136" y="263"/>
                      </a:lnTo>
                      <a:lnTo>
                        <a:pt x="137" y="267"/>
                      </a:lnTo>
                      <a:lnTo>
                        <a:pt x="141" y="271"/>
                      </a:lnTo>
                      <a:lnTo>
                        <a:pt x="142" y="2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047" name="Freeform 52"/>
                <p:cNvSpPr>
                  <a:spLocks/>
                </p:cNvSpPr>
                <p:nvPr/>
              </p:nvSpPr>
              <p:spPr bwMode="auto">
                <a:xfrm>
                  <a:off x="745" y="2073"/>
                  <a:ext cx="3" cy="10"/>
                </a:xfrm>
                <a:custGeom>
                  <a:avLst/>
                  <a:gdLst>
                    <a:gd name="T0" fmla="*/ 0 w 13"/>
                    <a:gd name="T1" fmla="*/ 0 h 39"/>
                    <a:gd name="T2" fmla="*/ 0 w 13"/>
                    <a:gd name="T3" fmla="*/ 0 h 39"/>
                    <a:gd name="T4" fmla="*/ 0 w 13"/>
                    <a:gd name="T5" fmla="*/ 0 h 39"/>
                    <a:gd name="T6" fmla="*/ 0 w 13"/>
                    <a:gd name="T7" fmla="*/ 0 h 39"/>
                    <a:gd name="T8" fmla="*/ 0 w 13"/>
                    <a:gd name="T9" fmla="*/ 0 h 39"/>
                    <a:gd name="T10" fmla="*/ 0 w 13"/>
                    <a:gd name="T11" fmla="*/ 0 h 39"/>
                    <a:gd name="T12" fmla="*/ 0 w 13"/>
                    <a:gd name="T13" fmla="*/ 0 h 39"/>
                    <a:gd name="T14" fmla="*/ 0 w 13"/>
                    <a:gd name="T15" fmla="*/ 0 h 39"/>
                    <a:gd name="T16" fmla="*/ 0 w 13"/>
                    <a:gd name="T17" fmla="*/ 0 h 39"/>
                    <a:gd name="T18" fmla="*/ 0 w 13"/>
                    <a:gd name="T19" fmla="*/ 0 h 39"/>
                    <a:gd name="T20" fmla="*/ 0 w 13"/>
                    <a:gd name="T21" fmla="*/ 0 h 39"/>
                    <a:gd name="T22" fmla="*/ 0 w 13"/>
                    <a:gd name="T23" fmla="*/ 0 h 39"/>
                    <a:gd name="T24" fmla="*/ 0 w 13"/>
                    <a:gd name="T25" fmla="*/ 0 h 39"/>
                    <a:gd name="T26" fmla="*/ 0 w 13"/>
                    <a:gd name="T27" fmla="*/ 0 h 39"/>
                    <a:gd name="T28" fmla="*/ 0 w 13"/>
                    <a:gd name="T29" fmla="*/ 0 h 39"/>
                    <a:gd name="T30" fmla="*/ 0 w 13"/>
                    <a:gd name="T31" fmla="*/ 0 h 39"/>
                    <a:gd name="T32" fmla="*/ 0 w 13"/>
                    <a:gd name="T33" fmla="*/ 0 h 39"/>
                    <a:gd name="T34" fmla="*/ 0 w 13"/>
                    <a:gd name="T35" fmla="*/ 0 h 39"/>
                    <a:gd name="T36" fmla="*/ 0 w 13"/>
                    <a:gd name="T37" fmla="*/ 0 h 39"/>
                    <a:gd name="T38" fmla="*/ 0 w 13"/>
                    <a:gd name="T39" fmla="*/ 0 h 3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13" h="3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7" y="4"/>
                      </a:lnTo>
                      <a:lnTo>
                        <a:pt x="8" y="5"/>
                      </a:lnTo>
                      <a:lnTo>
                        <a:pt x="11" y="9"/>
                      </a:lnTo>
                      <a:lnTo>
                        <a:pt x="12" y="13"/>
                      </a:lnTo>
                      <a:lnTo>
                        <a:pt x="13" y="19"/>
                      </a:lnTo>
                      <a:lnTo>
                        <a:pt x="12" y="24"/>
                      </a:lnTo>
                      <a:lnTo>
                        <a:pt x="8" y="29"/>
                      </a:lnTo>
                      <a:lnTo>
                        <a:pt x="5" y="33"/>
                      </a:lnTo>
                      <a:lnTo>
                        <a:pt x="3" y="39"/>
                      </a:lnTo>
                      <a:lnTo>
                        <a:pt x="1" y="33"/>
                      </a:lnTo>
                      <a:lnTo>
                        <a:pt x="0" y="29"/>
                      </a:lnTo>
                      <a:lnTo>
                        <a:pt x="0" y="24"/>
                      </a:lnTo>
                      <a:lnTo>
                        <a:pt x="0" y="19"/>
                      </a:lnTo>
                      <a:lnTo>
                        <a:pt x="0" y="15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128007" name="Picture 61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7" y="1618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008" name="Picture 62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" y="1979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9" name="Line 63"/>
            <p:cNvSpPr>
              <a:spLocks noChangeShapeType="1"/>
            </p:cNvSpPr>
            <p:nvPr/>
          </p:nvSpPr>
          <p:spPr bwMode="auto">
            <a:xfrm flipH="1" flipV="1">
              <a:off x="3918" y="1764"/>
              <a:ext cx="1436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010" name="Line 64"/>
            <p:cNvSpPr>
              <a:spLocks noChangeShapeType="1"/>
            </p:cNvSpPr>
            <p:nvPr/>
          </p:nvSpPr>
          <p:spPr bwMode="auto">
            <a:xfrm flipH="1">
              <a:off x="3571" y="2215"/>
              <a:ext cx="12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8011" name="Picture 66" descr="j009030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716"/>
              <a:ext cx="363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12" name="Line 67"/>
            <p:cNvSpPr>
              <a:spLocks noChangeShapeType="1"/>
            </p:cNvSpPr>
            <p:nvPr/>
          </p:nvSpPr>
          <p:spPr bwMode="auto">
            <a:xfrm flipH="1">
              <a:off x="235" y="1863"/>
              <a:ext cx="1194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Die 0-Adressmaschine (2)</a:t>
            </a:r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blackWhite">
          <a:xfrm>
            <a:off x="152400" y="5181600"/>
            <a:ext cx="5105400" cy="11969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Mögliche Befehlsformate: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Arithmetik-Befehle: 1 Byte;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push,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pop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Byte+Adresse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=5 Byte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04800" y="1295400"/>
            <a:ext cx="1600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b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c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6172200" y="1676400"/>
            <a:ext cx="2362200" cy="3352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0" name="Line 6"/>
          <p:cNvSpPr>
            <a:spLocks noChangeShapeType="1"/>
          </p:cNvSpPr>
          <p:nvPr/>
        </p:nvSpPr>
        <p:spPr bwMode="auto">
          <a:xfrm>
            <a:off x="6172200" y="1981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6172200" y="228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6172200" y="3657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172200" y="3962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4" name="Line 10"/>
          <p:cNvSpPr>
            <a:spLocks noChangeShapeType="1"/>
          </p:cNvSpPr>
          <p:nvPr/>
        </p:nvSpPr>
        <p:spPr bwMode="auto">
          <a:xfrm>
            <a:off x="6172200" y="3124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5" name="Line 11"/>
          <p:cNvSpPr>
            <a:spLocks noChangeShapeType="1"/>
          </p:cNvSpPr>
          <p:nvPr/>
        </p:nvSpPr>
        <p:spPr bwMode="auto">
          <a:xfrm>
            <a:off x="6172200" y="2819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8686800" y="1524000"/>
            <a:ext cx="4572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230000"/>
              </a:lnSpc>
              <a:spcBef>
                <a:spcPct val="7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 b c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9037" name="Line 13"/>
          <p:cNvSpPr>
            <a:spLocks noChangeShapeType="1"/>
          </p:cNvSpPr>
          <p:nvPr/>
        </p:nvSpPr>
        <p:spPr bwMode="auto">
          <a:xfrm>
            <a:off x="6172200" y="4800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8" name="Line 14"/>
          <p:cNvSpPr>
            <a:spLocks noChangeShapeType="1"/>
          </p:cNvSpPr>
          <p:nvPr/>
        </p:nvSpPr>
        <p:spPr bwMode="auto">
          <a:xfrm>
            <a:off x="6172200" y="4495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7543800" y="1981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9040" name="Text Box 16"/>
          <p:cNvSpPr txBox="1">
            <a:spLocks noChangeArrowheads="1"/>
          </p:cNvSpPr>
          <p:nvPr/>
        </p:nvSpPr>
        <p:spPr bwMode="auto">
          <a:xfrm>
            <a:off x="7620000" y="2819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29041" name="Text Box 17"/>
          <p:cNvSpPr txBox="1">
            <a:spLocks noChangeArrowheads="1"/>
          </p:cNvSpPr>
          <p:nvPr/>
        </p:nvSpPr>
        <p:spPr bwMode="auto">
          <a:xfrm>
            <a:off x="7772400" y="3657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12658" name="Group 18"/>
          <p:cNvGrpSpPr>
            <a:grpSpLocks/>
          </p:cNvGrpSpPr>
          <p:nvPr/>
        </p:nvGrpSpPr>
        <p:grpSpPr bwMode="auto">
          <a:xfrm>
            <a:off x="2743200" y="4648200"/>
            <a:ext cx="2362200" cy="366713"/>
            <a:chOff x="1728" y="2784"/>
            <a:chExt cx="1488" cy="231"/>
          </a:xfrm>
        </p:grpSpPr>
        <p:sp>
          <p:nvSpPr>
            <p:cNvPr id="129069" name="Rectangle 19"/>
            <p:cNvSpPr>
              <a:spLocks noChangeArrowheads="1"/>
            </p:cNvSpPr>
            <p:nvPr/>
          </p:nvSpPr>
          <p:spPr bwMode="auto">
            <a:xfrm>
              <a:off x="1728" y="278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70" name="Text Box 20"/>
            <p:cNvSpPr txBox="1">
              <a:spLocks noChangeArrowheads="1"/>
            </p:cNvSpPr>
            <p:nvPr/>
          </p:nvSpPr>
          <p:spPr bwMode="auto">
            <a:xfrm>
              <a:off x="2592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12661" name="Group 21"/>
          <p:cNvGrpSpPr>
            <a:grpSpLocks/>
          </p:cNvGrpSpPr>
          <p:nvPr/>
        </p:nvGrpSpPr>
        <p:grpSpPr bwMode="auto">
          <a:xfrm>
            <a:off x="2743200" y="4343400"/>
            <a:ext cx="2362200" cy="366713"/>
            <a:chOff x="1728" y="2592"/>
            <a:chExt cx="1488" cy="231"/>
          </a:xfrm>
        </p:grpSpPr>
        <p:grpSp>
          <p:nvGrpSpPr>
            <p:cNvPr id="129064" name="Group 2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129067" name="Rectangle 2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068" name="Text Box 2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129065" name="Rectangle 2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6" name="Text Box 2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grpSp>
        <p:nvGrpSpPr>
          <p:cNvPr id="112667" name="Group 27"/>
          <p:cNvGrpSpPr>
            <a:grpSpLocks/>
          </p:cNvGrpSpPr>
          <p:nvPr/>
        </p:nvGrpSpPr>
        <p:grpSpPr bwMode="auto">
          <a:xfrm>
            <a:off x="2667000" y="4267200"/>
            <a:ext cx="2514600" cy="762000"/>
            <a:chOff x="1728" y="864"/>
            <a:chExt cx="1584" cy="480"/>
          </a:xfrm>
        </p:grpSpPr>
        <p:sp>
          <p:nvSpPr>
            <p:cNvPr id="129061" name="Rectangle 2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2" name="Rectangle 2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63" name="Text Box 3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112671" name="Group 31"/>
          <p:cNvGrpSpPr>
            <a:grpSpLocks/>
          </p:cNvGrpSpPr>
          <p:nvPr/>
        </p:nvGrpSpPr>
        <p:grpSpPr bwMode="auto">
          <a:xfrm>
            <a:off x="2743200" y="4343400"/>
            <a:ext cx="2362200" cy="366713"/>
            <a:chOff x="1728" y="2592"/>
            <a:chExt cx="1488" cy="231"/>
          </a:xfrm>
        </p:grpSpPr>
        <p:grpSp>
          <p:nvGrpSpPr>
            <p:cNvPr id="129056" name="Group 32"/>
            <p:cNvGrpSpPr>
              <a:grpSpLocks/>
            </p:cNvGrpSpPr>
            <p:nvPr/>
          </p:nvGrpSpPr>
          <p:grpSpPr bwMode="auto">
            <a:xfrm>
              <a:off x="1728" y="2592"/>
              <a:ext cx="1488" cy="231"/>
              <a:chOff x="1728" y="2592"/>
              <a:chExt cx="1488" cy="231"/>
            </a:xfrm>
          </p:grpSpPr>
          <p:sp>
            <p:nvSpPr>
              <p:cNvPr id="129059" name="Rectangle 33"/>
              <p:cNvSpPr>
                <a:spLocks noChangeArrowheads="1"/>
              </p:cNvSpPr>
              <p:nvPr/>
            </p:nvSpPr>
            <p:spPr bwMode="auto">
              <a:xfrm>
                <a:off x="1728" y="2592"/>
                <a:ext cx="1488" cy="19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060" name="Text Box 34"/>
              <p:cNvSpPr txBox="1">
                <a:spLocks noChangeArrowheads="1"/>
              </p:cNvSpPr>
              <p:nvPr/>
            </p:nvSpPr>
            <p:spPr bwMode="auto">
              <a:xfrm>
                <a:off x="2592" y="2592"/>
                <a:ext cx="43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</p:grpSp>
        <p:sp>
          <p:nvSpPr>
            <p:cNvPr id="129057" name="Rectangle 35"/>
            <p:cNvSpPr>
              <a:spLocks noChangeArrowheads="1"/>
            </p:cNvSpPr>
            <p:nvPr/>
          </p:nvSpPr>
          <p:spPr bwMode="auto">
            <a:xfrm>
              <a:off x="1728" y="2592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8" name="Text Box 36"/>
            <p:cNvSpPr txBox="1">
              <a:spLocks noChangeArrowheads="1"/>
            </p:cNvSpPr>
            <p:nvPr/>
          </p:nvSpPr>
          <p:spPr bwMode="auto">
            <a:xfrm>
              <a:off x="2688" y="259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12677" name="Group 37"/>
          <p:cNvGrpSpPr>
            <a:grpSpLocks/>
          </p:cNvGrpSpPr>
          <p:nvPr/>
        </p:nvGrpSpPr>
        <p:grpSpPr bwMode="auto">
          <a:xfrm>
            <a:off x="2667000" y="4267200"/>
            <a:ext cx="2514600" cy="762000"/>
            <a:chOff x="1728" y="864"/>
            <a:chExt cx="1584" cy="480"/>
          </a:xfrm>
        </p:grpSpPr>
        <p:sp>
          <p:nvSpPr>
            <p:cNvPr id="129053" name="Rectangle 38"/>
            <p:cNvSpPr>
              <a:spLocks noChangeArrowheads="1"/>
            </p:cNvSpPr>
            <p:nvPr/>
          </p:nvSpPr>
          <p:spPr bwMode="auto">
            <a:xfrm>
              <a:off x="1728" y="86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4" name="Rectangle 39"/>
            <p:cNvSpPr>
              <a:spLocks noChangeArrowheads="1"/>
            </p:cNvSpPr>
            <p:nvPr/>
          </p:nvSpPr>
          <p:spPr bwMode="auto">
            <a:xfrm>
              <a:off x="1776" y="1104"/>
              <a:ext cx="1488" cy="19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5" name="Text Box 40"/>
            <p:cNvSpPr txBox="1">
              <a:spLocks noChangeArrowheads="1"/>
            </p:cNvSpPr>
            <p:nvPr/>
          </p:nvSpPr>
          <p:spPr bwMode="auto">
            <a:xfrm>
              <a:off x="2688" y="1104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grpSp>
        <p:nvGrpSpPr>
          <p:cNvPr id="112681" name="Group 41"/>
          <p:cNvGrpSpPr>
            <a:grpSpLocks/>
          </p:cNvGrpSpPr>
          <p:nvPr/>
        </p:nvGrpSpPr>
        <p:grpSpPr bwMode="auto">
          <a:xfrm>
            <a:off x="2667000" y="4267200"/>
            <a:ext cx="5791200" cy="762000"/>
            <a:chOff x="1680" y="2544"/>
            <a:chExt cx="3648" cy="480"/>
          </a:xfrm>
        </p:grpSpPr>
        <p:sp>
          <p:nvSpPr>
            <p:cNvPr id="129051" name="Rectangle 42"/>
            <p:cNvSpPr>
              <a:spLocks noChangeArrowheads="1"/>
            </p:cNvSpPr>
            <p:nvPr/>
          </p:nvSpPr>
          <p:spPr bwMode="auto">
            <a:xfrm>
              <a:off x="1680" y="2544"/>
              <a:ext cx="158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052" name="Text Box 43"/>
            <p:cNvSpPr txBox="1">
              <a:spLocks noChangeArrowheads="1"/>
            </p:cNvSpPr>
            <p:nvPr/>
          </p:nvSpPr>
          <p:spPr bwMode="auto">
            <a:xfrm>
              <a:off x="4800" y="2688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</p:grpSp>
      <p:sp>
        <p:nvSpPr>
          <p:cNvPr id="129048" name="Text Box 44"/>
          <p:cNvSpPr txBox="1">
            <a:spLocks noChangeArrowheads="1"/>
          </p:cNvSpPr>
          <p:nvPr/>
        </p:nvSpPr>
        <p:spPr bwMode="auto">
          <a:xfrm>
            <a:off x="6172200" y="1219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29049" name="Text Box 45"/>
          <p:cNvSpPr txBox="1">
            <a:spLocks noChangeArrowheads="1"/>
          </p:cNvSpPr>
          <p:nvPr/>
        </p:nvSpPr>
        <p:spPr bwMode="auto">
          <a:xfrm>
            <a:off x="3124200" y="3581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Stapel</a:t>
            </a:r>
          </a:p>
        </p:txBody>
      </p:sp>
      <p:sp>
        <p:nvSpPr>
          <p:cNvPr id="129050" name="Text Box 46"/>
          <p:cNvSpPr txBox="1">
            <a:spLocks noChangeArrowheads="1"/>
          </p:cNvSpPr>
          <p:nvPr/>
        </p:nvSpPr>
        <p:spPr bwMode="blackWhite">
          <a:xfrm>
            <a:off x="5562600" y="5181600"/>
            <a:ext cx="3429000" cy="11969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Programmgröße: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22 Byte=176 Bit,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 Speicherzugriffe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Die 0-Adressmaschine (3)</a:t>
            </a:r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blackWhite">
          <a:xfrm>
            <a:off x="152400" y="1268760"/>
            <a:ext cx="62484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kommt man vom Ausdruck D= (A+B)*C; zur Befehlssequenz?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Verwendung der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postfix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-Notation: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AB+C*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Mittels des Ausdrucksbaums: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GenerateCode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(p)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{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gehe zum linken Sohn;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gehe zum rechten Sohn;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erzeuge Befehl für aktuellen Knoten;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30052" name="Oval 4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705600" y="1295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0054" name="Oval 6"/>
          <p:cNvSpPr>
            <a:spLocks noChangeArrowheads="1"/>
          </p:cNvSpPr>
          <p:nvPr/>
        </p:nvSpPr>
        <p:spPr bwMode="auto">
          <a:xfrm>
            <a:off x="72390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6" name="Oval 8"/>
          <p:cNvSpPr>
            <a:spLocks noChangeArrowheads="1"/>
          </p:cNvSpPr>
          <p:nvPr/>
        </p:nvSpPr>
        <p:spPr bwMode="auto">
          <a:xfrm>
            <a:off x="8229600" y="21336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7772400" y="30480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7772400" y="38862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315200" y="2133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8229600" y="213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7848600" y="3124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30063" name="Text Box 15"/>
          <p:cNvSpPr txBox="1">
            <a:spLocks noChangeArrowheads="1"/>
          </p:cNvSpPr>
          <p:nvPr/>
        </p:nvSpPr>
        <p:spPr bwMode="auto">
          <a:xfrm>
            <a:off x="7696200" y="3886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d:=</a:t>
            </a:r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7010400" y="1676400"/>
            <a:ext cx="3810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H="1">
            <a:off x="7543800" y="1752600"/>
            <a:ext cx="22860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6" name="Line 18"/>
          <p:cNvSpPr>
            <a:spLocks noChangeShapeType="1"/>
          </p:cNvSpPr>
          <p:nvPr/>
        </p:nvSpPr>
        <p:spPr bwMode="auto">
          <a:xfrm flipH="1">
            <a:off x="8077200" y="2590800"/>
            <a:ext cx="30480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7543800" y="2590800"/>
            <a:ext cx="381000" cy="533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8001000" y="35052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685" name="Text Box 21"/>
          <p:cNvSpPr txBox="1">
            <a:spLocks noChangeArrowheads="1"/>
          </p:cNvSpPr>
          <p:nvPr/>
        </p:nvSpPr>
        <p:spPr bwMode="auto">
          <a:xfrm>
            <a:off x="5562600" y="2906712"/>
            <a:ext cx="1600200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a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b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push c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mult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pop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d</a:t>
            </a:r>
          </a:p>
        </p:txBody>
      </p:sp>
      <p:sp>
        <p:nvSpPr>
          <p:cNvPr id="113686" name="AutoShape 22"/>
          <p:cNvSpPr>
            <a:spLocks noChangeArrowheads="1"/>
          </p:cNvSpPr>
          <p:nvPr/>
        </p:nvSpPr>
        <p:spPr bwMode="auto">
          <a:xfrm>
            <a:off x="7429500" y="4076700"/>
            <a:ext cx="228600" cy="266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909210"/>
            <a:ext cx="6459012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Virtuelle</a:t>
            </a:r>
            <a:r>
              <a:rPr lang="en-US" sz="2000" b="1" dirty="0" smtClean="0"/>
              <a:t> Java-</a:t>
            </a:r>
            <a:r>
              <a:rPr lang="en-US" sz="2000" b="1" dirty="0" err="1" smtClean="0"/>
              <a:t>Maschine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ist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eine</a:t>
            </a:r>
            <a:r>
              <a:rPr lang="en-US" sz="2000" b="1" dirty="0" smtClean="0"/>
              <a:t> 0-Adressmaschine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9641E-6 L 0.00781 -0.12602 " pathEditMode="relative" ptsTypes="AA">
                                      <p:cBhvr>
                                        <p:cTn id="6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-0.04931 -0.261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6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1 -0.26107 L -0.12031 -0.38708 " pathEditMode="relative" ptsTypes="AA">
                                      <p:cBhvr>
                                        <p:cTn id="14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-0.38708 C -0.0941 -0.34631 -0.06771 -0.30531 -0.04774 -0.30531 C -0.0276 -0.30531 -0.01389 -0.34631 0.0 -0.38708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40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38708 L -0.04931 -0.26385 " pathEditMode="relative" ptsTypes="AA">
                                      <p:cBhvr>
                                        <p:cTn id="26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-0.26107 C -0.02586 -0.21543 -0.00225 -0.1698 0.01407 -0.17073 C 0.03039 -0.17165 0.03941 -0.21937 0.04844 -0.26686 " pathEditMode="relative" ptsTypes="aaA">
                                      <p:cBhvr>
                                        <p:cTn id="32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-0.26686 L 0.0 -0.12602 " pathEditMode="relative" ptsTypes="AA">
                                      <p:cBhvr>
                                        <p:cTn id="38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2602 L 0.0 4.50313E-6 " pathEditMode="relative" ptsTypes="AA">
                                      <p:cBhvr>
                                        <p:cTn id="44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5" grpId="0" build="p" autoUpdateAnimBg="0"/>
      <p:bldP spid="113686" grpId="0" animBg="1"/>
      <p:bldP spid="113686" grpId="1" animBg="1"/>
      <p:bldP spid="113686" grpId="2" animBg="1"/>
      <p:bldP spid="113686" grpId="3" animBg="1"/>
      <p:bldP spid="113686" grpId="4" animBg="1"/>
      <p:bldP spid="113686" grpId="5" animBg="1"/>
      <p:bldP spid="113686" grpId="6" animBg="1"/>
      <p:bldP spid="113686" grpId="7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557338"/>
            <a:ext cx="8207375" cy="4321183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endParaRPr lang="de-DE" altLang="en-US" sz="2000" i="1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/>
              <a:t>Befehlssatz (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i="1" dirty="0" smtClean="0"/>
              <a:t>, ISA </a:t>
            </a:r>
            <a:r>
              <a:rPr lang="de-DE" altLang="en-US" dirty="0" smtClean="0"/>
              <a:t>)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Befehlsgruppen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Referenzstufen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>
                <a:solidFill>
                  <a:schemeClr val="folHlink"/>
                </a:solidFill>
              </a:rPr>
              <a:t>RISC vs. CISC-Maschinen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31076" name="Picture 4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Klassifikation von Befehlssätzen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sz="2400" i="1" dirty="0" err="1" smtClean="0"/>
              <a:t>Reduced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instruction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set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computers</a:t>
            </a:r>
            <a:r>
              <a:rPr lang="de-DE" altLang="en-US" sz="2400" i="1" dirty="0" smtClean="0"/>
              <a:t> (RISC)  </a:t>
            </a:r>
            <a:r>
              <a:rPr lang="de-DE" altLang="en-US" sz="2400" dirty="0" smtClean="0"/>
              <a:t>(1)</a:t>
            </a:r>
            <a:r>
              <a:rPr lang="de-DE" altLang="en-US" sz="2400" i="1" dirty="0" smtClean="0"/>
              <a:t>-</a:t>
            </a:r>
          </a:p>
        </p:txBody>
      </p:sp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52400" y="1219200"/>
            <a:ext cx="8839200" cy="168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41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indent="-201613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3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Wenige, einfache Befehle wegen folgender Ziele:</a:t>
            </a:r>
          </a:p>
          <a:p>
            <a:pPr lvl="1" eaLnBrk="1" hangingPunct="1">
              <a:spcBef>
                <a:spcPts val="3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Hohe Ausführungsgeschwindigkeit</a:t>
            </a:r>
          </a:p>
          <a:p>
            <a:pPr lvl="2" eaLnBrk="1" hangingPunct="1">
              <a:spcBef>
                <a:spcPts val="300"/>
              </a:spcBef>
              <a:buClrTx/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urch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Fließbandverarbeitung (siehe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2.3.3)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spcBef>
                <a:spcPts val="300"/>
              </a:spcBef>
              <a:buClrTx/>
              <a:buFontTx/>
              <a:buChar char="-"/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durch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kleine Anzahl interner Zyklen pro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52400" y="29718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Unter dem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CPI-Wert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(engl.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cycles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einer Menge von Maschinenbefehlen versteht man die mittlere Anzahl interner Bus-Zyklen pro Maschinenbefehl.</a:t>
            </a:r>
          </a:p>
        </p:txBody>
      </p:sp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152400" y="54864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Programmlaufzeit = Anzahl der auszuführenden Befehle *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CPI-Wert des Programms * Dauer eines Buszyklus</a:t>
            </a: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152400" y="4419600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RISC-Maschinen: CPI möglichst nicht über 1.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CISC-Maschinen (s.u.): Schwierig, unter CPI =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zu kommen.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696" name="Picture 8" descr="j0303447"/>
          <p:cNvPicPr preferRelativeResize="0"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711930"/>
            <a:ext cx="931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156176" y="6480000"/>
            <a:ext cx="1800199" cy="353943"/>
          </a:xfrm>
          <a:prstGeom prst="rect">
            <a:avLst/>
          </a:prstGeom>
          <a:solidFill>
            <a:schemeClr val="bg1"/>
          </a:solidFill>
        </p:spPr>
        <p:txBody>
          <a:bodyPr wrap="square" tIns="36000" bIns="0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Bessere</a:t>
            </a:r>
            <a:r>
              <a:rPr lang="en-US" sz="1000" dirty="0" smtClean="0">
                <a:solidFill>
                  <a:srgbClr val="FF0000"/>
                </a:solidFill>
              </a:rPr>
              <a:t> Animation </a:t>
            </a:r>
            <a:r>
              <a:rPr lang="en-US" sz="1000" dirty="0" err="1" smtClean="0">
                <a:solidFill>
                  <a:srgbClr val="FF0000"/>
                </a:solidFill>
              </a:rPr>
              <a:t>mit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err="1" smtClean="0">
                <a:solidFill>
                  <a:srgbClr val="FF0000"/>
                </a:solidFill>
              </a:rPr>
              <a:t>Powerpoint</a:t>
            </a:r>
            <a:r>
              <a:rPr lang="en-US" sz="1000" dirty="0" smtClean="0">
                <a:solidFill>
                  <a:srgbClr val="FF0000"/>
                </a:solidFill>
              </a:rPr>
              <a:t> XP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3" grpId="0"/>
      <p:bldP spid="11469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Klassifikation von Befehlssätzen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sz="2400" i="1" dirty="0" err="1" smtClean="0"/>
              <a:t>Reduced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instruction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set</a:t>
            </a:r>
            <a:r>
              <a:rPr lang="de-DE" altLang="en-US" sz="2400" i="1" dirty="0" smtClean="0"/>
              <a:t> </a:t>
            </a:r>
            <a:r>
              <a:rPr lang="de-DE" altLang="en-US" sz="2400" i="1" dirty="0" err="1" smtClean="0"/>
              <a:t>computers</a:t>
            </a:r>
            <a:r>
              <a:rPr lang="de-DE" altLang="en-US" sz="2400" i="1" dirty="0" smtClean="0"/>
              <a:t> (RISC) </a:t>
            </a:r>
            <a:r>
              <a:rPr lang="de-DE" altLang="en-US" sz="2400" dirty="0" smtClean="0"/>
              <a:t>(2)</a:t>
            </a:r>
            <a:r>
              <a:rPr lang="de-DE" altLang="en-US" sz="2400" i="1" dirty="0" smtClean="0"/>
              <a:t>-</a:t>
            </a: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blackWhite">
          <a:xfrm>
            <a:off x="107950" y="1268413"/>
            <a:ext cx="88836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41338" indent="-2762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Eigenschaften daher: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feste Befehlswortlänge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LOAD/STORE-Architektur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einfache Adressierungsarten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„semantische Lücke“ zwischen Hochsprachen &amp;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Assemblerbefehlen durch Compiler überbrückt.</a:t>
            </a: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Statt aufwändiger Hardware zur Beseitigung von Besonderheiten (z.B. 256 MB-Grenze bei MIPS, 16 Bit Konstanten)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Aufgabe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135000"/>
              </a:lnSpc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Rein in Hardware realisierbar („mit Gattern und Flip-Flops“)</a:t>
            </a:r>
          </a:p>
        </p:txBody>
      </p:sp>
      <p:graphicFrame>
        <p:nvGraphicFramePr>
          <p:cNvPr id="115716" name="Object 4"/>
          <p:cNvGraphicFramePr>
            <a:graphicFrameLocks noChangeAspect="1"/>
          </p:cNvGraphicFramePr>
          <p:nvPr/>
        </p:nvGraphicFramePr>
        <p:xfrm>
          <a:off x="7308850" y="3500438"/>
          <a:ext cx="158273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8" name="Clip" r:id="rId4" imgW="4671588" imgH="1914808" progId="MS_ClipArt_Gallery.5">
                  <p:embed/>
                </p:oleObj>
              </mc:Choice>
              <mc:Fallback>
                <p:oleObj name="Clip" r:id="rId4" imgW="4671588" imgH="1914808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500438"/>
                        <a:ext cx="158273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6294438" y="1989138"/>
            <a:ext cx="2597150" cy="215900"/>
            <a:chOff x="3878" y="1253"/>
            <a:chExt cx="1636" cy="136"/>
          </a:xfrm>
        </p:grpSpPr>
        <p:sp>
          <p:nvSpPr>
            <p:cNvPr id="133128" name="Rectangle 5"/>
            <p:cNvSpPr>
              <a:spLocks noChangeArrowheads="1"/>
            </p:cNvSpPr>
            <p:nvPr/>
          </p:nvSpPr>
          <p:spPr bwMode="auto">
            <a:xfrm>
              <a:off x="3878" y="1253"/>
              <a:ext cx="1636" cy="136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29" name="Line 6"/>
            <p:cNvSpPr>
              <a:spLocks noChangeShapeType="1"/>
            </p:cNvSpPr>
            <p:nvPr/>
          </p:nvSpPr>
          <p:spPr bwMode="auto">
            <a:xfrm>
              <a:off x="428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30" name="Line 7"/>
            <p:cNvSpPr>
              <a:spLocks noChangeShapeType="1"/>
            </p:cNvSpPr>
            <p:nvPr/>
          </p:nvSpPr>
          <p:spPr bwMode="auto">
            <a:xfrm>
              <a:off x="4694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131" name="Line 8"/>
            <p:cNvSpPr>
              <a:spLocks noChangeShapeType="1"/>
            </p:cNvSpPr>
            <p:nvPr/>
          </p:nvSpPr>
          <p:spPr bwMode="auto">
            <a:xfrm>
              <a:off x="5106" y="1253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426075" y="2392363"/>
            <a:ext cx="3465513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$2,..;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ld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$3,..; add $3,$3,$2;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sw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$3</a:t>
            </a: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6561138" y="2935288"/>
            <a:ext cx="2330450" cy="3365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keine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indirekte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animBg="1"/>
      <p:bldP spid="115723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 </a:t>
            </a:r>
            <a:endParaRPr lang="de-DE" altLang="en-US" dirty="0" smtClean="0"/>
          </a:p>
        </p:txBody>
      </p:sp>
      <p:sp>
        <p:nvSpPr>
          <p:cNvPr id="134147" name="Text Box 3"/>
          <p:cNvSpPr txBox="1">
            <a:spLocks noChangeArrowheads="1"/>
          </p:cNvSpPr>
          <p:nvPr/>
        </p:nvSpPr>
        <p:spPr bwMode="blackWhite">
          <a:xfrm>
            <a:off x="228600" y="1341438"/>
            <a:ext cx="8763000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85000"/>
              </a:lnSpc>
              <a:spcBef>
                <a:spcPct val="100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computers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(CISC)</a:t>
            </a:r>
            <a:b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Entstanden in Zeiten schlechter Compiler &amp; großer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Geschwindigkeitsunterschiede Speicher /  Prozessor</a:t>
            </a:r>
          </a:p>
          <a:p>
            <a:pPr eaLnBrk="1" hangingPunct="1">
              <a:lnSpc>
                <a:spcPct val="185000"/>
              </a:lnSpc>
              <a:spcBef>
                <a:spcPct val="10000"/>
              </a:spcBef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Befehle sollten möglichst nahe an den Hochsprachen sein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  (keine semantische Lücke)</a:t>
            </a:r>
          </a:p>
          <a:p>
            <a:pPr eaLnBrk="1" hangingPunct="1">
              <a:lnSpc>
                <a:spcPct val="185000"/>
              </a:lnSpc>
              <a:spcBef>
                <a:spcPct val="10000"/>
              </a:spcBef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Mit jedem geholten Befehl sollte der Prozessor viel tun </a:t>
            </a:r>
          </a:p>
          <a:p>
            <a:pPr lvl="1" eaLnBrk="1" hangingPunct="1">
              <a:lnSpc>
                <a:spcPct val="185000"/>
              </a:lnSpc>
              <a:spcBef>
                <a:spcPct val="10000"/>
              </a:spcBef>
              <a:buClrTx/>
              <a:buFont typeface="Wingdings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sehr komplexe Befehle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6740" name="Picture 4" descr="j0234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484313"/>
            <a:ext cx="1346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dirty="0" smtClean="0"/>
              <a:t>Beispiel MC680x0 (1)</a:t>
            </a:r>
          </a:p>
        </p:txBody>
      </p:sp>
      <p:graphicFrame>
        <p:nvGraphicFramePr>
          <p:cNvPr id="117791" name="Group 31"/>
          <p:cNvGraphicFramePr>
            <a:graphicFrameLocks noGrp="1"/>
          </p:cNvGraphicFramePr>
          <p:nvPr/>
        </p:nvGraphicFramePr>
        <p:xfrm>
          <a:off x="266700" y="3378200"/>
          <a:ext cx="8610600" cy="1493837"/>
        </p:xfrm>
        <a:graphic>
          <a:graphicData uri="http://schemas.openxmlformats.org/drawingml/2006/table">
            <a:tbl>
              <a:tblPr/>
              <a:tblGrid>
                <a:gridCol w="1143000"/>
                <a:gridCol w="3200400"/>
                <a:gridCol w="1143000"/>
                <a:gridCol w="990600"/>
                <a:gridCol w="1143000"/>
                <a:gridCol w="990600"/>
              </a:tblGrid>
              <a:tr h="39632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Opcode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Ziel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Quelle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118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"00"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"01"=Byte, "11"=Wort, "10"=Doppelwort (32 Bit)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324">
                <a:tc gridSpan="6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bis zu 4 Erweiterungsworte zu je 16 Bit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266700" y="2082800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Motorola 68000 (erster Prozessor der 680x0-Serie)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 des Kopierbefehls MOVE:</a:t>
            </a:r>
          </a:p>
        </p:txBody>
      </p:sp>
      <p:sp>
        <p:nvSpPr>
          <p:cNvPr id="135195" name="Text Box 27"/>
          <p:cNvSpPr txBox="1">
            <a:spLocks noChangeArrowheads="1"/>
          </p:cNvSpPr>
          <p:nvPr/>
        </p:nvSpPr>
        <p:spPr bwMode="auto">
          <a:xfrm>
            <a:off x="190500" y="49022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6" name="Text Box 28"/>
          <p:cNvSpPr txBox="1">
            <a:spLocks noChangeArrowheads="1"/>
          </p:cNvSpPr>
          <p:nvPr/>
        </p:nvSpPr>
        <p:spPr bwMode="auto">
          <a:xfrm>
            <a:off x="266700" y="52070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Viele komplexe Adressierungsarten schon in den ersten Prozessoren der Serie.</a:t>
            </a:r>
          </a:p>
        </p:txBody>
      </p:sp>
      <p:pic>
        <p:nvPicPr>
          <p:cNvPr id="135197" name="Picture 29" descr="j02447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8399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i="1" dirty="0" smtClean="0"/>
              <a:t>- </a:t>
            </a:r>
            <a:r>
              <a:rPr lang="de-DE" altLang="en-US" dirty="0" smtClean="0"/>
              <a:t>Beispiel MC680x0 [</a:t>
            </a:r>
            <a:r>
              <a:rPr lang="de-DE" altLang="en-US" dirty="0" smtClean="0">
                <a:sym typeface="Wingdings" pitchFamily="2" charset="2"/>
              </a:rPr>
              <a:t> </a:t>
            </a:r>
            <a:r>
              <a:rPr lang="de-DE" altLang="en-US" dirty="0" err="1" smtClean="0">
                <a:sym typeface="Wingdings" pitchFamily="2" charset="2"/>
              </a:rPr>
              <a:t>ColdFire</a:t>
            </a:r>
            <a:r>
              <a:rPr lang="de-DE" altLang="en-US" dirty="0" smtClean="0">
                <a:sym typeface="Wingdings" pitchFamily="2" charset="2"/>
              </a:rPr>
              <a:t>] </a:t>
            </a:r>
            <a:r>
              <a:rPr lang="de-DE" altLang="en-US" dirty="0" smtClean="0"/>
              <a:t>(2) -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5240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8876" name="Group 92"/>
          <p:cNvGraphicFramePr>
            <a:graphicFrameLocks noGrp="1"/>
          </p:cNvGraphicFramePr>
          <p:nvPr/>
        </p:nvGraphicFramePr>
        <p:xfrm>
          <a:off x="304800" y="1268413"/>
          <a:ext cx="8534400" cy="5057775"/>
        </p:xfrm>
        <a:graphic>
          <a:graphicData uri="http://schemas.openxmlformats.org/drawingml/2006/table">
            <a:tbl>
              <a:tblPr/>
              <a:tblGrid>
                <a:gridCol w="914400"/>
                <a:gridCol w="1066800"/>
                <a:gridCol w="914400"/>
                <a:gridCol w="1219200"/>
                <a:gridCol w="4419600"/>
              </a:tblGrid>
              <a:tr h="64230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Modus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Registerfeld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Erweit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Notation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Dn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Register-Adressierung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Adressregister-Adressierung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Adressregister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(An)+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indirekt.mit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postincrement</a:t>
                      </a:r>
                      <a:endParaRPr kumimoji="0" lang="de-DE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Adressreg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indirekt.mit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predecrement</a:t>
                      </a:r>
                      <a:endParaRPr kumimoji="0" lang="de-DE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d(An)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Relative Adressierung mit 16 Bit Distanz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"110"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An,Xm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Register-relative Adressierung mit Index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direkte Adressierung (16 Bit)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"001"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direkte Adressierung (32 Bit)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d(*)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Programmzähler-relativ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"011"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d(*,</a:t>
                      </a:r>
                      <a:r>
                        <a:rPr kumimoji="0" lang="de-DE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Xn</a:t>
                      </a: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Programmzähler-relativ mit Index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795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"111"</a:t>
                      </a:r>
                    </a:p>
                  </a:txBody>
                  <a:tcPr marL="90000" marR="90000" marT="46805" marB="468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"100"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1-2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#zahl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unmittelbare Adressierung</a:t>
                      </a: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err="1" smtClean="0"/>
              <a:t>Complex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computers</a:t>
            </a:r>
            <a:r>
              <a:rPr lang="de-DE" altLang="en-US" i="1" dirty="0" smtClean="0"/>
              <a:t> (CISC)</a:t>
            </a:r>
            <a:br>
              <a:rPr lang="de-DE" altLang="en-US" i="1" dirty="0" smtClean="0"/>
            </a:br>
            <a:r>
              <a:rPr lang="de-DE" altLang="en-US" dirty="0" smtClean="0"/>
              <a:t>- Eigenschaften -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7446" y="1944935"/>
            <a:ext cx="8763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031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Relativ kompakte Codierung von Programmen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Für jeden Befehl wurden mehrere interne Zyklen benötigt</a:t>
            </a:r>
          </a:p>
          <a:p>
            <a:pPr lvl="1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F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Die Anzahl der Zyklen pro Befehl (der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cpi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-Wert) war groß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(Mikro-) Programm zur Interpretation der Befehle nötig</a:t>
            </a:r>
          </a:p>
          <a:p>
            <a:pPr marL="342900" indent="-342900" eaLnBrk="1" hangingPunct="1">
              <a:lnSpc>
                <a:spcPct val="130000"/>
              </a:lnSpc>
              <a:spcBef>
                <a:spcPts val="3000"/>
              </a:spcBef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Compiler konnten viele Befehle gar nicht nutzen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981200" y="5257800"/>
            <a:ext cx="632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815" name="Group 7"/>
          <p:cNvGrpSpPr>
            <a:grpSpLocks/>
          </p:cNvGrpSpPr>
          <p:nvPr/>
        </p:nvGrpSpPr>
        <p:grpSpPr bwMode="auto">
          <a:xfrm>
            <a:off x="7380312" y="1556792"/>
            <a:ext cx="1212850" cy="1163637"/>
            <a:chOff x="4564" y="1217"/>
            <a:chExt cx="764" cy="733"/>
          </a:xfrm>
        </p:grpSpPr>
        <p:pic>
          <p:nvPicPr>
            <p:cNvPr id="137222" name="Picture 5" descr="PE0248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4" y="1217"/>
              <a:ext cx="697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23" name="Oval 6"/>
            <p:cNvSpPr>
              <a:spLocks noChangeArrowheads="1"/>
            </p:cNvSpPr>
            <p:nvPr/>
          </p:nvSpPr>
          <p:spPr bwMode="auto">
            <a:xfrm>
              <a:off x="4830" y="1217"/>
              <a:ext cx="498" cy="489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Simulation des MIPS-Befehlssatzes</a:t>
            </a:r>
            <a:br>
              <a:rPr lang="de-DE" altLang="en-US" dirty="0" smtClean="0"/>
            </a:br>
            <a:r>
              <a:rPr lang="de-DE" altLang="en-US" dirty="0" smtClean="0"/>
              <a:t>mit MARS</a:t>
            </a:r>
          </a:p>
        </p:txBody>
      </p:sp>
      <p:sp>
        <p:nvSpPr>
          <p:cNvPr id="210947" name="Rectangle 3"/>
          <p:cNvSpPr>
            <a:spLocks noChangeArrowheads="1"/>
          </p:cNvSpPr>
          <p:nvPr/>
        </p:nvSpPr>
        <p:spPr bwMode="blackWhite">
          <a:xfrm>
            <a:off x="304800" y="1268413"/>
            <a:ext cx="8534400" cy="43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60363" indent="-1809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33488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41475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Simulator MARS:  http://courses.missouristate.edu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b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kenvollmar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alt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 (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erfordert Java),</a:t>
            </a:r>
          </a:p>
          <a:p>
            <a:pPr eaLnBrk="1" hangingPunct="1"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Warum Simulation statt Ausführung des Intel-Befehlssatzes?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Möglichkeit der Benutzung des MIPS-Befehlssatzes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Keine Gefährdung des laufenden Systems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Bessere Interaktionsmöglichkeiten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MARS läuft auf verschiedenen Plattformen: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Windows,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MAC OS X, Linux</a:t>
            </a:r>
          </a:p>
          <a:p>
            <a:pPr eaLnBrk="1" hangingPunct="1">
              <a:spcBef>
                <a:spcPct val="3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Installation jetzt dringend empfohlen, für Studierende ohne PC-Zugang Nutzung an Fakultätsrechnern möglich.</a:t>
            </a:r>
          </a:p>
          <a:p>
            <a:pPr eaLnBrk="1" hangingPunct="1">
              <a:spcBef>
                <a:spcPct val="3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Schreiben Sie eigene kleine Programme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gray">
          <a:xfrm>
            <a:off x="6300788" y="6521450"/>
            <a:ext cx="16192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MARS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138243" name="Rectangle 5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484313"/>
            <a:ext cx="8207375" cy="4321183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0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endParaRPr lang="de-DE" altLang="en-US" sz="2000" i="1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/>
              <a:t>Befehlssatz (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i="1" dirty="0" smtClean="0"/>
              <a:t>, ISA </a:t>
            </a:r>
            <a:r>
              <a:rPr lang="de-DE" altLang="en-US" dirty="0" smtClean="0"/>
              <a:t>)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Befehlsgruppen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Referenzstufen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altLang="en-US" dirty="0" smtClean="0"/>
              <a:t>-Adressmaschinen</a:t>
            </a:r>
          </a:p>
          <a:p>
            <a:pPr marL="1311275" lvl="2" indent="-228600" eaLnBrk="1" hangingPunct="1">
              <a:spcBef>
                <a:spcPct val="10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RISC vs. CISC-Maschinen</a:t>
            </a:r>
          </a:p>
          <a:p>
            <a:pPr marL="620713" lvl="1" indent="-350838" eaLnBrk="1" hangingPunct="1">
              <a:spcBef>
                <a:spcPct val="10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Interrupts</a:t>
            </a:r>
          </a:p>
        </p:txBody>
      </p:sp>
      <p:pic>
        <p:nvPicPr>
          <p:cNvPr id="138244" name="Picture 7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09600" y="2438400"/>
            <a:ext cx="8077200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Teil 2 des </a:t>
            </a: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Kurses Rechnerstrukturen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 Die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 Allgemeine Sicht der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2.2.2.3 Unterbrechungen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Unterbrechungen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blackWhite">
          <a:xfrm>
            <a:off x="304800" y="1295400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„Während der normalen Bearbeitung eines Programms kann es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.. zu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Ausnahme-Situationen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exceptions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kommen, die vom Prozessor aus eine vorübergehende Unterbrechung oder aber einen endgültigen Abbruch des Programms,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verlangen.“ (Zitat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Bähring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blackWhite">
          <a:xfrm>
            <a:off x="304800" y="3962400"/>
            <a:ext cx="853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arithmetische Ausnahmen (div 0),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Überläufe (sofern Ausnahmebehandlung eingeschaltet)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ungültige Adresse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Speicherschutz verletzt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</p:txBody>
      </p:sp>
      <p:pic>
        <p:nvPicPr>
          <p:cNvPr id="122886" name="Picture 6" descr="j01047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587750"/>
            <a:ext cx="9652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Ablauf (bei MIPS)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3635375" y="1235075"/>
            <a:ext cx="4518025" cy="5181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3635375" y="25304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>
            <a:off x="3635375" y="41306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3635375" y="5502275"/>
            <a:ext cx="45180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4473575" y="5883275"/>
            <a:ext cx="236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473575" y="5959475"/>
            <a:ext cx="2579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3787775" y="1616075"/>
            <a:ext cx="17192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baseline="30000" dirty="0">
                <a:latin typeface="Courier New" pitchFamily="49" charset="0"/>
                <a:cs typeface="Arial" panose="020B0604020202020204" pitchFamily="34" charset="0"/>
              </a:rPr>
              <a:t>*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8153400" y="1143000"/>
            <a:ext cx="81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323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99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..FFF..</a:t>
            </a:r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3711575" y="2530475"/>
            <a:ext cx="44418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Retten benötigter Register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Fehlerbehandlung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Rückschreiben der Register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rti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</a:t>
            </a: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gray">
          <a:xfrm>
            <a:off x="2716213" y="1616075"/>
            <a:ext cx="919162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26" name="Text Box 19"/>
          <p:cNvSpPr txBox="1">
            <a:spLocks noChangeArrowheads="1"/>
          </p:cNvSpPr>
          <p:nvPr/>
        </p:nvSpPr>
        <p:spPr bwMode="auto">
          <a:xfrm>
            <a:off x="3635375" y="5532438"/>
            <a:ext cx="48371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ursprünglich belegter Teil des Stacks</a:t>
            </a: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gray">
          <a:xfrm>
            <a:off x="2603500" y="5502275"/>
            <a:ext cx="1031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$29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77788" y="1270000"/>
            <a:ext cx="2982044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5F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1.Benutzer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könnte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Stack-Pointer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ungültig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setzen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2.Überschreiben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kann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Überraschung sein.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SPIM-</a:t>
            </a:r>
            <a:r>
              <a:rPr lang="de-DE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traphandler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sichert 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festen Speicherzellen!</a:t>
            </a:r>
          </a:p>
          <a:p>
            <a:pPr eaLnBrk="1" hangingPunct="1">
              <a:spcBef>
                <a:spcPts val="6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Besser wäre ein separater 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Interrupt-Stack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(wie MC68k</a:t>
            </a:r>
            <a:r>
              <a:rPr lang="de-DE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6927" name="Picture 31" descr="j02392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56" y="2447072"/>
            <a:ext cx="738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30" name="Rectangle 32"/>
          <p:cNvSpPr>
            <a:spLocks noChangeArrowheads="1"/>
          </p:cNvSpPr>
          <p:nvPr/>
        </p:nvSpPr>
        <p:spPr bwMode="auto">
          <a:xfrm>
            <a:off x="3635375" y="5045075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des add-Befehls+4</a:t>
            </a:r>
          </a:p>
        </p:txBody>
      </p:sp>
      <p:sp>
        <p:nvSpPr>
          <p:cNvPr id="141331" name="Rectangle 33"/>
          <p:cNvSpPr>
            <a:spLocks noChangeArrowheads="1"/>
          </p:cNvSpPr>
          <p:nvPr/>
        </p:nvSpPr>
        <p:spPr bwMode="auto">
          <a:xfrm>
            <a:off x="3635375" y="4587875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gesicherte Register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32" name="Text Box 35"/>
          <p:cNvSpPr txBox="1">
            <a:spLocks noChangeArrowheads="1"/>
          </p:cNvSpPr>
          <p:nvPr/>
        </p:nvSpPr>
        <p:spPr bwMode="auto">
          <a:xfrm>
            <a:off x="77788" y="5365665"/>
            <a:ext cx="2495550" cy="1015663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div </a:t>
            </a:r>
            <a:r>
              <a:rPr lang="en-US" alt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prüfen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MARS + SPIM per SW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auf div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333" name="Text Box 36"/>
          <p:cNvSpPr txBox="1">
            <a:spLocks noChangeArrowheads="1"/>
          </p:cNvSpPr>
          <p:nvPr/>
        </p:nvSpPr>
        <p:spPr bwMode="gray">
          <a:xfrm>
            <a:off x="6084888" y="6587027"/>
            <a:ext cx="2159000" cy="2263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 </a:t>
            </a:r>
            <a:r>
              <a:rPr lang="en-US" altLang="en-US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add-overflow</a:t>
            </a:r>
            <a:endParaRPr lang="en-US" altLang="en-US" sz="1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4.16667E-6 -0.0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3.33333E-6 0.136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6273 L 4.16667E-6 -0.12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13658 L -2.22222E-6 0.17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17848 L -1.11111E-6 0.241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1257 L 4.16667E-6 -0.06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4144 L 0.00139 0.293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6273 L -4.72222E-6 1.85185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69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29398 L -2.22222E-6 0.0629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36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13" grpId="0" animBg="1"/>
      <p:bldP spid="336913" grpId="1" animBg="1"/>
      <p:bldP spid="336913" grpId="2" animBg="1"/>
      <p:bldP spid="336913" grpId="3" animBg="1"/>
      <p:bldP spid="336913" grpId="4" animBg="1"/>
      <p:bldP spid="336924" grpId="0" animBg="1"/>
      <p:bldP spid="336924" grpId="1" animBg="1"/>
      <p:bldP spid="336924" grpId="2" animBg="1"/>
      <p:bldP spid="336924" grpId="3" animBg="1"/>
      <p:bldP spid="336926" grpId="0" uiExpand="1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Interrupts und Prozeduren (1)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52400" y="1196752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5725" indent="-85725"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Interrupts entsprechen automatischem Aufruf von Prozeduren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Fehlern oder Ausnahmen.</a:t>
            </a:r>
          </a:p>
          <a:p>
            <a:pPr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Hardwaremäßig erzeugter Aufruf entspricht einem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-Befehl; </a:t>
            </a:r>
          </a:p>
          <a:p>
            <a:pPr lvl="1" indent="-185738" eaLnBrk="1" hangingPunct="1">
              <a:spcBef>
                <a:spcPts val="1200"/>
              </a:spcBef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Zieladresse bestimmt sich aus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der Unterbrechungsursache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altLang="en-US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vectored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interrupt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</a:t>
            </a:r>
            <a:r>
              <a:rPr lang="de-DE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Unterbrechung direkt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bekannt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sonst: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 mit Statusabfragen bestimmen! 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200"/>
              </a:spcBef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Rückkehradresse wird sofort auf dem Stapel° gespeichert.</a:t>
            </a:r>
          </a:p>
          <a:p>
            <a:pPr eaLnBrk="1" hangingPunct="1">
              <a:spcBef>
                <a:spcPts val="1200"/>
              </a:spcBef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Benutzung des Stapels erlaubt verschachtelte, sogar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rekursive* Unterbrechungen</a:t>
            </a: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52400" y="5733256"/>
            <a:ext cx="883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° Alte Rechner benutzen eine feste Zelle pro Ursache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keine Rekursion).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Wegen Problemen in der Realisierung meist ausgeschlossen.</a:t>
            </a:r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152400" y="5733256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Interrupts und Prozeduren (2)</a:t>
            </a:r>
          </a:p>
        </p:txBody>
      </p:sp>
      <p:sp>
        <p:nvSpPr>
          <p:cNvPr id="143363" name="Text Box 3"/>
          <p:cNvSpPr txBox="1">
            <a:spLocks noChangeArrowheads="1"/>
          </p:cNvSpPr>
          <p:nvPr/>
        </p:nvSpPr>
        <p:spPr bwMode="blackWhite">
          <a:xfrm>
            <a:off x="250825" y="1484313"/>
            <a:ext cx="8667750" cy="367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Vorliegen mehrerer Unterbrechungsursachen entscheidet deren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Priorität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welche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Ausnahmebehandlung zuerst gestartet wird.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Interrupts können meist mit besonderen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Befehlen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gesperrt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werden.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Dem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$31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entspricht hier der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rti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-Befehl,</a:t>
            </a:r>
          </a:p>
          <a:p>
            <a:pPr lvl="1" eaLnBrk="1" hangingPunct="1">
              <a:spcBef>
                <a:spcPct val="9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Rückkehr-Adresse wird dem Stack entnommen</a:t>
            </a:r>
          </a:p>
        </p:txBody>
      </p:sp>
      <p:pic>
        <p:nvPicPr>
          <p:cNvPr id="125956" name="Picture 4" descr="j02729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924175"/>
            <a:ext cx="107791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Synchrone und asynchrone Unterbrechungen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blackWhite">
          <a:xfrm>
            <a:off x="304800" y="1295400"/>
            <a:ext cx="8534400" cy="467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809625" indent="-18415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8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Ausnahmesituationen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können durch das aktuell ausgeführte Programm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herbeigeführt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werden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synchrone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Unterbrechungen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ct val="8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Arithmetik-Überlauf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8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Ausnahmesituationen können ohne Bezug zum aktuellen Programm sein.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Ursachen: externe Systemkomponenten wollen vom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Prozessor „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bedient“ werden.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asynchrone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Unterbrechungen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ct val="80000"/>
              </a:spcBef>
              <a:buClrTx/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Beispiel: Netzausfall</a:t>
            </a:r>
          </a:p>
        </p:txBody>
      </p:sp>
      <p:pic>
        <p:nvPicPr>
          <p:cNvPr id="126980" name="Picture 4" descr="j0124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04864"/>
            <a:ext cx="10080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 descr="j02972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229200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Unterbrechung am Ende des laufenden Befehls oder bereits während der Bearbeitung ?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blackWhite">
          <a:xfrm>
            <a:off x="228600" y="1524000"/>
            <a:ext cx="84582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6088" indent="-2667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625475" indent="4763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 einigen Fällen ist ein Abbruch des laufenden Befehls erforderlich: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 Speicherschutzverletzung,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illegaler Befehl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 anderen Fällen kann bis zum Ende der Bearbeitung des laufenden Befehls gewartet werden: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 alle asynchronen Unterbrechungen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(außer bei sehr langer Bearbeitungszeit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Befehls,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z.B.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beim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Kopieren von großen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Blöcken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einem Befehl).</a:t>
            </a:r>
          </a:p>
        </p:txBody>
      </p:sp>
      <p:pic>
        <p:nvPicPr>
          <p:cNvPr id="128004" name="Picture 4" descr="j03113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133600"/>
            <a:ext cx="1300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Endgültiger Abbruch oder Fortfahren ?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blackWhite">
          <a:xfrm>
            <a:off x="250825" y="1981200"/>
            <a:ext cx="80660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358775" indent="-17938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712788" indent="-174625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 einigen Fällen ist ein endgültiger Abbruch des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laufenden Befehls erforderlich: Beispiele: 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Speicherschutzverletzung, 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illegaler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Befehl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In anderen Fällen ist ein Fortfahren in der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Befehlsausführung erforderlich: Beispiel:</a:t>
            </a:r>
          </a:p>
          <a:p>
            <a:pPr lvl="2" eaLnBrk="1" hangingPunct="1">
              <a:spcBef>
                <a:spcPct val="50000"/>
              </a:spcBef>
              <a:buFontTx/>
              <a:buChar char="-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Automatische Seiteneinlagerung von der Platte</a:t>
            </a:r>
          </a:p>
        </p:txBody>
      </p:sp>
      <p:pic>
        <p:nvPicPr>
          <p:cNvPr id="4" name="Picture 61" descr="j02859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39" y="2996952"/>
            <a:ext cx="877074" cy="87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Übersicht über verschiedene Unterbrechungen</a:t>
            </a:r>
          </a:p>
        </p:txBody>
      </p:sp>
      <p:graphicFrame>
        <p:nvGraphicFramePr>
          <p:cNvPr id="130119" name="Group 71"/>
          <p:cNvGraphicFramePr>
            <a:graphicFrameLocks noGrp="1"/>
          </p:cNvGraphicFramePr>
          <p:nvPr>
            <p:ph type="tbl" idx="1"/>
          </p:nvPr>
        </p:nvGraphicFramePr>
        <p:xfrm>
          <a:off x="228600" y="1220788"/>
          <a:ext cx="8686800" cy="5029200"/>
        </p:xfrm>
        <a:graphic>
          <a:graphicData uri="http://schemas.openxmlformats.org/drawingml/2006/table">
            <a:tbl>
              <a:tblPr/>
              <a:tblGrid>
                <a:gridCol w="3352800"/>
                <a:gridCol w="1600200"/>
                <a:gridCol w="3733800"/>
              </a:tblGrid>
              <a:tr h="3333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Klasse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Synchron?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Unterbrechung  im Befehl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Ein-/Ausgabegerät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Betriebssystems-Aufruf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TRACE-Befehl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Überlauf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Timer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Seitenfehler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 (!)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Schutz-Verletzung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 (!)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Unimplementierter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Befehl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Hardware-Fehler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beides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Netzausfall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nein (?)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0103" name="Picture 55" descr="j02972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5776913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4" name="Picture 56" descr="j029688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3498850"/>
            <a:ext cx="552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8" name="Picture 60" descr="j01241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043238"/>
            <a:ext cx="60007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09" name="Picture 61" descr="j02859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41007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0" name="Picture 62" descr="j02236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595438"/>
            <a:ext cx="536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1" name="Picture 63" descr="j0078623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3" y="5321300"/>
            <a:ext cx="7175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3" name="Picture 65" descr="BD19625_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4865688"/>
            <a:ext cx="581025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114" name="Text Box 66"/>
          <p:cNvSpPr txBox="1">
            <a:spLocks noChangeArrowheads="1"/>
          </p:cNvSpPr>
          <p:nvPr/>
        </p:nvSpPr>
        <p:spPr bwMode="auto">
          <a:xfrm>
            <a:off x="6492875" y="2181225"/>
            <a:ext cx="5746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svc</a:t>
            </a:r>
          </a:p>
        </p:txBody>
      </p:sp>
      <p:pic>
        <p:nvPicPr>
          <p:cNvPr id="130115" name="Picture 67" descr="j019846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2587625"/>
            <a:ext cx="56991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116" name="Picture 68" descr="j012349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3954463"/>
            <a:ext cx="65246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Älterer Simulator: SPIM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571805" cy="5170646"/>
          </a:xfrm>
        </p:spPr>
        <p:txBody>
          <a:bodyPr/>
          <a:lstStyle/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MARS versucht, SPIM-Obermenge zu implementieren</a:t>
            </a:r>
          </a:p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Bekannte Ausnahmen: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.</a:t>
            </a:r>
            <a:r>
              <a:rPr lang="de-DE" altLang="en-US" dirty="0" err="1" smtClean="0"/>
              <a:t>set</a:t>
            </a:r>
            <a:r>
              <a:rPr lang="de-DE" altLang="en-US" dirty="0" smtClean="0"/>
              <a:t>-Anweisung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i="1" dirty="0" err="1" smtClean="0"/>
              <a:t>Delayed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branches</a:t>
            </a:r>
            <a:endParaRPr lang="de-DE" altLang="en-US" i="1" dirty="0" smtClean="0"/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Kein Standard-</a:t>
            </a:r>
            <a:r>
              <a:rPr lang="de-DE" altLang="en-US" i="1" dirty="0" smtClean="0"/>
              <a:t>trap </a:t>
            </a:r>
            <a:r>
              <a:rPr lang="de-DE" altLang="en-US" i="1" dirty="0" err="1" smtClean="0"/>
              <a:t>handler</a:t>
            </a:r>
            <a:r>
              <a:rPr lang="de-DE" altLang="en-US" dirty="0" smtClean="0"/>
              <a:t> in MARS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Keine Extra-Befehlsliste verfügbar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Vergrößerung des Bildschirm-Fonts?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Programm-Ende mittels </a:t>
            </a:r>
            <a:r>
              <a:rPr lang="de-DE" altLang="en-US" dirty="0" err="1" smtClean="0"/>
              <a:t>exit-syscall</a:t>
            </a:r>
            <a:r>
              <a:rPr lang="de-DE" altLang="en-US" dirty="0" smtClean="0"/>
              <a:t> statt mit 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$31</a:t>
            </a:r>
          </a:p>
          <a:p>
            <a:pPr lvl="2" eaLnBrk="1" hangingPunct="1">
              <a:spcBef>
                <a:spcPts val="1200"/>
              </a:spcBef>
            </a:pPr>
            <a:r>
              <a:rPr lang="de-DE" altLang="en-US" dirty="0" smtClean="0"/>
              <a:t>Andere Realisierung großer Konstanten</a:t>
            </a:r>
          </a:p>
          <a:p>
            <a:pPr lvl="1" eaLnBrk="1" hangingPunct="1">
              <a:spcBef>
                <a:spcPts val="1200"/>
              </a:spcBef>
            </a:pPr>
            <a:r>
              <a:rPr lang="de-DE" altLang="en-US" dirty="0" smtClean="0"/>
              <a:t>(SPIM-) Befehlsliste befindet sich im Anhang des Skripts.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7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87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7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7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87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7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Systemaufrufe in der MIPS-Maschine</a:t>
            </a:r>
          </a:p>
        </p:txBody>
      </p:sp>
      <p:sp>
        <p:nvSpPr>
          <p:cNvPr id="148483" name="Text Box 4"/>
          <p:cNvSpPr txBox="1">
            <a:spLocks noChangeArrowheads="1"/>
          </p:cNvSpPr>
          <p:nvPr/>
        </p:nvSpPr>
        <p:spPr bwMode="blackWhite">
          <a:xfrm>
            <a:off x="239713" y="1341438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1325" indent="-173038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Aufruf von Funktionen des Betriebssystems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supervisor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(SVC),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Parameter in Registern</a:t>
            </a:r>
          </a:p>
        </p:txBody>
      </p:sp>
      <p:pic>
        <p:nvPicPr>
          <p:cNvPr id="199686" name="Picture 6" descr="BD0816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68438"/>
            <a:ext cx="11287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9754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165900"/>
              </p:ext>
            </p:extLst>
          </p:nvPr>
        </p:nvGraphicFramePr>
        <p:xfrm>
          <a:off x="304800" y="2781300"/>
          <a:ext cx="8621713" cy="3427414"/>
        </p:xfrm>
        <a:graphic>
          <a:graphicData uri="http://schemas.openxmlformats.org/drawingml/2006/table">
            <a:tbl>
              <a:tblPr/>
              <a:tblGrid>
                <a:gridCol w="1674813"/>
                <a:gridCol w="1368425"/>
                <a:gridCol w="4176712"/>
                <a:gridCol w="1401763"/>
              </a:tblGrid>
              <a:tr h="457285">
                <a:tc gridSpan="4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MIPS/MARS: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syscall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Servicenr</a:t>
                      </a: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in $v0 (=$2)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076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Servicename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Servicenr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Argumente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Ergebnis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print_int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 = integer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5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print_string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 = Adresse der Zeichenkette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5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read_int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$v0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7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read_string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$a0: Pufferadresse,</a:t>
                      </a:r>
                      <a:b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$a1: Pufferlänge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19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exit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 der Anwendung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14325" y="1340768"/>
            <a:ext cx="8534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data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str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asciiz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"die Antwort ist: "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Nullbyte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am Ende   	.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text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	li $v0, 4        # Nummer des Systemaufrufs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	la $a0,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str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# Adresse der Zeichenkette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syscall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    # Systemaufruf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$v0, 1        # Nummer des Systemaufrufs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$a0,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42       #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integer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syscall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    #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Systemaufruf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li $v0, 10	     # 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exit</a:t>
            </a:r>
            <a:endParaRPr lang="de-DE" altLang="en-US" sz="2000" b="1" dirty="0" smtClean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 smtClean="0">
                <a:latin typeface="Courier New" pitchFamily="49" charset="0"/>
                <a:cs typeface="Arial" panose="020B0604020202020204" pitchFamily="34" charset="0"/>
              </a:rPr>
              <a:t>syscall</a:t>
            </a:r>
            <a:endParaRPr lang="de-DE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179388" y="4926184"/>
            <a:ext cx="6562725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620713" indent="-3492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 bezieht sich hier auf  das Terminal.</a:t>
            </a:r>
          </a:p>
          <a:p>
            <a:pPr lvl="1" eaLnBrk="1" hangingPunct="1">
              <a:spcBef>
                <a:spcPct val="3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MARS realisiert weitere SVC-Aufrufe,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u.a.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file-I/O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(s.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-Doku)</a:t>
            </a:r>
            <a:endParaRPr lang="de-DE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509" name="Picture 6" descr="j02303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992563"/>
            <a:ext cx="1338262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Systemaufrufen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824"/>
            <a:ext cx="8569325" cy="3508653"/>
          </a:xfrm>
          <a:noFill/>
        </p:spPr>
        <p:txBody>
          <a:bodyPr/>
          <a:lstStyle/>
          <a:p>
            <a:pPr marL="725488" lvl="1" indent="-373063" eaLnBrk="1" hangingPunct="1">
              <a:spcBef>
                <a:spcPts val="3600"/>
              </a:spcBef>
            </a:pPr>
            <a:r>
              <a:rPr lang="de-DE" altLang="en-US" dirty="0" smtClean="0"/>
              <a:t>„Normalerweise”: Aufruf eines hardwaremäßig nicht implementierten Befehls (MIPS: 0x0000000c);</a:t>
            </a:r>
            <a:br>
              <a:rPr lang="de-DE" altLang="en-US" dirty="0" smtClean="0"/>
            </a:br>
            <a:r>
              <a:rPr lang="de-DE" altLang="en-US" dirty="0" smtClean="0"/>
              <a:t>Hardware startet Unterbrechungsbehandlung;</a:t>
            </a:r>
            <a:br>
              <a:rPr lang="de-DE" altLang="en-US" dirty="0" smtClean="0"/>
            </a:br>
            <a:r>
              <a:rPr lang="de-DE" altLang="en-US" dirty="0" smtClean="0"/>
              <a:t>In der Behandlung: Erkennung des SVC-Aufrufs; Verzeigung an Routine innerhalb des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kernels</a:t>
            </a:r>
            <a:r>
              <a:rPr lang="de-DE" altLang="en-US" dirty="0" smtClean="0"/>
              <a:t>. </a:t>
            </a:r>
          </a:p>
          <a:p>
            <a:pPr marL="725488" lvl="1" indent="-373063" eaLnBrk="1" hangingPunct="1">
              <a:spcBef>
                <a:spcPts val="3600"/>
              </a:spcBef>
            </a:pPr>
            <a:r>
              <a:rPr lang="de-DE" altLang="en-US" dirty="0" smtClean="0"/>
              <a:t>Beim Simulator: Simulation im Simulator selbst;</a:t>
            </a:r>
            <a:br>
              <a:rPr lang="de-DE" altLang="en-US" dirty="0" smtClean="0"/>
            </a:br>
            <a:r>
              <a:rPr lang="de-DE" altLang="en-US" dirty="0" smtClean="0"/>
              <a:t>dadurch keine Verzweigung in den </a:t>
            </a:r>
            <a:r>
              <a:rPr lang="de-DE" altLang="en-US" i="1" dirty="0" smtClean="0"/>
              <a:t>kernel</a:t>
            </a:r>
            <a:r>
              <a:rPr lang="de-DE" altLang="en-US" dirty="0" smtClean="0"/>
              <a:t>-Bereich erkennbar.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gray">
          <a:xfrm>
            <a:off x="6227763" y="6530975"/>
            <a:ext cx="1763712" cy="301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10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Simulator: </a:t>
            </a:r>
            <a:r>
              <a:rPr lang="en-US" altLang="en-US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syscall</a:t>
            </a:r>
            <a:endParaRPr lang="en-US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Unterbrechungen bei MIPS/MARS</a:t>
            </a:r>
            <a:endParaRPr lang="en-US" altLang="en-US" dirty="0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95400"/>
            <a:ext cx="8642350" cy="2677656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/>
            <a:r>
              <a:rPr lang="de-DE" altLang="en-US" dirty="0" smtClean="0"/>
              <a:t>Im  Falle einer Ausnahme erfolgt ein Sprung an die Adresse 0x80000</a:t>
            </a:r>
            <a:r>
              <a:rPr lang="de-DE" altLang="en-US" b="1" dirty="0" smtClean="0">
                <a:solidFill>
                  <a:srgbClr val="FF0000"/>
                </a:solidFill>
              </a:rPr>
              <a:t>1</a:t>
            </a:r>
            <a:r>
              <a:rPr lang="de-DE" altLang="en-US" dirty="0" smtClean="0"/>
              <a:t>80</a:t>
            </a:r>
          </a:p>
          <a:p>
            <a:pPr lvl="1" eaLnBrk="1" hangingPunct="1"/>
            <a:r>
              <a:rPr lang="de-DE" altLang="en-US" dirty="0" smtClean="0"/>
              <a:t>Ein an dieser Adresse gespeicherter </a:t>
            </a:r>
            <a:r>
              <a:rPr lang="de-DE" altLang="en-US" i="1" dirty="0" smtClean="0"/>
              <a:t>Trap-Handler</a:t>
            </a:r>
            <a:r>
              <a:rPr lang="de-DE" altLang="en-US" dirty="0" smtClean="0"/>
              <a:t> muss die Unterbrechungsursache erfragen. Hierzu müssen Register des Coprozessors 0 gelesen werden.</a:t>
            </a:r>
          </a:p>
          <a:p>
            <a:pPr lvl="1" eaLnBrk="1" hangingPunct="1"/>
            <a:r>
              <a:rPr lang="de-DE" altLang="en-US" dirty="0" smtClean="0"/>
              <a:t>Hierzu vorhandene Befehle:</a:t>
            </a:r>
            <a:br>
              <a:rPr lang="de-DE" altLang="en-US" dirty="0" smtClean="0"/>
            </a:br>
            <a:r>
              <a:rPr lang="de-DE" altLang="en-US" dirty="0" smtClean="0"/>
              <a:t>mfc0, mtc0, lwc0, swc0.</a:t>
            </a:r>
            <a:endParaRPr lang="en-US" altLang="en-US" dirty="0" smtClean="0"/>
          </a:p>
        </p:txBody>
      </p:sp>
      <p:graphicFrame>
        <p:nvGraphicFramePr>
          <p:cNvPr id="202802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94121"/>
              </p:ext>
            </p:extLst>
          </p:nvPr>
        </p:nvGraphicFramePr>
        <p:xfrm>
          <a:off x="250825" y="4000500"/>
          <a:ext cx="8642350" cy="2192338"/>
        </p:xfrm>
        <a:graphic>
          <a:graphicData uri="http://schemas.openxmlformats.org/drawingml/2006/table">
            <a:tbl>
              <a:tblPr/>
              <a:tblGrid>
                <a:gridCol w="2160588"/>
                <a:gridCol w="1368425"/>
                <a:gridCol w="5113337"/>
              </a:tblGrid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 Name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Nummer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Benutzung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BadVAddr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Memory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Interrupt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mask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and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enable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bits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Cause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type &amp;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pending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interrupt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bits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EPC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Address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instr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that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caused</a:t>
                      </a:r>
                      <a:r>
                        <a:rPr kumimoji="0" lang="de-DE" alt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exception</a:t>
                      </a:r>
                      <a:endParaRPr kumimoji="0" lang="en-US" altLang="en-US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Coprozessorregister</a:t>
            </a:r>
            <a:r>
              <a:rPr lang="de-DE" altLang="en-US" dirty="0" smtClean="0"/>
              <a:t>-Bedeutung</a:t>
            </a:r>
            <a:br>
              <a:rPr lang="de-DE" altLang="en-US" dirty="0" smtClean="0"/>
            </a:br>
            <a:r>
              <a:rPr lang="de-DE" altLang="en-US" dirty="0" smtClean="0"/>
              <a:t>- </a:t>
            </a:r>
            <a:r>
              <a:rPr lang="de-DE" altLang="en-US" dirty="0" err="1" smtClean="0"/>
              <a:t>Cause</a:t>
            </a:r>
            <a:r>
              <a:rPr lang="de-DE" altLang="en-US" dirty="0" smtClean="0"/>
              <a:t>-Register-</a:t>
            </a:r>
            <a:endParaRPr lang="en-US" altLang="en-US" dirty="0" smtClean="0"/>
          </a:p>
        </p:txBody>
      </p:sp>
      <p:pic>
        <p:nvPicPr>
          <p:cNvPr id="152579" name="Picture 3" descr="irq-ca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76200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4" descr="irq-excep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05200"/>
            <a:ext cx="7932738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7467600" y="2819400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err="1" smtClean="0"/>
              <a:t>Coprozessorregister</a:t>
            </a:r>
            <a:r>
              <a:rPr lang="de-DE" altLang="en-US" dirty="0" smtClean="0"/>
              <a:t>-Bedeutung</a:t>
            </a:r>
            <a:br>
              <a:rPr lang="de-DE" altLang="en-US" dirty="0" smtClean="0"/>
            </a:br>
            <a:r>
              <a:rPr lang="de-DE" altLang="en-US" dirty="0" smtClean="0"/>
              <a:t>- Status-Register-</a:t>
            </a:r>
            <a:endParaRPr lang="en-US" altLang="en-US" dirty="0" smtClean="0"/>
          </a:p>
        </p:txBody>
      </p:sp>
      <p:pic>
        <p:nvPicPr>
          <p:cNvPr id="153603" name="Picture 3" descr="irq-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Wiedereintrittsfähiger Code</a:t>
            </a:r>
            <a:br>
              <a:rPr lang="de-DE" altLang="en-US" dirty="0" smtClean="0"/>
            </a:br>
            <a:r>
              <a:rPr lang="de-DE" altLang="en-US" i="1" dirty="0" smtClean="0"/>
              <a:t>(</a:t>
            </a:r>
            <a:r>
              <a:rPr lang="de-DE" altLang="en-US" i="1" dirty="0" err="1" smtClean="0"/>
              <a:t>reentrant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code</a:t>
            </a:r>
            <a:r>
              <a:rPr lang="de-DE" altLang="en-US" i="1" dirty="0" smtClean="0"/>
              <a:t>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84315"/>
            <a:ext cx="8351838" cy="4708981"/>
          </a:xfrm>
          <a:noFill/>
        </p:spPr>
        <p:txBody>
          <a:bodyPr/>
          <a:lstStyle/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Während Unterbrechungsbehandlung weitere Unterbrechung möglich (Beispiel: Schutzverletzung während einer Unterbrechungsbehandlung).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Entspricht verschachtelten Prozeduraufrufen;</a:t>
            </a:r>
            <a:br>
              <a:rPr lang="de-DE" altLang="en-US" dirty="0" smtClean="0"/>
            </a:br>
            <a:r>
              <a:rPr lang="de-DE" altLang="en-US" dirty="0" smtClean="0"/>
              <a:t>Registerinhalte und Variablen auf Stapel speichern!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Unterbrechungsbehandlungen, die selbst wieder unterbrochen werden können, heißen </a:t>
            </a:r>
            <a:r>
              <a:rPr lang="de-DE" altLang="en-US" b="1" dirty="0" smtClean="0"/>
              <a:t>wiedereintrittsfähig</a:t>
            </a:r>
            <a:r>
              <a:rPr lang="de-DE" altLang="en-US" dirty="0" smtClean="0"/>
              <a:t> (engl. </a:t>
            </a:r>
            <a:r>
              <a:rPr lang="de-DE" altLang="en-US" i="1" dirty="0" err="1" smtClean="0"/>
              <a:t>re-entrant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bzw.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). </a:t>
            </a:r>
          </a:p>
          <a:p>
            <a:pPr marL="534988" lvl="1" indent="-261938" eaLnBrk="1" hangingPunct="1">
              <a:spcBef>
                <a:spcPts val="2400"/>
              </a:spcBef>
            </a:pPr>
            <a:r>
              <a:rPr lang="de-DE" altLang="en-US" dirty="0" smtClean="0"/>
              <a:t>Standard-</a:t>
            </a:r>
            <a:r>
              <a:rPr lang="de-DE" altLang="en-US" i="1" dirty="0" smtClean="0"/>
              <a:t>Trap</a:t>
            </a:r>
            <a:r>
              <a:rPr lang="de-DE" altLang="en-US" dirty="0" smtClean="0"/>
              <a:t>-Handler des SPIM ist nicht 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,  (Register werden in festen Speicherzellen gesichert).</a:t>
            </a:r>
            <a:endParaRPr lang="en-US" altLang="en-US" dirty="0" smtClean="0"/>
          </a:p>
        </p:txBody>
      </p:sp>
      <p:pic>
        <p:nvPicPr>
          <p:cNvPr id="206853" name="Picture 5" descr="j02868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3" y="3573016"/>
            <a:ext cx="13350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300192" y="648000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Animation mit </a:t>
            </a:r>
            <a:r>
              <a:rPr lang="de-DE" sz="1000" b="1" dirty="0" err="1" smtClean="0">
                <a:solidFill>
                  <a:srgbClr val="FF0000"/>
                </a:solidFill>
              </a:rPr>
              <a:t>powerpoint</a:t>
            </a:r>
            <a:r>
              <a:rPr lang="de-DE" sz="1000" b="1" dirty="0" smtClean="0">
                <a:solidFill>
                  <a:srgbClr val="FF0000"/>
                </a:solidFill>
              </a:rPr>
              <a:t> XP </a:t>
            </a:r>
            <a:r>
              <a:rPr lang="de-DE" sz="1000" b="1" dirty="0" err="1" smtClean="0">
                <a:solidFill>
                  <a:srgbClr val="FF0000"/>
                </a:solidFill>
              </a:rPr>
              <a:t>better</a:t>
            </a:r>
            <a:r>
              <a:rPr lang="de-DE" sz="1000" b="1" dirty="0" smtClean="0">
                <a:solidFill>
                  <a:srgbClr val="FF0000"/>
                </a:solidFill>
              </a:rPr>
              <a:t>!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9144000" cy="601662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SPIM-</a:t>
            </a:r>
            <a:r>
              <a:rPr lang="de-DE" altLang="en-US" i="1" dirty="0" smtClean="0"/>
              <a:t>Traphandler</a:t>
            </a:r>
            <a:endParaRPr lang="en-US" altLang="en-US" i="1" dirty="0" smtClean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964612" cy="5767388"/>
          </a:xfrm>
          <a:solidFill>
            <a:schemeClr val="bg1"/>
          </a:solidFill>
        </p:spPr>
        <p:txBody>
          <a:bodyPr lIns="18000" tIns="0" rIns="54000" bIns="0" anchor="ctr" anchorCtr="1"/>
          <a:lstStyle/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s1: .</a:t>
            </a:r>
            <a:r>
              <a:rPr lang="de-DE" altLang="en-US" sz="1800" b="1" dirty="0" err="1" smtClean="0">
                <a:latin typeface="Courier New" pitchFamily="49" charset="0"/>
              </a:rPr>
              <a:t>word</a:t>
            </a:r>
            <a:r>
              <a:rPr lang="de-DE" altLang="en-US" sz="1800" b="1" dirty="0" smtClean="0">
                <a:latin typeface="Courier New" pitchFamily="49" charset="0"/>
              </a:rPr>
              <a:t> 0         # Speicher zum Sichern von Registern;  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s2: .</a:t>
            </a:r>
            <a:r>
              <a:rPr lang="de-DE" altLang="en-US" sz="1800" b="1" dirty="0" err="1" smtClean="0">
                <a:latin typeface="Courier New" pitchFamily="49" charset="0"/>
              </a:rPr>
              <a:t>word</a:t>
            </a:r>
            <a:r>
              <a:rPr lang="de-DE" altLang="en-US" sz="1800" b="1" dirty="0" smtClean="0">
                <a:latin typeface="Courier New" pitchFamily="49" charset="0"/>
              </a:rPr>
              <a:t> 0         # dto.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ktext</a:t>
            </a:r>
            <a:r>
              <a:rPr lang="de-DE" altLang="en-US" sz="1800" b="1" dirty="0" smtClean="0">
                <a:latin typeface="Courier New" pitchFamily="49" charset="0"/>
              </a:rPr>
              <a:t> 0x80000</a:t>
            </a:r>
            <a:r>
              <a:rPr lang="de-DE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de-DE" altLang="en-US" sz="1800" b="1" dirty="0" smtClean="0">
                <a:latin typeface="Courier New" pitchFamily="49" charset="0"/>
              </a:rPr>
              <a:t>80  # Code gehört zum Kernel Textsegment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noat</a:t>
            </a:r>
            <a:r>
              <a:rPr lang="de-DE" altLang="en-US" sz="1800" b="1" dirty="0" smtClean="0">
                <a:latin typeface="Courier New" pitchFamily="49" charset="0"/>
              </a:rPr>
              <a:t>          # keine Nutzung von $1 durch Assembler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move</a:t>
            </a:r>
            <a:r>
              <a:rPr lang="de-DE" altLang="en-US" sz="1800" b="1" dirty="0" smtClean="0">
                <a:latin typeface="Courier New" pitchFamily="49" charset="0"/>
              </a:rPr>
              <a:t> $k1 $at       # Retten von $1 in $27 (für Kernel)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at            # Nutzung durch von $1 wieder möglich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sw</a:t>
            </a:r>
            <a:r>
              <a:rPr lang="de-DE" altLang="en-US" sz="1800" b="1" dirty="0" smtClean="0">
                <a:latin typeface="Courier New" pitchFamily="49" charset="0"/>
              </a:rPr>
              <a:t> $v0 s1          # Rette $v0 in feste Speicherzelle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sw</a:t>
            </a:r>
            <a:r>
              <a:rPr lang="de-DE" altLang="en-US" sz="1800" b="1" dirty="0" smtClean="0">
                <a:latin typeface="Courier New" pitchFamily="49" charset="0"/>
              </a:rPr>
              <a:t> $a0 s2          # Rette $a0 in feste Speicherzelle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                   # Nutzung von $1=$at,$v0,$a0,$k0 möglich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mfc0 $k0 $13       # Lade Unterbrechungsursache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...                # </a:t>
            </a:r>
            <a:r>
              <a:rPr lang="de-DE" altLang="en-US" sz="1800" b="1" dirty="0" smtClean="0">
                <a:solidFill>
                  <a:srgbClr val="FF0000"/>
                </a:solidFill>
                <a:latin typeface="Courier New" pitchFamily="49" charset="0"/>
              </a:rPr>
              <a:t>Verzweige abhängig von $k0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...                # Lösche Ursachenregister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lw</a:t>
            </a:r>
            <a:r>
              <a:rPr lang="de-DE" altLang="en-US" sz="1800" b="1" dirty="0" smtClean="0">
                <a:latin typeface="Courier New" pitchFamily="49" charset="0"/>
              </a:rPr>
              <a:t> $v0 s1          # Rückschreiben von $v0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lw</a:t>
            </a:r>
            <a:r>
              <a:rPr lang="de-DE" altLang="en-US" sz="1800" b="1" dirty="0" smtClean="0">
                <a:latin typeface="Courier New" pitchFamily="49" charset="0"/>
              </a:rPr>
              <a:t> $a0 s2          # Rückschreiben von $a0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noat</a:t>
            </a:r>
            <a:endParaRPr lang="de-DE" altLang="en-US" sz="1800" b="1" dirty="0" smtClean="0">
              <a:latin typeface="Courier New" pitchFamily="49" charset="0"/>
            </a:endParaRP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move</a:t>
            </a:r>
            <a:r>
              <a:rPr lang="de-DE" altLang="en-US" sz="1800" b="1" dirty="0" smtClean="0">
                <a:latin typeface="Courier New" pitchFamily="49" charset="0"/>
              </a:rPr>
              <a:t> $at $k1       # </a:t>
            </a:r>
            <a:r>
              <a:rPr lang="de-DE" altLang="en-US" sz="1800" b="1" dirty="0" err="1" smtClean="0">
                <a:latin typeface="Courier New" pitchFamily="49" charset="0"/>
              </a:rPr>
              <a:t>Restore</a:t>
            </a:r>
            <a:r>
              <a:rPr lang="de-DE" altLang="en-US" sz="1800" b="1" dirty="0" smtClean="0">
                <a:latin typeface="Courier New" pitchFamily="49" charset="0"/>
              </a:rPr>
              <a:t> $at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.</a:t>
            </a:r>
            <a:r>
              <a:rPr lang="de-DE" altLang="en-US" sz="1800" b="1" dirty="0" err="1" smtClean="0">
                <a:latin typeface="Courier New" pitchFamily="49" charset="0"/>
              </a:rPr>
              <a:t>set</a:t>
            </a:r>
            <a:r>
              <a:rPr lang="de-DE" altLang="en-US" sz="1800" b="1" dirty="0" smtClean="0">
                <a:latin typeface="Courier New" pitchFamily="49" charset="0"/>
              </a:rPr>
              <a:t> at            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rfe</a:t>
            </a:r>
            <a:r>
              <a:rPr lang="de-DE" altLang="en-US" sz="1800" b="1" dirty="0" smtClean="0">
                <a:latin typeface="Courier New" pitchFamily="49" charset="0"/>
              </a:rPr>
              <a:t>                # Restaurieren von Statusregistern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mfc0 $k0 $14       # Hole alten Wert des PC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addiu</a:t>
            </a:r>
            <a:r>
              <a:rPr lang="de-DE" altLang="en-US" sz="1800" b="1" dirty="0" smtClean="0">
                <a:latin typeface="Courier New" pitchFamily="49" charset="0"/>
              </a:rPr>
              <a:t> $k0 $k0 4    # Erhöhe um 4</a:t>
            </a:r>
          </a:p>
          <a:p>
            <a:pPr eaLnBrk="1" hangingPunct="1"/>
            <a:r>
              <a:rPr lang="de-DE" altLang="en-US" sz="1800" b="1" dirty="0" smtClean="0">
                <a:latin typeface="Courier New" pitchFamily="49" charset="0"/>
              </a:rPr>
              <a:t> </a:t>
            </a:r>
            <a:r>
              <a:rPr lang="de-DE" altLang="en-US" sz="1800" b="1" dirty="0" err="1" smtClean="0">
                <a:latin typeface="Courier New" pitchFamily="49" charset="0"/>
              </a:rPr>
              <a:t>jr</a:t>
            </a:r>
            <a:r>
              <a:rPr lang="de-DE" altLang="en-US" sz="1800" b="1" dirty="0" smtClean="0">
                <a:latin typeface="Courier New" pitchFamily="49" charset="0"/>
              </a:rPr>
              <a:t> $k0             # Führe unterbrochenes Programm fort</a:t>
            </a:r>
            <a:endParaRPr lang="en-US" altLang="en-US" sz="1800" b="1" dirty="0" smtClean="0">
              <a:latin typeface="Courier New" pitchFamily="49" charset="0"/>
            </a:endParaRPr>
          </a:p>
        </p:txBody>
      </p:sp>
      <p:pic>
        <p:nvPicPr>
          <p:cNvPr id="205828" name="Picture 4" descr="j03155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4" r="33464"/>
          <a:stretch>
            <a:fillRect/>
          </a:stretch>
        </p:blipFill>
        <p:spPr bwMode="auto">
          <a:xfrm>
            <a:off x="8316913" y="0"/>
            <a:ext cx="8270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Line 5"/>
          <p:cNvSpPr>
            <a:spLocks noChangeShapeType="1"/>
          </p:cNvSpPr>
          <p:nvPr/>
        </p:nvSpPr>
        <p:spPr bwMode="auto">
          <a:xfrm>
            <a:off x="2411413" y="404813"/>
            <a:ext cx="3603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2106613" y="7938"/>
            <a:ext cx="608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</a:t>
            </a: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00192" y="6480000"/>
            <a:ext cx="17281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="1" dirty="0" smtClean="0">
                <a:solidFill>
                  <a:srgbClr val="FF0000"/>
                </a:solidFill>
              </a:rPr>
              <a:t>MARS: </a:t>
            </a:r>
            <a:r>
              <a:rPr lang="de-DE" sz="1000" b="1" dirty="0" err="1" smtClean="0">
                <a:solidFill>
                  <a:srgbClr val="FF0000"/>
                </a:solidFill>
              </a:rPr>
              <a:t>add</a:t>
            </a:r>
            <a:r>
              <a:rPr lang="de-DE" sz="1000" b="1" dirty="0" smtClean="0">
                <a:solidFill>
                  <a:srgbClr val="FF0000"/>
                </a:solidFill>
              </a:rPr>
              <a:t>-overflow mit SPIM </a:t>
            </a:r>
            <a:r>
              <a:rPr lang="de-DE" sz="1000" b="1" dirty="0" err="1" smtClean="0">
                <a:solidFill>
                  <a:srgbClr val="FF0000"/>
                </a:solidFill>
              </a:rPr>
              <a:t>traphandler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blackWhite">
          <a:xfrm>
            <a:off x="152400" y="1371600"/>
            <a:ext cx="8763000" cy="238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7550" indent="-4508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724025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2360613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9972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454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911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368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8260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Fast alle der heute üblichen Rechner gehen auf den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Von Neumann-Rechner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mit folgenden Eigenschaften zurück:</a:t>
            </a:r>
          </a:p>
          <a:p>
            <a:pPr lvl="1" eaLnBrk="1" hangingPunct="1">
              <a:spcBef>
                <a:spcPct val="20000"/>
              </a:spcBef>
              <a:buClrTx/>
              <a:buFontTx/>
              <a:buNone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Die Rechenanlage besteht aus den Funktionseinheiten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Speicher, Leitwerk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(bzw. Steuerwerk, 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), dem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Rechenwerk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(engl.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und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Ein/Ausgabe-Einheiten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21336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3124200" y="4343400"/>
            <a:ext cx="1600200" cy="1295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 rot="-5400000">
            <a:off x="7200900" y="45339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E/A-Einheiten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257800" y="3886200"/>
            <a:ext cx="26670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AGeräte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5257800" y="4800600"/>
            <a:ext cx="2667000" cy="822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E/A-Steuerungen (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I/O-controller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6681" name="Line 9"/>
          <p:cNvSpPr>
            <a:spLocks noChangeShapeType="1"/>
          </p:cNvSpPr>
          <p:nvPr/>
        </p:nvSpPr>
        <p:spPr bwMode="auto">
          <a:xfrm>
            <a:off x="990600" y="6248400"/>
            <a:ext cx="533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2" name="Line 10"/>
          <p:cNvSpPr>
            <a:spLocks noChangeShapeType="1"/>
          </p:cNvSpPr>
          <p:nvPr/>
        </p:nvSpPr>
        <p:spPr bwMode="auto">
          <a:xfrm>
            <a:off x="17526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3" name="Line 11"/>
          <p:cNvSpPr>
            <a:spLocks noChangeShapeType="1"/>
          </p:cNvSpPr>
          <p:nvPr/>
        </p:nvSpPr>
        <p:spPr bwMode="auto">
          <a:xfrm>
            <a:off x="38862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>
            <a:off x="5638800" y="56388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 rot="-5400000">
            <a:off x="-495300" y="47625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Prozessor</a:t>
            </a:r>
          </a:p>
        </p:txBody>
      </p:sp>
      <p:sp>
        <p:nvSpPr>
          <p:cNvPr id="156686" name="Line 14"/>
          <p:cNvSpPr>
            <a:spLocks noChangeShapeType="1"/>
          </p:cNvSpPr>
          <p:nvPr/>
        </p:nvSpPr>
        <p:spPr bwMode="auto">
          <a:xfrm>
            <a:off x="762000" y="5029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87" name="Text Box 15"/>
          <p:cNvSpPr txBox="1">
            <a:spLocks noChangeArrowheads="1"/>
          </p:cNvSpPr>
          <p:nvPr/>
        </p:nvSpPr>
        <p:spPr bwMode="auto">
          <a:xfrm>
            <a:off x="762000" y="4495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Leitwerk</a:t>
            </a:r>
          </a:p>
        </p:txBody>
      </p:sp>
      <p:sp>
        <p:nvSpPr>
          <p:cNvPr id="156688" name="Text Box 16"/>
          <p:cNvSpPr txBox="1">
            <a:spLocks noChangeArrowheads="1"/>
          </p:cNvSpPr>
          <p:nvPr/>
        </p:nvSpPr>
        <p:spPr bwMode="auto">
          <a:xfrm>
            <a:off x="762000" y="5105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Rechenwerk</a:t>
            </a:r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>
            <a:off x="57150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>
            <a:off x="60960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65532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2" name="Line 20"/>
          <p:cNvSpPr>
            <a:spLocks noChangeShapeType="1"/>
          </p:cNvSpPr>
          <p:nvPr/>
        </p:nvSpPr>
        <p:spPr bwMode="auto">
          <a:xfrm>
            <a:off x="70104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693" name="Text Box 21"/>
          <p:cNvSpPr txBox="1">
            <a:spLocks noChangeArrowheads="1"/>
          </p:cNvSpPr>
          <p:nvPr/>
        </p:nvSpPr>
        <p:spPr bwMode="auto">
          <a:xfrm>
            <a:off x="6324600" y="60198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Verbindungsnetzwerk</a:t>
            </a:r>
          </a:p>
        </p:txBody>
      </p:sp>
      <p:pic>
        <p:nvPicPr>
          <p:cNvPr id="156694" name="Picture 22" descr="j03108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0" y="0"/>
            <a:ext cx="129381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95" name="Text Box 25"/>
          <p:cNvSpPr txBox="1">
            <a:spLocks noChangeArrowheads="1"/>
          </p:cNvSpPr>
          <p:nvPr/>
        </p:nvSpPr>
        <p:spPr bwMode="auto">
          <a:xfrm>
            <a:off x="1952625" y="152400"/>
            <a:ext cx="2333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64613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Wo sind diese Komponenten auf PC-</a:t>
            </a:r>
            <a:r>
              <a:rPr lang="de-DE" altLang="en-US" i="1" dirty="0" smtClean="0"/>
              <a:t>Boards</a:t>
            </a:r>
            <a:r>
              <a:rPr lang="de-DE" altLang="en-US" dirty="0" smtClean="0"/>
              <a:t>?</a:t>
            </a:r>
            <a:endParaRPr lang="en-US" altLang="en-US" dirty="0" smtClean="0"/>
          </a:p>
        </p:txBody>
      </p:sp>
      <p:sp>
        <p:nvSpPr>
          <p:cNvPr id="157699" name="Text Box 8"/>
          <p:cNvSpPr txBox="1">
            <a:spLocks noChangeArrowheads="1"/>
          </p:cNvSpPr>
          <p:nvPr/>
        </p:nvSpPr>
        <p:spPr bwMode="auto">
          <a:xfrm>
            <a:off x="4195763" y="5988050"/>
            <a:ext cx="28241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Prozessor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(unter Lüfter)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0" name="Text Box 9"/>
          <p:cNvSpPr txBox="1">
            <a:spLocks noChangeArrowheads="1"/>
          </p:cNvSpPr>
          <p:nvPr/>
        </p:nvSpPr>
        <p:spPr bwMode="auto">
          <a:xfrm>
            <a:off x="2040469" y="5945188"/>
            <a:ext cx="1194856" cy="402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1" name="Text Box 63"/>
          <p:cNvSpPr txBox="1">
            <a:spLocks noChangeArrowheads="1"/>
          </p:cNvSpPr>
          <p:nvPr/>
        </p:nvSpPr>
        <p:spPr bwMode="auto">
          <a:xfrm>
            <a:off x="6448425" y="5700713"/>
            <a:ext cx="2573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Siehe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Kapitel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-/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Ausgabe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57702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296988"/>
            <a:ext cx="5961063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3" name="AutoShape 64"/>
          <p:cNvSpPr>
            <a:spLocks noChangeArrowheads="1"/>
          </p:cNvSpPr>
          <p:nvPr/>
        </p:nvSpPr>
        <p:spPr bwMode="auto">
          <a:xfrm rot="15245490" flipH="1">
            <a:off x="4816475" y="5151107"/>
            <a:ext cx="752475" cy="921412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5" name="Text Box 66"/>
          <p:cNvSpPr txBox="1">
            <a:spLocks noChangeArrowheads="1"/>
          </p:cNvSpPr>
          <p:nvPr/>
        </p:nvSpPr>
        <p:spPr bwMode="auto">
          <a:xfrm>
            <a:off x="7581900" y="1565275"/>
            <a:ext cx="153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PCIe-Karte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157706" name="AutoShape 67"/>
          <p:cNvSpPr>
            <a:spLocks noChangeArrowheads="1"/>
          </p:cNvSpPr>
          <p:nvPr/>
        </p:nvSpPr>
        <p:spPr bwMode="auto">
          <a:xfrm rot="11353201" flipH="1">
            <a:off x="4778375" y="1160926"/>
            <a:ext cx="2725738" cy="921412"/>
          </a:xfrm>
          <a:prstGeom prst="rightArrow">
            <a:avLst>
              <a:gd name="adj1" fmla="val 50000"/>
              <a:gd name="adj2" fmla="val 239804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707" name="Text Box 68"/>
          <p:cNvSpPr txBox="1">
            <a:spLocks noChangeArrowheads="1"/>
          </p:cNvSpPr>
          <p:nvPr/>
        </p:nvSpPr>
        <p:spPr bwMode="auto">
          <a:xfrm>
            <a:off x="303213" y="1641475"/>
            <a:ext cx="947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SATA*</a:t>
            </a:r>
          </a:p>
        </p:txBody>
      </p:sp>
      <p:sp>
        <p:nvSpPr>
          <p:cNvPr id="157708" name="Text Box 69"/>
          <p:cNvSpPr txBox="1">
            <a:spLocks noChangeArrowheads="1"/>
          </p:cNvSpPr>
          <p:nvPr/>
        </p:nvSpPr>
        <p:spPr bwMode="auto">
          <a:xfrm rot="-5400000">
            <a:off x="6582569" y="2959894"/>
            <a:ext cx="2071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Photo, </a:t>
            </a:r>
            <a:r>
              <a:rPr lang="en-US" alt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12, TU Dortmund</a:t>
            </a:r>
          </a:p>
        </p:txBody>
      </p:sp>
      <p:sp>
        <p:nvSpPr>
          <p:cNvPr id="13" name="AutoShape 64"/>
          <p:cNvSpPr>
            <a:spLocks noChangeArrowheads="1"/>
          </p:cNvSpPr>
          <p:nvPr/>
        </p:nvSpPr>
        <p:spPr bwMode="auto">
          <a:xfrm rot="18322604" flipH="1">
            <a:off x="2628988" y="5151106"/>
            <a:ext cx="752475" cy="921412"/>
          </a:xfrm>
          <a:prstGeom prst="rightArrow">
            <a:avLst>
              <a:gd name="adj1" fmla="val 50000"/>
              <a:gd name="adj2" fmla="val 72256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Semantik: per Register-Transfer-Notation</a:t>
            </a:r>
            <a:br>
              <a:rPr lang="de-DE" altLang="en-US" dirty="0" smtClean="0"/>
            </a:br>
            <a:r>
              <a:rPr lang="de-DE" altLang="en-US" b="0" dirty="0" smtClean="0"/>
              <a:t>(genauer: Register-Transfer-Verhaltens-Notation)</a:t>
            </a:r>
            <a:endParaRPr lang="en-US" altLang="en-US" b="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31900"/>
            <a:ext cx="8382000" cy="1006475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sz="2800" dirty="0" smtClean="0"/>
              <a:t>Argumente oder Ziele: Register oder Speicher, z.B.</a:t>
            </a:r>
            <a:r>
              <a:rPr lang="de-DE" altLang="en-US" sz="3200" dirty="0" smtClean="0"/>
              <a:t/>
            </a:r>
            <a:br>
              <a:rPr lang="de-DE" altLang="en-US" sz="3200" dirty="0" smtClean="0"/>
            </a:br>
            <a:r>
              <a:rPr lang="de-DE" altLang="en-US" sz="2800" b="1" dirty="0" smtClean="0">
                <a:latin typeface="Courier New" pitchFamily="49" charset="0"/>
              </a:rPr>
              <a:t>Reg[3]</a:t>
            </a:r>
            <a:r>
              <a:rPr lang="de-DE" altLang="en-US" sz="3200" dirty="0" smtClean="0"/>
              <a:t>;   </a:t>
            </a:r>
            <a:r>
              <a:rPr lang="de-DE" altLang="en-US" sz="2800" b="1" dirty="0" smtClean="0">
                <a:latin typeface="Courier New" pitchFamily="49" charset="0"/>
              </a:rPr>
              <a:t>PC;  Reg[31]</a:t>
            </a:r>
            <a:endParaRPr lang="en-US" altLang="en-US" sz="2800" b="1" dirty="0" smtClean="0">
              <a:latin typeface="Courier New" pitchFamily="49" charset="0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blackWhite">
          <a:xfrm>
            <a:off x="381000" y="3267075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Konstante Bitvektoren: Einschluss in ",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z.B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"01010100011"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blackWhite">
          <a:xfrm>
            <a:off x="380999" y="4246563"/>
            <a:ext cx="86337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Selektion von einzelnen Bits: 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runde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Klammern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PC(15:0) 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-- VHDL </a:t>
            </a:r>
            <a:r>
              <a:rPr lang="de-DE" alt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 statt `</a:t>
            </a:r>
            <a:r>
              <a:rPr lang="de-DE" alt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altLang="en-US" dirty="0">
                <a:cs typeface="Arial" panose="020B0604020202020204" pitchFamily="34" charset="0"/>
              </a:rPr>
              <a:t>´</a:t>
            </a:r>
            <a:r>
              <a:rPr lang="de-DE" altLang="en-US" dirty="0" smtClean="0">
                <a:latin typeface="+mn-lt"/>
                <a:cs typeface="Arial" panose="020B0604020202020204" pitchFamily="34" charset="0"/>
              </a:rPr>
              <a:t>, alt: `.´ vor `(´</a:t>
            </a:r>
            <a:endParaRPr lang="en-US" alt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blackWhite">
          <a:xfrm>
            <a:off x="381000" y="5221288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Konkatenation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(Aneinanderreihung) mit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&amp;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z.B.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Hi &amp; Lo); </a:t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 :=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PC(31:28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 &amp;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I(25:0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 &amp; "00"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blackWhite">
          <a:xfrm>
            <a:off x="381000" y="2255838"/>
            <a:ext cx="838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Zuweisungen: mittels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:=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, z.B.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 := Reg[31]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88224" y="2060848"/>
            <a:ext cx="2259361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 </a:t>
            </a:r>
            <a:r>
              <a:rPr lang="en-US" sz="1800" dirty="0" err="1" smtClean="0"/>
              <a:t>Anlehnung</a:t>
            </a:r>
            <a:r>
              <a:rPr lang="en-US" sz="1800" dirty="0" smtClean="0"/>
              <a:t> an HW-</a:t>
            </a:r>
            <a:r>
              <a:rPr lang="en-US" sz="1800" dirty="0" err="1" smtClean="0"/>
              <a:t>Beschreibungs</a:t>
            </a:r>
            <a:r>
              <a:rPr lang="en-US" sz="1800" dirty="0" smtClean="0"/>
              <a:t>-</a:t>
            </a:r>
            <a:r>
              <a:rPr lang="en-US" sz="1800" dirty="0" err="1" smtClean="0"/>
              <a:t>sprache</a:t>
            </a:r>
            <a:r>
              <a:rPr lang="en-US" sz="1800" dirty="0" smtClean="0"/>
              <a:t> VHDL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Wo sind diese Komponenten auf PC-</a:t>
            </a:r>
            <a:r>
              <a:rPr lang="de-DE" altLang="en-US" i="1" dirty="0" smtClean="0"/>
              <a:t>Boards </a:t>
            </a:r>
            <a:r>
              <a:rPr lang="de-DE" altLang="en-US" dirty="0" smtClean="0"/>
              <a:t>(2)?</a:t>
            </a:r>
            <a:endParaRPr lang="en-US" altLang="en-US" dirty="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6125" cy="461665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158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58888"/>
            <a:ext cx="7643813" cy="507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5" name="Text Box 7"/>
          <p:cNvSpPr txBox="1">
            <a:spLocks noChangeArrowheads="1"/>
          </p:cNvSpPr>
          <p:nvPr/>
        </p:nvSpPr>
        <p:spPr bwMode="auto">
          <a:xfrm rot="-5400000">
            <a:off x="7022306" y="2959894"/>
            <a:ext cx="20716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Photo, </a:t>
            </a:r>
            <a:r>
              <a:rPr lang="en-US" alt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Informatik</a:t>
            </a:r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 12, TU Dortmund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 (2)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819781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2. Die Struktur der Anlage ist unabhängig vom bearbeiteten Problem. Die Anlage ist </a:t>
            </a:r>
            <a:r>
              <a:rPr lang="de-DE" altLang="en-US" b="1" dirty="0" smtClean="0"/>
              <a:t>speicherprogrammierbar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b="1" dirty="0" smtClean="0"/>
              <a:t>3. Anweisungen und Operanden</a:t>
            </a:r>
            <a:r>
              <a:rPr lang="de-DE" altLang="en-US" dirty="0" smtClean="0"/>
              <a:t> (einschl. Zwischenergebnissen) werden </a:t>
            </a:r>
            <a:r>
              <a:rPr lang="de-DE" altLang="en-US" b="1" dirty="0" smtClean="0"/>
              <a:t>in demselben physikalischen Speicher</a:t>
            </a:r>
            <a:r>
              <a:rPr lang="de-DE" altLang="en-US" dirty="0" smtClean="0"/>
              <a:t> gespeichert.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4. Der  Speicher wird in </a:t>
            </a:r>
            <a:r>
              <a:rPr lang="de-DE" altLang="en-US" b="1" dirty="0" smtClean="0"/>
              <a:t>Zellen gleicher Größe</a:t>
            </a:r>
            <a:br>
              <a:rPr lang="de-DE" altLang="en-US" b="1" dirty="0" smtClean="0"/>
            </a:br>
            <a:r>
              <a:rPr lang="de-DE" altLang="en-US" dirty="0" smtClean="0"/>
              <a:t>geteilt. Die Zellnummern heißen </a:t>
            </a:r>
            <a:r>
              <a:rPr lang="de-DE" altLang="en-US" b="1" dirty="0" smtClean="0"/>
              <a:t>Adressen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5. Das Programm besteht aus einer Folge von elementaren Befehlen, die </a:t>
            </a:r>
            <a:r>
              <a:rPr lang="de-DE" altLang="en-US" b="1" dirty="0" smtClean="0"/>
              <a:t>in der Reihenfolge der Speicherung bearbeitet werden</a:t>
            </a:r>
            <a:r>
              <a:rPr lang="de-DE" altLang="en-US" dirty="0" smtClean="0"/>
              <a:t>.</a:t>
            </a:r>
          </a:p>
          <a:p>
            <a:pPr marL="381000" indent="-381000" eaLnBrk="1" hangingPunct="1">
              <a:spcBef>
                <a:spcPct val="20000"/>
              </a:spcBef>
            </a:pPr>
            <a:r>
              <a:rPr lang="de-DE" altLang="en-US" dirty="0" smtClean="0"/>
              <a:t>6. Abweichungen von der Reihenfolge sind mit (bedingten oder unbedingten) </a:t>
            </a:r>
            <a:r>
              <a:rPr lang="de-DE" altLang="en-US" b="1" dirty="0" smtClean="0"/>
              <a:t>Sprungbefehlen</a:t>
            </a:r>
            <a:r>
              <a:rPr lang="de-DE" altLang="en-US" dirty="0" smtClean="0"/>
              <a:t> möglich.</a:t>
            </a:r>
          </a:p>
        </p:txBody>
      </p:sp>
      <p:pic>
        <p:nvPicPr>
          <p:cNvPr id="132100" name="Picture 4" descr="j029698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213100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Von Neumann-Modell (3)</a:t>
            </a:r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533400" y="1981200"/>
            <a:ext cx="8153400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7.  Es werden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Folgen von Binärzeichen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(nachfolgend Bitvektoren genannt) verwendet, um alle Größen darzustellen.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8.  Die Bitvektoren erlauben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keine explizite Angabe des repräsentierten Typs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 Aus dem Kontext muss stets klar sein, wie die Bitvektoren zu interpretieren sind.</a:t>
            </a:r>
          </a:p>
        </p:txBody>
      </p:sp>
      <p:grpSp>
        <p:nvGrpSpPr>
          <p:cNvPr id="160772" name="Group 5"/>
          <p:cNvGrpSpPr>
            <a:grpSpLocks/>
          </p:cNvGrpSpPr>
          <p:nvPr/>
        </p:nvGrpSpPr>
        <p:grpSpPr bwMode="auto">
          <a:xfrm>
            <a:off x="1066800" y="4506913"/>
            <a:ext cx="6096000" cy="1076325"/>
            <a:chOff x="528" y="3642"/>
            <a:chExt cx="3840" cy="678"/>
          </a:xfrm>
        </p:grpSpPr>
        <p:sp>
          <p:nvSpPr>
            <p:cNvPr id="160774" name="Text Box 6"/>
            <p:cNvSpPr txBox="1">
              <a:spLocks noChangeArrowheads="1"/>
            </p:cNvSpPr>
            <p:nvPr/>
          </p:nvSpPr>
          <p:spPr bwMode="auto">
            <a:xfrm>
              <a:off x="528" y="3642"/>
              <a:ext cx="2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3E3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Alternative:</a:t>
              </a:r>
            </a:p>
          </p:txBody>
        </p:sp>
        <p:sp>
          <p:nvSpPr>
            <p:cNvPr id="160775" name="Text Box 7"/>
            <p:cNvSpPr txBox="1">
              <a:spLocks noChangeArrowheads="1"/>
            </p:cNvSpPr>
            <p:nvPr/>
          </p:nvSpPr>
          <p:spPr bwMode="auto">
            <a:xfrm>
              <a:off x="528" y="4026"/>
              <a:ext cx="3840" cy="294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Typ</a:t>
              </a:r>
            </a:p>
          </p:txBody>
        </p:sp>
        <p:sp>
          <p:nvSpPr>
            <p:cNvPr id="160776" name="Line 8"/>
            <p:cNvSpPr>
              <a:spLocks noChangeShapeType="1"/>
            </p:cNvSpPr>
            <p:nvPr/>
          </p:nvSpPr>
          <p:spPr bwMode="auto">
            <a:xfrm>
              <a:off x="1008" y="402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0773" name="Text Box 9"/>
          <p:cNvSpPr txBox="1">
            <a:spLocks noChangeArrowheads="1"/>
          </p:cNvSpPr>
          <p:nvPr/>
        </p:nvSpPr>
        <p:spPr bwMode="auto">
          <a:xfrm>
            <a:off x="4191000" y="5116513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 (Abschnitt)</a:t>
            </a:r>
          </a:p>
        </p:txBody>
      </p:sp>
      <p:sp>
        <p:nvSpPr>
          <p:cNvPr id="161795" name="Rectangle 6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250825" y="1341438"/>
            <a:ext cx="8642350" cy="4875212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15000"/>
              </a:spcBef>
              <a:buFont typeface="Wingdings" pitchFamily="2" charset="2"/>
              <a:buNone/>
            </a:pPr>
            <a:r>
              <a:rPr lang="de-DE" altLang="en-US" dirty="0" smtClean="0"/>
              <a:t>Allgemeine Sicht auf die Befehlsschnittstelle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Speichermodell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chemeClr val="folHlink"/>
                </a:solidFill>
              </a:rPr>
              <a:t>Hauptspeicher, </a:t>
            </a:r>
            <a:r>
              <a:rPr lang="de-DE" altLang="en-US" sz="2000" i="1" dirty="0" err="1" smtClean="0">
                <a:solidFill>
                  <a:schemeClr val="folHlink"/>
                </a:solidFill>
              </a:rPr>
              <a:t>Endianess</a:t>
            </a:r>
            <a:r>
              <a:rPr lang="de-DE" altLang="en-US" sz="2000" i="1" dirty="0" smtClean="0">
                <a:solidFill>
                  <a:schemeClr val="folHlink"/>
                </a:solidFill>
              </a:rPr>
              <a:t>, </a:t>
            </a:r>
            <a:r>
              <a:rPr lang="de-DE" altLang="en-US" sz="2000" dirty="0" smtClean="0">
                <a:solidFill>
                  <a:schemeClr val="folHlink"/>
                </a:solidFill>
              </a:rPr>
              <a:t>Registerspeicher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>
                <a:solidFill>
                  <a:schemeClr val="folHlink"/>
                </a:solidFill>
              </a:rPr>
              <a:t>Befehlssatz (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instruction</a:t>
            </a:r>
            <a:r>
              <a:rPr lang="de-DE" altLang="en-US" i="1" dirty="0" smtClean="0">
                <a:solidFill>
                  <a:schemeClr val="folHlink"/>
                </a:solidFill>
              </a:rPr>
              <a:t> 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set</a:t>
            </a:r>
            <a:r>
              <a:rPr lang="de-DE" altLang="en-US" i="1" dirty="0" smtClean="0">
                <a:solidFill>
                  <a:schemeClr val="folHlink"/>
                </a:solidFill>
              </a:rPr>
              <a:t> </a:t>
            </a:r>
            <a:r>
              <a:rPr lang="de-DE" altLang="en-US" i="1" dirty="0" err="1" smtClean="0">
                <a:solidFill>
                  <a:schemeClr val="folHlink"/>
                </a:solidFill>
              </a:rPr>
              <a:t>architecture</a:t>
            </a:r>
            <a:r>
              <a:rPr lang="de-DE" altLang="en-US" i="1" dirty="0" smtClean="0">
                <a:solidFill>
                  <a:schemeClr val="folHlink"/>
                </a:solidFill>
              </a:rPr>
              <a:t>, ISA </a:t>
            </a:r>
            <a:r>
              <a:rPr lang="de-DE" altLang="en-US" dirty="0" smtClean="0">
                <a:solidFill>
                  <a:schemeClr val="folHlink"/>
                </a:solidFill>
              </a:rPr>
              <a:t>)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>
                <a:solidFill>
                  <a:srgbClr val="B2B2B2"/>
                </a:solidFill>
              </a:rPr>
              <a:t>Befehlsgruppen</a:t>
            </a:r>
            <a:r>
              <a:rPr lang="de-DE" altLang="en-US" sz="2000" dirty="0" smtClean="0">
                <a:solidFill>
                  <a:schemeClr val="folHlink"/>
                </a:solidFill>
              </a:rPr>
              <a:t>, Referenzstufen, </a:t>
            </a:r>
            <a:r>
              <a:rPr lang="de-DE" altLang="en-US" sz="2000" i="1" dirty="0" smtClean="0">
                <a:solidFill>
                  <a:srgbClr val="B2B2B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en-US" sz="2000" dirty="0" smtClean="0">
                <a:solidFill>
                  <a:srgbClr val="B2B2B2"/>
                </a:solidFill>
              </a:rPr>
              <a:t>-Adressmaschinen</a:t>
            </a:r>
            <a:r>
              <a:rPr lang="de-DE" altLang="en-US" sz="2000" dirty="0" smtClean="0"/>
              <a:t> </a:t>
            </a:r>
            <a:endParaRPr lang="de-DE" altLang="en-US" sz="2000" dirty="0" smtClean="0">
              <a:solidFill>
                <a:schemeClr val="folHlink"/>
              </a:solidFill>
            </a:endParaRP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sz="2000" dirty="0" smtClean="0"/>
              <a:t>RISC vs. CISC-Maschinen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/>
              <a:t>Interrupts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Ablauf, Vergleich mit Prozeduren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Synchrone und asynchrone Interrupts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Systemaufrufe</a:t>
            </a:r>
          </a:p>
          <a:p>
            <a:pPr marL="1311275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Wiedereintrittsfähiger (</a:t>
            </a:r>
            <a:r>
              <a:rPr lang="de-DE" altLang="en-US" i="1" dirty="0" err="1" smtClean="0"/>
              <a:t>reentrant</a:t>
            </a:r>
            <a:r>
              <a:rPr lang="de-DE" altLang="en-US" dirty="0" smtClean="0"/>
              <a:t>) Code</a:t>
            </a:r>
          </a:p>
          <a:p>
            <a:pPr marL="620713" lvl="1" indent="-350838" eaLnBrk="1" hangingPunct="1">
              <a:spcBef>
                <a:spcPct val="15000"/>
              </a:spcBef>
            </a:pPr>
            <a:r>
              <a:rPr lang="de-DE" altLang="en-US" dirty="0" smtClean="0"/>
              <a:t>Von-Neumann-Rechner (Übersicht)</a:t>
            </a:r>
          </a:p>
        </p:txBody>
      </p:sp>
      <p:pic>
        <p:nvPicPr>
          <p:cNvPr id="161796" name="Picture 7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 (Kapitel)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5022914"/>
          </a:xfrm>
          <a:noFill/>
        </p:spPr>
        <p:txBody>
          <a:bodyPr/>
          <a:lstStyle/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Modellierung von Rechnern auf verschiedenen Ebenen: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 der Assemblerebene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der Maschinensprachenebene, …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MIPS-Assembler- und Maschinensprachebene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Arithmetische, logische und Sprungbefehle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Übersetzung einer Programmiersprache in Assembler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Schleifen, Prozeduren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Allgemeine Betrachtung der sog. </a:t>
            </a:r>
            <a:r>
              <a:rPr lang="de-DE" altLang="en-US" i="1" dirty="0" err="1" smtClean="0"/>
              <a:t>instruction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architecture</a:t>
            </a:r>
            <a:r>
              <a:rPr lang="de-DE" altLang="en-US" dirty="0" smtClean="0"/>
              <a:t> (ISA)</a:t>
            </a:r>
          </a:p>
          <a:p>
            <a:pPr marL="1231900" lvl="2" indent="-228600" eaLnBrk="1" hangingPunct="1">
              <a:spcBef>
                <a:spcPct val="15000"/>
              </a:spcBef>
              <a:buClr>
                <a:schemeClr val="tx1"/>
              </a:buClr>
              <a:buFontTx/>
              <a:buChar char="-"/>
            </a:pPr>
            <a:r>
              <a:rPr lang="de-DE" altLang="en-US" dirty="0" smtClean="0"/>
              <a:t>Speichermodell, Maschinenbefehle, Unterbrechungen</a:t>
            </a:r>
          </a:p>
          <a:p>
            <a:pPr marL="442913" lvl="1" indent="-263525" eaLnBrk="1" hangingPunct="1">
              <a:spcBef>
                <a:spcPct val="15000"/>
              </a:spcBef>
            </a:pPr>
            <a:r>
              <a:rPr lang="de-DE" altLang="en-US" dirty="0" smtClean="0"/>
              <a:t>Charakterisierung der Von-Neumann-Maschine</a:t>
            </a:r>
          </a:p>
        </p:txBody>
      </p:sp>
      <p:pic>
        <p:nvPicPr>
          <p:cNvPr id="162820" name="Picture 4" descr="j023470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(4)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250825" y="1484784"/>
            <a:ext cx="8893175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15000"/>
              </a:lnSpc>
              <a:spcBef>
                <a:spcPct val="3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Register-Relative Adressierung mit Index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zweier Register, z.B. zeigt eines auf relevanten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Speicherbereich, ein zweites enthält einen 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Array-Index</a:t>
            </a:r>
            <a:b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D3,Adr(A3,D4) # D[3]:=Speicher[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Adr+A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[3]+D[4]] 680x0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IBM-370/390: nur 12 Bit für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Zeiger auf relevanten Speicherbereich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immer benötigt.</a:t>
            </a:r>
          </a:p>
        </p:txBody>
      </p:sp>
    </p:spTree>
    <p:extLst>
      <p:ext uri="{BB962C8B-B14F-4D97-AF65-F5344CB8AC3E}">
        <p14:creationId xmlns:p14="http://schemas.microsoft.com/office/powerpoint/2010/main" val="330270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(1)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534400" cy="25368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Genau 1 Zugriff auf den Speicher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Direkte Adressierung, absolute Adressierung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ist ausschließlich im Befehlswort enthalten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Beispiele:</a:t>
            </a:r>
          </a:p>
          <a:p>
            <a:pPr lvl="1" eaLnBrk="1" hangingPunct="1">
              <a:buClrTx/>
              <a:buFontTx/>
              <a:buNone/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$15,Adr 	# Reg[15]:=Speicher[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	MIPS</a:t>
            </a:r>
          </a:p>
          <a:p>
            <a:pPr lvl="1" eaLnBrk="1" hangingPunct="1">
              <a:buClrTx/>
              <a:buFontTx/>
              <a:buNone/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D3,Adr 	# D[3] :=Speicher[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]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	680x0</a:t>
            </a: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6400800" y="4419600"/>
            <a:ext cx="2286000" cy="1905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>
            <a:off x="3328988" y="5786438"/>
            <a:ext cx="2362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8" name="Line 7"/>
          <p:cNvSpPr>
            <a:spLocks noChangeShapeType="1"/>
          </p:cNvSpPr>
          <p:nvPr/>
        </p:nvSpPr>
        <p:spPr bwMode="auto">
          <a:xfrm flipV="1">
            <a:off x="5410200" y="4953000"/>
            <a:ext cx="11430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9" name="Text Box 8"/>
          <p:cNvSpPr txBox="1">
            <a:spLocks noChangeArrowheads="1"/>
          </p:cNvSpPr>
          <p:nvPr/>
        </p:nvSpPr>
        <p:spPr bwMode="auto">
          <a:xfrm>
            <a:off x="304800" y="4648200"/>
            <a:ext cx="2286000" cy="167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0" name="Line 9"/>
          <p:cNvSpPr>
            <a:spLocks noChangeShapeType="1"/>
          </p:cNvSpPr>
          <p:nvPr/>
        </p:nvSpPr>
        <p:spPr bwMode="auto">
          <a:xfrm flipH="1">
            <a:off x="2514600" y="4953000"/>
            <a:ext cx="396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1" name="Line 10"/>
          <p:cNvSpPr>
            <a:spLocks noChangeShapeType="1"/>
          </p:cNvSpPr>
          <p:nvPr/>
        </p:nvSpPr>
        <p:spPr bwMode="auto">
          <a:xfrm>
            <a:off x="304800" y="4953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2" name="Line 11"/>
          <p:cNvSpPr>
            <a:spLocks noChangeShapeType="1"/>
          </p:cNvSpPr>
          <p:nvPr/>
        </p:nvSpPr>
        <p:spPr bwMode="auto">
          <a:xfrm>
            <a:off x="304800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3" name="Line 12"/>
          <p:cNvSpPr>
            <a:spLocks noChangeShapeType="1"/>
          </p:cNvSpPr>
          <p:nvPr/>
        </p:nvSpPr>
        <p:spPr bwMode="auto">
          <a:xfrm>
            <a:off x="6400800" y="4800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6400800" y="51054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5" name="Text Box 14"/>
          <p:cNvSpPr txBox="1">
            <a:spLocks noChangeArrowheads="1"/>
          </p:cNvSpPr>
          <p:nvPr/>
        </p:nvSpPr>
        <p:spPr bwMode="auto">
          <a:xfrm>
            <a:off x="6324600" y="39624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10606" name="Text Box 15"/>
          <p:cNvSpPr txBox="1">
            <a:spLocks noChangeArrowheads="1"/>
          </p:cNvSpPr>
          <p:nvPr/>
        </p:nvSpPr>
        <p:spPr bwMode="auto">
          <a:xfrm>
            <a:off x="304800" y="41148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10607" name="Text Box 16"/>
          <p:cNvSpPr txBox="1">
            <a:spLocks noChangeArrowheads="1"/>
          </p:cNvSpPr>
          <p:nvPr/>
        </p:nvSpPr>
        <p:spPr bwMode="auto">
          <a:xfrm>
            <a:off x="2895600" y="5334000"/>
            <a:ext cx="2757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aktueller Befehl</a:t>
            </a:r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>
            <a:off x="43434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09" name="Text Box 18"/>
          <p:cNvSpPr txBox="1">
            <a:spLocks noChangeArrowheads="1"/>
          </p:cNvSpPr>
          <p:nvPr/>
        </p:nvSpPr>
        <p:spPr bwMode="auto">
          <a:xfrm>
            <a:off x="4648200" y="5791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87963" y="5827713"/>
            <a:ext cx="242887" cy="230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6430963" y="4837113"/>
            <a:ext cx="242887" cy="23018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2" name="Text Box 21"/>
          <p:cNvSpPr txBox="1">
            <a:spLocks noChangeArrowheads="1"/>
          </p:cNvSpPr>
          <p:nvPr/>
        </p:nvSpPr>
        <p:spPr bwMode="auto">
          <a:xfrm>
            <a:off x="6650038" y="2708275"/>
            <a:ext cx="2028825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Aus Befehlswort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613" name="Line 22"/>
          <p:cNvSpPr>
            <a:spLocks noChangeShapeType="1"/>
          </p:cNvSpPr>
          <p:nvPr/>
        </p:nvSpPr>
        <p:spPr bwMode="auto">
          <a:xfrm flipH="1">
            <a:off x="6324600" y="2924175"/>
            <a:ext cx="34925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804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81481E-6 L 0.08959 -0.093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255 L -0.45174 0.016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3" grpId="0" animBg="1"/>
      <p:bldP spid="93203" grpId="1" animBg="1"/>
      <p:bldP spid="93204" grpId="0" animBg="1"/>
      <p:bldP spid="93204" grpId="1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1-stufige Adressierung, Referenzstufe 1 (5)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0825" y="1700808"/>
            <a:ext cx="8893175" cy="340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14375" indent="-4445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25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Programmzähler-relative Adressierung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 des Programmzählers zu </a:t>
            </a:r>
            <a:r>
              <a:rPr lang="de-DE" altLang="en-US" b="1" dirty="0" err="1" smtClean="0">
                <a:latin typeface="Courier New" pitchFamily="49" charset="0"/>
                <a:cs typeface="Arial" panose="020B0604020202020204" pitchFamily="34" charset="0"/>
              </a:rPr>
              <a:t>Adr</a:t>
            </a:r>
            <a:endParaRPr lang="de-DE" altLang="en-US" b="1" dirty="0" smtClean="0">
              <a:latin typeface="Courier New" pitchFamily="49" charset="0"/>
              <a:cs typeface="Arial" panose="020B0604020202020204" pitchFamily="34" charset="0"/>
            </a:endParaRPr>
          </a:p>
          <a:p>
            <a:pPr marL="269875" lvl="1" indent="0" eaLnBrk="1" hangingPunct="1">
              <a:lnSpc>
                <a:spcPct val="120000"/>
              </a:lnSpc>
              <a:spcBef>
                <a:spcPct val="25000"/>
              </a:spcBef>
              <a:buNone/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L:bne $4,$0,Z #PC:=PC+(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if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Reg[4]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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0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then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Z-L°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else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4)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L:bra Z	  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 #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PC:=PC+(Z-L)°                  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680x0</a:t>
            </a:r>
            <a:b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°Konstante wird so bestimmt, dass Sprung an Z erfolgt.</a:t>
            </a:r>
          </a:p>
        </p:txBody>
      </p:sp>
    </p:spTree>
    <p:extLst>
      <p:ext uri="{BB962C8B-B14F-4D97-AF65-F5344CB8AC3E}">
        <p14:creationId xmlns:p14="http://schemas.microsoft.com/office/powerpoint/2010/main" val="125609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Semantik des Additionsbefehls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9138"/>
            <a:ext cx="8763000" cy="249299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b="1" dirty="0" smtClean="0"/>
              <a:t>Beispiel: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latin typeface="Courier New" pitchFamily="49" charset="0"/>
              </a:rPr>
              <a:t> 	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$3,$2,$1     # Reg[3]:= Reg[2]+Reg[1]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# leitet in der Assemblernotation einen Kommentar ein.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Register speichern (Teils des) aktuellen Zustands;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Befehl veranlasst Zustandstransformation.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181600" y="1257300"/>
            <a:ext cx="3581400" cy="990600"/>
          </a:xfrm>
          <a:prstGeom prst="wedgeRoundRectCallout">
            <a:avLst>
              <a:gd name="adj1" fmla="val -67866"/>
              <a:gd name="adj2" fmla="val 6442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Bedeutung in Register-Transfer-Notation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Addition für 2k-Zahlen oder für vorzeichenlose Zahlen?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73238"/>
            <a:ext cx="8839200" cy="422885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Muss der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dirty="0" smtClean="0"/>
              <a:t>-Befehl „</a:t>
            </a:r>
            <a:r>
              <a:rPr lang="de-DE" altLang="en-US" dirty="0" err="1" smtClean="0"/>
              <a:t>linkestes</a:t>
            </a:r>
            <a:r>
              <a:rPr lang="de-DE" altLang="en-US" dirty="0" smtClean="0"/>
              <a:t>“ Bit als Vorzeichen betrachten?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Nein, bei 2k-Zahlen und bei vorzeichenlosen Zahlen („Betragszahlen“) kann jede Stelle des Ergebnisses gemäß der Gleichungen für </a:t>
            </a:r>
            <a:r>
              <a:rPr lang="de-DE" altLang="en-US" dirty="0" err="1" smtClean="0"/>
              <a:t>Volladdierer</a:t>
            </a:r>
            <a:r>
              <a:rPr lang="de-DE" altLang="en-US" dirty="0" smtClean="0"/>
              <a:t> bestimmt werden, unabhängig davon, ob die Bitfolgen als 2k-Zahlen oder als Betragszahlen zu interpretieren sind (siehe RS, Teil 1).</a:t>
            </a:r>
          </a:p>
          <a:p>
            <a:pPr marL="825500" lvl="1" indent="-465138" eaLnBrk="1" hangingPunct="1">
              <a:spcBef>
                <a:spcPct val="60000"/>
              </a:spcBef>
              <a:buFont typeface="Wingdings" pitchFamily="2" charset="2"/>
              <a:buChar char="F"/>
            </a:pPr>
            <a:r>
              <a:rPr lang="de-DE" altLang="en-US" dirty="0" smtClean="0">
                <a:sym typeface="Wingdings" pitchFamily="2" charset="2"/>
              </a:rPr>
              <a:t>es reicht ein Additionsbefehl zur Erzeugung der Ergebnis-Bitvektoren für beide Datentypen aus.</a:t>
            </a:r>
            <a:br>
              <a:rPr lang="de-DE" altLang="en-US" dirty="0" smtClean="0">
                <a:sym typeface="Wingdings" pitchFamily="2" charset="2"/>
              </a:rPr>
            </a:br>
            <a:r>
              <a:rPr lang="de-DE" altLang="en-US" dirty="0" smtClean="0">
                <a:sym typeface="Wingdings" pitchFamily="2" charset="2"/>
              </a:rPr>
              <a:t>Allerdings Unterschiede hinsichtlich der Behandlung von Bereichsüberschreitungen.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Addition für 2k-Zahlen oder für vorzeichenlose Zahlen? (2)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425700"/>
            <a:ext cx="8839200" cy="2232025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dirty="0" smtClean="0"/>
              <a:t>MIPS-Architektur bietet </a:t>
            </a:r>
            <a:r>
              <a:rPr lang="de-DE" altLang="en-US" b="1" dirty="0" err="1" smtClean="0">
                <a:latin typeface="Courier New" pitchFamily="49" charset="0"/>
              </a:rPr>
              <a:t>addu</a:t>
            </a:r>
            <a:r>
              <a:rPr lang="de-DE" altLang="en-US" dirty="0" smtClean="0"/>
              <a:t>-Befehl für </a:t>
            </a:r>
            <a:r>
              <a:rPr lang="de-DE" altLang="en-US" i="1" dirty="0" err="1" smtClean="0"/>
              <a:t>unsigned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integers</a:t>
            </a:r>
            <a:r>
              <a:rPr lang="de-DE" altLang="en-US" i="1" dirty="0" smtClean="0"/>
              <a:t>:</a:t>
            </a:r>
            <a:endParaRPr lang="de-DE" altLang="en-US" dirty="0" smtClean="0"/>
          </a:p>
          <a:p>
            <a:pPr marL="825500" lvl="1" indent="-465138"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dirty="0" smtClean="0"/>
              <a:t>-Befehl signalisiert Bereichsüberschreitungen</a:t>
            </a:r>
            <a:br>
              <a:rPr lang="de-DE" altLang="en-US" dirty="0" smtClean="0"/>
            </a:br>
            <a:r>
              <a:rPr lang="de-DE" altLang="en-US" dirty="0" smtClean="0"/>
              <a:t>(für vorzeichenbehaftete Zahlen),</a:t>
            </a:r>
          </a:p>
          <a:p>
            <a:pPr marL="825500" lvl="1" indent="-465138" eaLnBrk="1" hangingPunct="1">
              <a:lnSpc>
                <a:spcPct val="105000"/>
              </a:lnSpc>
              <a:spcBef>
                <a:spcPct val="3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addu</a:t>
            </a:r>
            <a:r>
              <a:rPr lang="de-DE" altLang="en-US" dirty="0" smtClean="0"/>
              <a:t>-Befehl ignoriert diese (kein Signalisieren von Bereichsüberschreitungen vorzeichenloser Zahlen).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Speichermodell der MIPS-Architektur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5626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562600" y="4495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562600" y="4953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5562600" y="57864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562600" y="36703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5562600" y="3200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5562600" y="26622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953000" y="2209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495800" y="5786438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71628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79248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6324600" y="2133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4953000" y="5181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5638800" y="2205038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0        1         2       3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953000" y="2667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953000" y="3200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838200" y="2971800"/>
            <a:ext cx="3200400" cy="2667000"/>
            <a:chOff x="816" y="2304"/>
            <a:chExt cx="2016" cy="1680"/>
          </a:xfrm>
        </p:grpSpPr>
        <p:sp>
          <p:nvSpPr>
            <p:cNvPr id="21546" name="Rectangle 20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7" name="Line 21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8" name="Line 22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49" name="Line 23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0" name="Line 24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1" name="Line 25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24" name="Text Box 26"/>
          <p:cNvSpPr txBox="1">
            <a:spLocks noChangeArrowheads="1"/>
          </p:cNvSpPr>
          <p:nvPr/>
        </p:nvSpPr>
        <p:spPr bwMode="auto">
          <a:xfrm>
            <a:off x="228600" y="1905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1525" name="Group 27"/>
          <p:cNvGrpSpPr>
            <a:grpSpLocks/>
          </p:cNvGrpSpPr>
          <p:nvPr/>
        </p:nvGrpSpPr>
        <p:grpSpPr bwMode="auto">
          <a:xfrm>
            <a:off x="76200" y="2971800"/>
            <a:ext cx="838200" cy="2667000"/>
            <a:chOff x="288" y="2304"/>
            <a:chExt cx="528" cy="1680"/>
          </a:xfrm>
        </p:grpSpPr>
        <p:sp>
          <p:nvSpPr>
            <p:cNvPr id="21540" name="Text Box 28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21541" name="Text Box 29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21542" name="Text Box 30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21543" name="Text Box 31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21544" name="Text Box 32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21545" name="Text Box 33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$2</a:t>
              </a:r>
            </a:p>
          </p:txBody>
        </p:sp>
      </p:grpSp>
      <p:sp>
        <p:nvSpPr>
          <p:cNvPr id="21526" name="Line 34"/>
          <p:cNvSpPr>
            <a:spLocks noChangeShapeType="1"/>
          </p:cNvSpPr>
          <p:nvPr/>
        </p:nvSpPr>
        <p:spPr bwMode="auto">
          <a:xfrm>
            <a:off x="24384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7" name="Line 35"/>
          <p:cNvSpPr>
            <a:spLocks noChangeShapeType="1"/>
          </p:cNvSpPr>
          <p:nvPr/>
        </p:nvSpPr>
        <p:spPr bwMode="auto">
          <a:xfrm>
            <a:off x="16002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28" name="Line 36"/>
          <p:cNvSpPr>
            <a:spLocks noChangeShapeType="1"/>
          </p:cNvSpPr>
          <p:nvPr/>
        </p:nvSpPr>
        <p:spPr bwMode="auto">
          <a:xfrm>
            <a:off x="3276600" y="29718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29" name="Group 37"/>
          <p:cNvGrpSpPr>
            <a:grpSpLocks/>
          </p:cNvGrpSpPr>
          <p:nvPr/>
        </p:nvGrpSpPr>
        <p:grpSpPr bwMode="auto">
          <a:xfrm>
            <a:off x="838200" y="2438400"/>
            <a:ext cx="3200400" cy="457200"/>
            <a:chOff x="528" y="1920"/>
            <a:chExt cx="2016" cy="288"/>
          </a:xfrm>
        </p:grpSpPr>
        <p:sp>
          <p:nvSpPr>
            <p:cNvPr id="21537" name="Text Box 38"/>
            <p:cNvSpPr txBox="1">
              <a:spLocks noChangeArrowheads="1"/>
            </p:cNvSpPr>
            <p:nvPr/>
          </p:nvSpPr>
          <p:spPr bwMode="auto">
            <a:xfrm>
              <a:off x="1104" y="19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4 Bytes</a:t>
              </a:r>
            </a:p>
          </p:txBody>
        </p:sp>
        <p:sp>
          <p:nvSpPr>
            <p:cNvPr id="21538" name="Line 39"/>
            <p:cNvSpPr>
              <a:spLocks noChangeShapeType="1"/>
            </p:cNvSpPr>
            <p:nvPr/>
          </p:nvSpPr>
          <p:spPr bwMode="auto">
            <a:xfrm>
              <a:off x="1968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9" name="Line 40"/>
            <p:cNvSpPr>
              <a:spLocks noChangeShapeType="1"/>
            </p:cNvSpPr>
            <p:nvPr/>
          </p:nvSpPr>
          <p:spPr bwMode="auto">
            <a:xfrm flipH="1">
              <a:off x="52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530" name="Group 41"/>
          <p:cNvGrpSpPr>
            <a:grpSpLocks/>
          </p:cNvGrpSpPr>
          <p:nvPr/>
        </p:nvGrpSpPr>
        <p:grpSpPr bwMode="auto">
          <a:xfrm>
            <a:off x="5562600" y="1600200"/>
            <a:ext cx="3200400" cy="457200"/>
            <a:chOff x="528" y="1920"/>
            <a:chExt cx="2016" cy="288"/>
          </a:xfrm>
        </p:grpSpPr>
        <p:sp>
          <p:nvSpPr>
            <p:cNvPr id="21534" name="Text Box 42"/>
            <p:cNvSpPr txBox="1">
              <a:spLocks noChangeArrowheads="1"/>
            </p:cNvSpPr>
            <p:nvPr/>
          </p:nvSpPr>
          <p:spPr bwMode="auto">
            <a:xfrm>
              <a:off x="1104" y="19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4 Bytes</a:t>
              </a:r>
            </a:p>
          </p:txBody>
        </p:sp>
        <p:sp>
          <p:nvSpPr>
            <p:cNvPr id="21535" name="Line 43"/>
            <p:cNvSpPr>
              <a:spLocks noChangeShapeType="1"/>
            </p:cNvSpPr>
            <p:nvPr/>
          </p:nvSpPr>
          <p:spPr bwMode="auto">
            <a:xfrm>
              <a:off x="1968" y="206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36" name="Line 44"/>
            <p:cNvSpPr>
              <a:spLocks noChangeShapeType="1"/>
            </p:cNvSpPr>
            <p:nvPr/>
          </p:nvSpPr>
          <p:spPr bwMode="auto">
            <a:xfrm flipH="1">
              <a:off x="528" y="206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531" name="Text Box 45"/>
          <p:cNvSpPr txBox="1">
            <a:spLocks noChangeArrowheads="1"/>
          </p:cNvSpPr>
          <p:nvPr/>
        </p:nvSpPr>
        <p:spPr bwMode="auto">
          <a:xfrm>
            <a:off x="48006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532" name="Text Box 46"/>
          <p:cNvSpPr txBox="1">
            <a:spLocks noChangeArrowheads="1"/>
          </p:cNvSpPr>
          <p:nvPr/>
        </p:nvSpPr>
        <p:spPr bwMode="auto">
          <a:xfrm>
            <a:off x="228600" y="58674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+ spez. Register (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Hi, Lo, PC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4191" name="Text Box 47"/>
          <p:cNvSpPr txBox="1">
            <a:spLocks noChangeArrowheads="1"/>
          </p:cNvSpPr>
          <p:nvPr/>
        </p:nvSpPr>
        <p:spPr bwMode="auto">
          <a:xfrm>
            <a:off x="5638800" y="2205038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3         2        1        0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0" grpId="0" autoUpdateAnimBg="0"/>
      <p:bldP spid="13419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Kontext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66125" cy="156966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Die Wissenschaft Informatik befasst sich mit der Darstellung, Speicherung, Übertragung und Verarbeitung von Information </a:t>
            </a:r>
          </a:p>
          <a:p>
            <a:pPr eaLnBrk="1" hangingPunct="1"/>
            <a:r>
              <a:rPr lang="de-DE" altLang="en-US" dirty="0" smtClean="0"/>
              <a:t>[Gesellschaft für Informatik]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250825" y="1557338"/>
            <a:ext cx="8353425" cy="1916112"/>
            <a:chOff x="250825" y="1557338"/>
            <a:chExt cx="8353425" cy="1916112"/>
          </a:xfrm>
        </p:grpSpPr>
        <p:sp>
          <p:nvSpPr>
            <p:cNvPr id="4101" name="Oval 4"/>
            <p:cNvSpPr>
              <a:spLocks noChangeArrowheads="1"/>
            </p:cNvSpPr>
            <p:nvPr/>
          </p:nvSpPr>
          <p:spPr bwMode="auto">
            <a:xfrm>
              <a:off x="6443663" y="1557338"/>
              <a:ext cx="2160587" cy="719137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2" name="Oval 5"/>
            <p:cNvSpPr>
              <a:spLocks noChangeArrowheads="1"/>
            </p:cNvSpPr>
            <p:nvPr/>
          </p:nvSpPr>
          <p:spPr bwMode="auto">
            <a:xfrm>
              <a:off x="250825" y="1557338"/>
              <a:ext cx="2160588" cy="719137"/>
            </a:xfrm>
            <a:prstGeom prst="ellipse">
              <a:avLst/>
            </a:prstGeom>
            <a:noFill/>
            <a:ln w="1587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3" name="Text Box 6"/>
            <p:cNvSpPr txBox="1">
              <a:spLocks noChangeArrowheads="1"/>
            </p:cNvSpPr>
            <p:nvPr/>
          </p:nvSpPr>
          <p:spPr bwMode="auto">
            <a:xfrm>
              <a:off x="250825" y="3016250"/>
              <a:ext cx="50815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Z.B. Zahlendarstellung in RS, Teil 1 </a:t>
              </a:r>
            </a:p>
          </p:txBody>
        </p:sp>
        <p:sp>
          <p:nvSpPr>
            <p:cNvPr id="4104" name="Line 7"/>
            <p:cNvSpPr>
              <a:spLocks noChangeShapeType="1"/>
            </p:cNvSpPr>
            <p:nvPr/>
          </p:nvSpPr>
          <p:spPr bwMode="auto">
            <a:xfrm flipV="1">
              <a:off x="365125" y="2133600"/>
              <a:ext cx="92075" cy="8826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5" name="Text Box 8"/>
            <p:cNvSpPr txBox="1">
              <a:spLocks noChangeArrowheads="1"/>
            </p:cNvSpPr>
            <p:nvPr/>
          </p:nvSpPr>
          <p:spPr bwMode="auto">
            <a:xfrm>
              <a:off x="6443663" y="2619375"/>
              <a:ext cx="20145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hier und jetzt </a:t>
              </a:r>
            </a:p>
          </p:txBody>
        </p:sp>
        <p:sp>
          <p:nvSpPr>
            <p:cNvPr id="4106" name="Line 9"/>
            <p:cNvSpPr>
              <a:spLocks noChangeShapeType="1"/>
            </p:cNvSpPr>
            <p:nvPr/>
          </p:nvSpPr>
          <p:spPr bwMode="auto">
            <a:xfrm flipV="1">
              <a:off x="7380288" y="2276475"/>
              <a:ext cx="0" cy="3429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(1)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7086600" cy="253915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ts val="1800"/>
              </a:spcBef>
            </a:pPr>
            <a:r>
              <a:rPr lang="de-DE" altLang="en-US" dirty="0" smtClean="0"/>
              <a:t>Wesentliches Merkmale der heute üblichen Rechner, die auf dem Prinzip des Von-Neumann-Rechners basieren:</a:t>
            </a:r>
          </a:p>
          <a:p>
            <a:pPr marL="381000" indent="-381000" eaLnBrk="1" hangingPunct="1">
              <a:spcBef>
                <a:spcPts val="1800"/>
              </a:spcBef>
            </a:pPr>
            <a:r>
              <a:rPr lang="de-DE" altLang="en-US" dirty="0" smtClean="0"/>
              <a:t>1. Einteilung des Speichers in Zellen gleicher Größe, die über </a:t>
            </a:r>
            <a:r>
              <a:rPr lang="de-DE" altLang="en-US" b="1" dirty="0" smtClean="0"/>
              <a:t>Adressen</a:t>
            </a:r>
            <a:r>
              <a:rPr lang="de-DE" altLang="en-US" dirty="0" smtClean="0"/>
              <a:t> angesprochen werden können.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7178675" y="1916113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2533" name="Picture 5" descr="j00903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129088"/>
            <a:ext cx="22415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load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err="1" smtClean="0">
                <a:latin typeface="Courier New" pitchFamily="49" charset="0"/>
              </a:rPr>
              <a:t>word</a:t>
            </a:r>
            <a:r>
              <a:rPr lang="de-DE" altLang="en-US" dirty="0" smtClean="0">
                <a:latin typeface="Courier New" pitchFamily="49" charset="0"/>
              </a:rPr>
              <a:t>-</a:t>
            </a:r>
            <a:r>
              <a:rPr lang="de-DE" altLang="en-US" dirty="0" smtClean="0"/>
              <a:t>Befehl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1938992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Allgemeine Form: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lw</a:t>
            </a:r>
            <a:r>
              <a:rPr lang="de-DE" altLang="en-US" b="1" dirty="0" smtClean="0">
                <a:latin typeface="Courier New" pitchFamily="49" charset="0"/>
              </a:rPr>
              <a:t> ziel,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(reg)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mit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</a:rPr>
              <a:t>ziel, 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dirty="0" smtClean="0">
                <a:latin typeface="Courier New" pitchFamily="49" charset="0"/>
              </a:rPr>
              <a:t>: </a:t>
            </a:r>
            <a:r>
              <a:rPr lang="de-DE" altLang="en-US" dirty="0" smtClean="0"/>
              <a:t>Konstante </a:t>
            </a:r>
            <a:r>
              <a:rPr lang="de-DE" altLang="en-US" dirty="0" smtClean="0">
                <a:sym typeface="Symbol" pitchFamily="18" charset="2"/>
              </a:rPr>
              <a:t> -2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 .. 2 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-1, deren Wert beim Laden des Programms bekannt sein muss bzw. deren Bezeichner.</a:t>
            </a:r>
          </a:p>
          <a:p>
            <a:pPr eaLnBrk="1" hangingPunct="1"/>
            <a:r>
              <a:rPr lang="de-DE" altLang="en-US" dirty="0" smtClean="0">
                <a:sym typeface="Symbol" pitchFamily="18" charset="2"/>
              </a:rPr>
              <a:t>Beispiel:</a:t>
            </a:r>
            <a:endParaRPr lang="de-DE" altLang="en-US" b="1" dirty="0" smtClean="0">
              <a:latin typeface="Courier New" pitchFamily="49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533400" y="3886200"/>
            <a:ext cx="7772400" cy="2514600"/>
            <a:chOff x="336" y="2448"/>
            <a:chExt cx="4896" cy="1584"/>
          </a:xfrm>
        </p:grpSpPr>
        <p:sp>
          <p:nvSpPr>
            <p:cNvPr id="23562" name="Rectangle 5"/>
            <p:cNvSpPr>
              <a:spLocks noChangeArrowheads="1"/>
            </p:cNvSpPr>
            <p:nvPr/>
          </p:nvSpPr>
          <p:spPr bwMode="auto">
            <a:xfrm>
              <a:off x="864" y="2784"/>
              <a:ext cx="1488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3" name="Rectangle 6"/>
            <p:cNvSpPr>
              <a:spLocks noChangeArrowheads="1"/>
            </p:cNvSpPr>
            <p:nvPr/>
          </p:nvSpPr>
          <p:spPr bwMode="auto">
            <a:xfrm>
              <a:off x="3744" y="2736"/>
              <a:ext cx="1488" cy="12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>
              <a:off x="864" y="302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5" name="Line 8"/>
            <p:cNvSpPr>
              <a:spLocks noChangeShapeType="1"/>
            </p:cNvSpPr>
            <p:nvPr/>
          </p:nvSpPr>
          <p:spPr bwMode="auto">
            <a:xfrm>
              <a:off x="864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>
              <a:off x="864" y="340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>
              <a:off x="864" y="3600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Oval 11"/>
            <p:cNvSpPr>
              <a:spLocks noChangeArrowheads="1"/>
            </p:cNvSpPr>
            <p:nvPr/>
          </p:nvSpPr>
          <p:spPr bwMode="auto">
            <a:xfrm>
              <a:off x="3024" y="3360"/>
              <a:ext cx="288" cy="2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>
              <a:off x="2352" y="3499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flipV="1">
              <a:off x="3312" y="3312"/>
              <a:ext cx="43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1" name="Line 14"/>
            <p:cNvSpPr>
              <a:spLocks noChangeShapeType="1"/>
            </p:cNvSpPr>
            <p:nvPr/>
          </p:nvSpPr>
          <p:spPr bwMode="auto">
            <a:xfrm flipH="1" flipV="1">
              <a:off x="2352" y="3120"/>
              <a:ext cx="13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72" name="Text Box 15"/>
            <p:cNvSpPr txBox="1">
              <a:spLocks noChangeArrowheads="1"/>
            </p:cNvSpPr>
            <p:nvPr/>
          </p:nvSpPr>
          <p:spPr bwMode="auto">
            <a:xfrm>
              <a:off x="2496" y="3744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3573" name="Text Box 16"/>
            <p:cNvSpPr txBox="1">
              <a:spLocks noChangeArrowheads="1"/>
            </p:cNvSpPr>
            <p:nvPr/>
          </p:nvSpPr>
          <p:spPr bwMode="auto">
            <a:xfrm>
              <a:off x="3024" y="3355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3574" name="Text Box 17"/>
            <p:cNvSpPr txBox="1">
              <a:spLocks noChangeArrowheads="1"/>
            </p:cNvSpPr>
            <p:nvPr/>
          </p:nvSpPr>
          <p:spPr bwMode="auto">
            <a:xfrm>
              <a:off x="336" y="2976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$8</a:t>
              </a:r>
            </a:p>
          </p:txBody>
        </p:sp>
        <p:sp>
          <p:nvSpPr>
            <p:cNvPr id="23575" name="Text Box 18"/>
            <p:cNvSpPr txBox="1">
              <a:spLocks noChangeArrowheads="1"/>
            </p:cNvSpPr>
            <p:nvPr/>
          </p:nvSpPr>
          <p:spPr bwMode="auto">
            <a:xfrm>
              <a:off x="384" y="336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$19</a:t>
              </a:r>
            </a:p>
          </p:txBody>
        </p:sp>
        <p:sp>
          <p:nvSpPr>
            <p:cNvPr id="23576" name="Text Box 19"/>
            <p:cNvSpPr txBox="1">
              <a:spLocks noChangeArrowheads="1"/>
            </p:cNvSpPr>
            <p:nvPr/>
          </p:nvSpPr>
          <p:spPr bwMode="auto">
            <a:xfrm>
              <a:off x="384" y="3120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7" name="Text Box 20"/>
            <p:cNvSpPr txBox="1">
              <a:spLocks noChangeArrowheads="1"/>
            </p:cNvSpPr>
            <p:nvPr/>
          </p:nvSpPr>
          <p:spPr bwMode="auto">
            <a:xfrm>
              <a:off x="384" y="35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8" name="Text Box 21"/>
            <p:cNvSpPr txBox="1">
              <a:spLocks noChangeArrowheads="1"/>
            </p:cNvSpPr>
            <p:nvPr/>
          </p:nvSpPr>
          <p:spPr bwMode="auto">
            <a:xfrm>
              <a:off x="384" y="268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>
              <a:off x="3744" y="3216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0" name="Line 23"/>
            <p:cNvSpPr>
              <a:spLocks noChangeShapeType="1"/>
            </p:cNvSpPr>
            <p:nvPr/>
          </p:nvSpPr>
          <p:spPr bwMode="auto">
            <a:xfrm>
              <a:off x="3744" y="340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1" name="Text Box 24"/>
            <p:cNvSpPr txBox="1">
              <a:spLocks noChangeArrowheads="1"/>
            </p:cNvSpPr>
            <p:nvPr/>
          </p:nvSpPr>
          <p:spPr bwMode="auto">
            <a:xfrm>
              <a:off x="1224" y="3360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1000</a:t>
              </a:r>
            </a:p>
          </p:txBody>
        </p:sp>
        <p:sp>
          <p:nvSpPr>
            <p:cNvPr id="23582" name="Text Box 25"/>
            <p:cNvSpPr txBox="1">
              <a:spLocks noChangeArrowheads="1"/>
            </p:cNvSpPr>
            <p:nvPr/>
          </p:nvSpPr>
          <p:spPr bwMode="auto">
            <a:xfrm>
              <a:off x="3336" y="3412"/>
              <a:ext cx="8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800" b="1" dirty="0">
                  <a:latin typeface="Courier New" pitchFamily="49" charset="0"/>
                  <a:cs typeface="Arial" panose="020B0604020202020204" pitchFamily="34" charset="0"/>
                </a:rPr>
                <a:t>1012</a:t>
              </a:r>
            </a:p>
          </p:txBody>
        </p:sp>
        <p:sp>
          <p:nvSpPr>
            <p:cNvPr id="23583" name="Text Box 26"/>
            <p:cNvSpPr txBox="1">
              <a:spLocks noChangeArrowheads="1"/>
            </p:cNvSpPr>
            <p:nvPr/>
          </p:nvSpPr>
          <p:spPr bwMode="auto">
            <a:xfrm>
              <a:off x="864" y="2448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23584" name="Text Box 27"/>
            <p:cNvSpPr txBox="1">
              <a:spLocks noChangeArrowheads="1"/>
            </p:cNvSpPr>
            <p:nvPr/>
          </p:nvSpPr>
          <p:spPr bwMode="auto">
            <a:xfrm>
              <a:off x="3744" y="2448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Speicher</a:t>
              </a:r>
            </a:p>
          </p:txBody>
        </p:sp>
      </p:grpSp>
      <p:sp>
        <p:nvSpPr>
          <p:cNvPr id="23557" name="Text Box 28"/>
          <p:cNvSpPr txBox="1">
            <a:spLocks noChangeArrowheads="1"/>
          </p:cNvSpPr>
          <p:nvPr/>
        </p:nvSpPr>
        <p:spPr bwMode="auto">
          <a:xfrm>
            <a:off x="7239000" y="5029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3558" name="Line 29"/>
          <p:cNvSpPr>
            <a:spLocks noChangeShapeType="1"/>
          </p:cNvSpPr>
          <p:nvPr/>
        </p:nvSpPr>
        <p:spPr bwMode="auto">
          <a:xfrm flipV="1">
            <a:off x="4495800" y="5715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199" name="Text Box 31"/>
          <p:cNvSpPr txBox="1">
            <a:spLocks noChangeArrowheads="1"/>
          </p:cNvSpPr>
          <p:nvPr/>
        </p:nvSpPr>
        <p:spPr bwMode="auto">
          <a:xfrm>
            <a:off x="1943100" y="47371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135200" name="AutoShape 32"/>
          <p:cNvSpPr>
            <a:spLocks noChangeArrowheads="1"/>
          </p:cNvSpPr>
          <p:nvPr/>
        </p:nvSpPr>
        <p:spPr bwMode="auto">
          <a:xfrm>
            <a:off x="419100" y="32004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685800" y="3314700"/>
            <a:ext cx="821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 $8, 12($19)# Reg[8]:=Speicher[12+Reg[19]]</a:t>
            </a:r>
            <a:endParaRPr lang="en-US" altLang="en-US" b="1" dirty="0">
              <a:latin typeface="Courier New" pitchFamily="49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904E-6 L -3.61111E-6 0.08397 " pathEditMode="relative" ptsTypes="AA">
                                      <p:cBhvr>
                                        <p:cTn id="6" dur="2000" fill="hold"/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9" grpId="0"/>
      <p:bldP spid="13520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store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err="1" smtClean="0">
                <a:latin typeface="Courier New" pitchFamily="49" charset="0"/>
              </a:rPr>
              <a:t>word</a:t>
            </a:r>
            <a:r>
              <a:rPr lang="de-DE" altLang="en-US" dirty="0" smtClean="0">
                <a:latin typeface="Courier New" pitchFamily="49" charset="0"/>
              </a:rPr>
              <a:t>-</a:t>
            </a:r>
            <a:r>
              <a:rPr lang="de-DE" altLang="en-US" dirty="0" smtClean="0"/>
              <a:t>Befehl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1219200"/>
            <a:ext cx="8821737" cy="2308324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Allgemeine Form: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sw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quel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(reg)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mit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quel</a:t>
            </a:r>
            <a:r>
              <a:rPr lang="de-DE" altLang="en-US" b="1" dirty="0" smtClean="0">
                <a:latin typeface="Courier New" pitchFamily="49" charset="0"/>
              </a:rPr>
              <a:t>, 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$0..$31,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: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Konstante </a:t>
            </a:r>
            <a:r>
              <a:rPr lang="de-DE" altLang="en-US" dirty="0" smtClean="0">
                <a:sym typeface="Symbol" pitchFamily="18" charset="2"/>
              </a:rPr>
              <a:t> -2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 .. 2 </a:t>
            </a:r>
            <a:r>
              <a:rPr lang="de-DE" altLang="en-US" baseline="30000" dirty="0" smtClean="0">
                <a:sym typeface="Symbol" pitchFamily="18" charset="2"/>
              </a:rPr>
              <a:t>15</a:t>
            </a:r>
            <a:r>
              <a:rPr lang="de-DE" altLang="en-US" dirty="0" smtClean="0">
                <a:sym typeface="Symbol" pitchFamily="18" charset="2"/>
              </a:rPr>
              <a:t>-1, deren Wert beim Laden des Programms bekannt sein muss bzw. deren Bezeichner. </a:t>
            </a:r>
          </a:p>
          <a:p>
            <a:pPr eaLnBrk="1" hangingPunct="1"/>
            <a:r>
              <a:rPr lang="de-DE" altLang="en-US" dirty="0" smtClean="0">
                <a:sym typeface="Symbol" pitchFamily="18" charset="2"/>
              </a:rPr>
              <a:t>Beispiel:</a:t>
            </a:r>
            <a:br>
              <a:rPr lang="de-DE" altLang="en-US" dirty="0" smtClean="0">
                <a:sym typeface="Symbol" pitchFamily="18" charset="2"/>
              </a:rPr>
            </a:br>
            <a:r>
              <a:rPr lang="de-DE" altLang="en-US" b="1" dirty="0" err="1" smtClean="0">
                <a:latin typeface="Courier New" pitchFamily="49" charset="0"/>
                <a:sym typeface="Symbol" pitchFamily="18" charset="2"/>
              </a:rPr>
              <a:t>sw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 $8, 8($19) # Speicher[8+Reg[19]] := Reg[8]</a:t>
            </a:r>
            <a:endParaRPr lang="de-DE" altLang="en-US" b="1" dirty="0" smtClean="0">
              <a:latin typeface="Courier New" pitchFamily="49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60463" y="4419600"/>
            <a:ext cx="2362200" cy="1524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732463" y="4343400"/>
            <a:ext cx="2362200" cy="2057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1160463" y="4800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160463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160463" y="5410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1160463" y="571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4589463" y="5334000"/>
            <a:ext cx="457200" cy="457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3522663" y="550545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751263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4589463" y="5334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22263" y="4724400"/>
            <a:ext cx="83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$8</a:t>
            </a:r>
          </a:p>
          <a:p>
            <a:pPr eaLnBrk="1" hangingPunct="1">
              <a:spcBef>
                <a:spcPct val="50000"/>
              </a:spcBef>
            </a:pP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398463" y="5334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$19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98463" y="4953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398463" y="5562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398463" y="42672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732463" y="5105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5732463" y="54102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1676400" y="5334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5008563" y="484505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b="1" dirty="0">
                <a:latin typeface="Courier New" pitchFamily="49" charset="0"/>
                <a:cs typeface="Arial" panose="020B0604020202020204" pitchFamily="34" charset="0"/>
              </a:rPr>
              <a:t>1008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1119188" y="3886200"/>
            <a:ext cx="9890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</a:p>
        </p:txBody>
      </p:sp>
      <p:sp>
        <p:nvSpPr>
          <p:cNvPr id="24600" name="Text Box 24"/>
          <p:cNvSpPr txBox="1">
            <a:spLocks noChangeArrowheads="1"/>
          </p:cNvSpPr>
          <p:nvPr/>
        </p:nvSpPr>
        <p:spPr bwMode="auto">
          <a:xfrm>
            <a:off x="5656263" y="3886200"/>
            <a:ext cx="1812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1676400" y="4724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4602" name="Line 26"/>
          <p:cNvSpPr>
            <a:spLocks noChangeShapeType="1"/>
          </p:cNvSpPr>
          <p:nvPr/>
        </p:nvSpPr>
        <p:spPr bwMode="auto">
          <a:xfrm>
            <a:off x="5732463" y="5715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219" name="Group 27"/>
          <p:cNvGrpSpPr>
            <a:grpSpLocks/>
          </p:cNvGrpSpPr>
          <p:nvPr/>
        </p:nvGrpSpPr>
        <p:grpSpPr bwMode="auto">
          <a:xfrm>
            <a:off x="93663" y="3429000"/>
            <a:ext cx="8001000" cy="2057400"/>
            <a:chOff x="59" y="2160"/>
            <a:chExt cx="5040" cy="1296"/>
          </a:xfrm>
        </p:grpSpPr>
        <p:grpSp>
          <p:nvGrpSpPr>
            <p:cNvPr id="24607" name="Group 28"/>
            <p:cNvGrpSpPr>
              <a:grpSpLocks/>
            </p:cNvGrpSpPr>
            <p:nvPr/>
          </p:nvGrpSpPr>
          <p:grpSpPr bwMode="auto">
            <a:xfrm>
              <a:off x="59" y="2160"/>
              <a:ext cx="5040" cy="1296"/>
              <a:chOff x="59" y="2160"/>
              <a:chExt cx="5040" cy="1296"/>
            </a:xfrm>
          </p:grpSpPr>
          <p:sp>
            <p:nvSpPr>
              <p:cNvPr id="24609" name="Text Box 29"/>
              <p:cNvSpPr txBox="1">
                <a:spLocks noChangeArrowheads="1"/>
              </p:cNvSpPr>
              <p:nvPr/>
            </p:nvSpPr>
            <p:spPr bwMode="auto">
              <a:xfrm>
                <a:off x="4427" y="3168"/>
                <a:ext cx="6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b="1" dirty="0">
                    <a:latin typeface="Courier New" pitchFamily="49" charset="0"/>
                    <a:cs typeface="Arial" panose="020B0604020202020204" pitchFamily="34" charset="0"/>
                  </a:rPr>
                  <a:t>4711</a:t>
                </a:r>
              </a:p>
            </p:txBody>
          </p:sp>
          <p:sp>
            <p:nvSpPr>
              <p:cNvPr id="24610" name="AutoShape 30"/>
              <p:cNvSpPr>
                <a:spLocks noChangeArrowheads="1"/>
              </p:cNvSpPr>
              <p:nvPr/>
            </p:nvSpPr>
            <p:spPr bwMode="auto">
              <a:xfrm>
                <a:off x="59" y="2160"/>
                <a:ext cx="240" cy="192"/>
              </a:xfrm>
              <a:prstGeom prst="rightArrow">
                <a:avLst>
                  <a:gd name="adj1" fmla="val 50000"/>
                  <a:gd name="adj2" fmla="val 31250"/>
                </a:avLst>
              </a:prstGeom>
              <a:solidFill>
                <a:srgbClr val="84B8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608" name="Line 31"/>
            <p:cNvSpPr>
              <a:spLocks noChangeShapeType="1"/>
            </p:cNvSpPr>
            <p:nvPr/>
          </p:nvSpPr>
          <p:spPr bwMode="auto">
            <a:xfrm flipH="1" flipV="1">
              <a:off x="2219" y="3120"/>
              <a:ext cx="1573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604" name="Text Box 32"/>
          <p:cNvSpPr txBox="1">
            <a:spLocks noChangeArrowheads="1"/>
          </p:cNvSpPr>
          <p:nvPr/>
        </p:nvSpPr>
        <p:spPr bwMode="auto">
          <a:xfrm>
            <a:off x="7027863" y="5334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4711</a:t>
            </a:r>
          </a:p>
        </p:txBody>
      </p:sp>
      <p:sp>
        <p:nvSpPr>
          <p:cNvPr id="24605" name="Line 33"/>
          <p:cNvSpPr>
            <a:spLocks noChangeShapeType="1"/>
          </p:cNvSpPr>
          <p:nvPr/>
        </p:nvSpPr>
        <p:spPr bwMode="auto">
          <a:xfrm flipV="1">
            <a:off x="5046663" y="5334000"/>
            <a:ext cx="6858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06" name="Line 34"/>
          <p:cNvSpPr>
            <a:spLocks noChangeShapeType="1"/>
          </p:cNvSpPr>
          <p:nvPr/>
        </p:nvSpPr>
        <p:spPr bwMode="auto">
          <a:xfrm flipV="1">
            <a:off x="4114800" y="5715000"/>
            <a:ext cx="474663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Darstellung von Befehlen im Rechner</a:t>
            </a:r>
          </a:p>
        </p:txBody>
      </p:sp>
      <p:graphicFrame>
        <p:nvGraphicFramePr>
          <p:cNvPr id="12389" name="Group 101"/>
          <p:cNvGraphicFramePr>
            <a:graphicFrameLocks noGrp="1"/>
          </p:cNvGraphicFramePr>
          <p:nvPr/>
        </p:nvGraphicFramePr>
        <p:xfrm>
          <a:off x="533400" y="3276600"/>
          <a:ext cx="8382000" cy="2209801"/>
        </p:xfrm>
        <a:graphic>
          <a:graphicData uri="http://schemas.openxmlformats.org/drawingml/2006/table">
            <a:tbl>
              <a:tblPr/>
              <a:tblGrid>
                <a:gridCol w="2133600"/>
                <a:gridCol w="1752600"/>
                <a:gridCol w="685800"/>
                <a:gridCol w="609600"/>
                <a:gridCol w="609600"/>
                <a:gridCol w="609600"/>
                <a:gridCol w="1066800"/>
                <a:gridCol w="914400"/>
              </a:tblGrid>
              <a:tr h="6683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lw,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39" name="Text Box 78"/>
          <p:cNvSpPr txBox="1">
            <a:spLocks noChangeArrowheads="1"/>
          </p:cNvSpPr>
          <p:nvPr/>
        </p:nvSpPr>
        <p:spPr bwMode="auto">
          <a:xfrm>
            <a:off x="381000" y="12954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Zergliederung eines Befehlswortes in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Befehlsfelder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Jede benutzte Zergliederung heißt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Befehlsformat;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Beispiele:</a:t>
            </a:r>
          </a:p>
        </p:txBody>
      </p:sp>
      <p:sp>
        <p:nvSpPr>
          <p:cNvPr id="25640" name="Text Box 84"/>
          <p:cNvSpPr txBox="1">
            <a:spLocks noChangeArrowheads="1"/>
          </p:cNvSpPr>
          <p:nvPr/>
        </p:nvSpPr>
        <p:spPr bwMode="auto">
          <a:xfrm>
            <a:off x="2308225" y="5661248"/>
            <a:ext cx="2141538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Operationscode, kodiert Befehl</a:t>
            </a:r>
          </a:p>
        </p:txBody>
      </p:sp>
      <p:sp>
        <p:nvSpPr>
          <p:cNvPr id="25641" name="Rectangle 95"/>
          <p:cNvSpPr>
            <a:spLocks noChangeArrowheads="1"/>
          </p:cNvSpPr>
          <p:nvPr/>
        </p:nvSpPr>
        <p:spPr bwMode="auto">
          <a:xfrm>
            <a:off x="5765800" y="5715000"/>
            <a:ext cx="2692400" cy="6508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kodiert Befehlsvariante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2" name="Line 97"/>
          <p:cNvSpPr>
            <a:spLocks noChangeShapeType="1"/>
          </p:cNvSpPr>
          <p:nvPr/>
        </p:nvSpPr>
        <p:spPr bwMode="auto">
          <a:xfrm flipV="1">
            <a:off x="4284663" y="5327650"/>
            <a:ext cx="287337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3" name="Text Box 98"/>
          <p:cNvSpPr txBox="1">
            <a:spLocks noChangeArrowheads="1"/>
          </p:cNvSpPr>
          <p:nvPr/>
        </p:nvSpPr>
        <p:spPr bwMode="auto">
          <a:xfrm>
            <a:off x="6443663" y="2392363"/>
            <a:ext cx="2471737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 kodiert Befehlsvariante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4" name="Line 99"/>
          <p:cNvSpPr>
            <a:spLocks noChangeShapeType="1"/>
          </p:cNvSpPr>
          <p:nvPr/>
        </p:nvSpPr>
        <p:spPr bwMode="auto">
          <a:xfrm>
            <a:off x="8458200" y="3094038"/>
            <a:ext cx="0" cy="9826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45" name="Line 96"/>
          <p:cNvSpPr>
            <a:spLocks noChangeShapeType="1"/>
          </p:cNvSpPr>
          <p:nvPr/>
        </p:nvSpPr>
        <p:spPr bwMode="auto">
          <a:xfrm flipH="1" flipV="1">
            <a:off x="7524750" y="4508500"/>
            <a:ext cx="142875" cy="1206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6"/>
          <p:cNvSpPr txBox="1">
            <a:spLocks noChangeArrowheads="1"/>
          </p:cNvSpPr>
          <p:nvPr/>
        </p:nvSpPr>
        <p:spPr bwMode="blackWhite">
          <a:xfrm>
            <a:off x="228600" y="4397375"/>
            <a:ext cx="3886200" cy="192722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Übersetzung des Assemblerprogramms in ein ladbares Maschinenprogramm ist Aufgabe des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Assemblers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Speicherung von Befehlen im Rechner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7150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715000" y="525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5715000" y="571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715000" y="4800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715000" y="4343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6769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676900" y="25860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572000" y="5851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5181600" y="37147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5334000" y="2595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5334000" y="2976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7664" name="Text Box 23"/>
          <p:cNvSpPr txBox="1">
            <a:spLocks noChangeArrowheads="1"/>
          </p:cNvSpPr>
          <p:nvPr/>
        </p:nvSpPr>
        <p:spPr bwMode="auto">
          <a:xfrm>
            <a:off x="4800600" y="11430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665" name="Text Box 25"/>
          <p:cNvSpPr txBox="1">
            <a:spLocks noChangeArrowheads="1"/>
          </p:cNvSpPr>
          <p:nvPr/>
        </p:nvSpPr>
        <p:spPr bwMode="blackWhite">
          <a:xfrm>
            <a:off x="304800" y="1700213"/>
            <a:ext cx="3276600" cy="2109787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lw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$2,100($0)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lw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$3,104($0)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add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$3,$2,$3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sw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$3,108($0)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/>
        </p:nvSpPr>
        <p:spPr bwMode="auto">
          <a:xfrm>
            <a:off x="5815013" y="213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2   	   100 </a:t>
            </a:r>
          </a:p>
        </p:txBody>
      </p:sp>
      <p:sp>
        <p:nvSpPr>
          <p:cNvPr id="27667" name="Text Box 27"/>
          <p:cNvSpPr txBox="1">
            <a:spLocks noChangeArrowheads="1"/>
          </p:cNvSpPr>
          <p:nvPr/>
        </p:nvSpPr>
        <p:spPr bwMode="auto">
          <a:xfrm>
            <a:off x="5867400" y="2971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0    2    3    3    0    32</a:t>
            </a:r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829300" y="2590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3   	   104 </a:t>
            </a:r>
          </a:p>
        </p:txBody>
      </p:sp>
      <p:sp>
        <p:nvSpPr>
          <p:cNvPr id="27669" name="Text Box 29"/>
          <p:cNvSpPr txBox="1">
            <a:spLocks noChangeArrowheads="1"/>
          </p:cNvSpPr>
          <p:nvPr/>
        </p:nvSpPr>
        <p:spPr bwMode="auto">
          <a:xfrm>
            <a:off x="5791200" y="3429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43  0    3   	   108 </a:t>
            </a:r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5029200" y="34337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4953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4953000" y="4748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4953000" y="52054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27674" name="Line 34"/>
          <p:cNvSpPr>
            <a:spLocks noChangeShapeType="1"/>
          </p:cNvSpPr>
          <p:nvPr/>
        </p:nvSpPr>
        <p:spPr bwMode="auto">
          <a:xfrm>
            <a:off x="5676900" y="29749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5" name="Line 35"/>
          <p:cNvSpPr>
            <a:spLocks noChangeShapeType="1"/>
          </p:cNvSpPr>
          <p:nvPr/>
        </p:nvSpPr>
        <p:spPr bwMode="auto">
          <a:xfrm>
            <a:off x="56769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6" name="Text Box 36"/>
          <p:cNvSpPr txBox="1">
            <a:spLocks noChangeArrowheads="1"/>
          </p:cNvSpPr>
          <p:nvPr/>
        </p:nvSpPr>
        <p:spPr bwMode="auto">
          <a:xfrm>
            <a:off x="51816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27677" name="Text Box 37"/>
          <p:cNvSpPr txBox="1">
            <a:spLocks noChangeArrowheads="1"/>
          </p:cNvSpPr>
          <p:nvPr/>
        </p:nvSpPr>
        <p:spPr bwMode="auto">
          <a:xfrm>
            <a:off x="8077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678" name="Text Box 38"/>
          <p:cNvSpPr txBox="1">
            <a:spLocks noChangeArrowheads="1"/>
          </p:cNvSpPr>
          <p:nvPr/>
        </p:nvSpPr>
        <p:spPr bwMode="auto">
          <a:xfrm>
            <a:off x="80772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679" name="Text Box 57"/>
          <p:cNvSpPr txBox="1">
            <a:spLocks noChangeArrowheads="1"/>
          </p:cNvSpPr>
          <p:nvPr/>
        </p:nvSpPr>
        <p:spPr bwMode="auto">
          <a:xfrm>
            <a:off x="381000" y="12192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Assemblerprogramm</a:t>
            </a:r>
          </a:p>
        </p:txBody>
      </p:sp>
      <p:sp>
        <p:nvSpPr>
          <p:cNvPr id="27680" name="Freeform 61"/>
          <p:cNvSpPr>
            <a:spLocks/>
          </p:cNvSpPr>
          <p:nvPr/>
        </p:nvSpPr>
        <p:spPr bwMode="auto">
          <a:xfrm>
            <a:off x="1638300" y="1603375"/>
            <a:ext cx="6591300" cy="606425"/>
          </a:xfrm>
          <a:custGeom>
            <a:avLst/>
            <a:gdLst>
              <a:gd name="T0" fmla="*/ 0 w 4152"/>
              <a:gd name="T1" fmla="*/ 2147483647 h 382"/>
              <a:gd name="T2" fmla="*/ 2147483647 w 4152"/>
              <a:gd name="T3" fmla="*/ 2147483647 h 382"/>
              <a:gd name="T4" fmla="*/ 2147483647 w 4152"/>
              <a:gd name="T5" fmla="*/ 2147483647 h 38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52" h="382">
                <a:moveTo>
                  <a:pt x="0" y="105"/>
                </a:moveTo>
                <a:cubicBezTo>
                  <a:pt x="444" y="96"/>
                  <a:pt x="1972" y="0"/>
                  <a:pt x="2664" y="46"/>
                </a:cubicBezTo>
                <a:cubicBezTo>
                  <a:pt x="3356" y="92"/>
                  <a:pt x="3752" y="242"/>
                  <a:pt x="4152" y="382"/>
                </a:cubicBezTo>
              </a:path>
            </a:pathLst>
          </a:custGeom>
          <a:noFill/>
          <a:ln w="28575" cmpd="sng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1" name="Freeform 63"/>
          <p:cNvSpPr>
            <a:spLocks/>
          </p:cNvSpPr>
          <p:nvPr/>
        </p:nvSpPr>
        <p:spPr bwMode="auto">
          <a:xfrm>
            <a:off x="2286000" y="1714500"/>
            <a:ext cx="4114800" cy="495300"/>
          </a:xfrm>
          <a:custGeom>
            <a:avLst/>
            <a:gdLst>
              <a:gd name="T0" fmla="*/ 0 w 2592"/>
              <a:gd name="T1" fmla="*/ 2147483647 h 312"/>
              <a:gd name="T2" fmla="*/ 2147483647 w 2592"/>
              <a:gd name="T3" fmla="*/ 2147483647 h 312"/>
              <a:gd name="T4" fmla="*/ 2147483647 w 2592"/>
              <a:gd name="T5" fmla="*/ 2147483647 h 3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92" h="312">
                <a:moveTo>
                  <a:pt x="0" y="168"/>
                </a:moveTo>
                <a:cubicBezTo>
                  <a:pt x="600" y="84"/>
                  <a:pt x="1200" y="0"/>
                  <a:pt x="1632" y="24"/>
                </a:cubicBezTo>
                <a:cubicBezTo>
                  <a:pt x="2064" y="48"/>
                  <a:pt x="2328" y="180"/>
                  <a:pt x="2592" y="312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2" name="Freeform 64"/>
          <p:cNvSpPr>
            <a:spLocks/>
          </p:cNvSpPr>
          <p:nvPr/>
        </p:nvSpPr>
        <p:spPr bwMode="auto">
          <a:xfrm>
            <a:off x="1143000" y="1509713"/>
            <a:ext cx="5715000" cy="700087"/>
          </a:xfrm>
          <a:custGeom>
            <a:avLst/>
            <a:gdLst>
              <a:gd name="T0" fmla="*/ 0 w 3600"/>
              <a:gd name="T1" fmla="*/ 2147483647 h 441"/>
              <a:gd name="T2" fmla="*/ 2147483647 w 3600"/>
              <a:gd name="T3" fmla="*/ 2147483647 h 441"/>
              <a:gd name="T4" fmla="*/ 2147483647 w 3600"/>
              <a:gd name="T5" fmla="*/ 2147483647 h 441"/>
              <a:gd name="T6" fmla="*/ 2147483647 w 3600"/>
              <a:gd name="T7" fmla="*/ 2147483647 h 441"/>
              <a:gd name="T8" fmla="*/ 2147483647 w 3600"/>
              <a:gd name="T9" fmla="*/ 2147483647 h 4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00" h="441">
                <a:moveTo>
                  <a:pt x="0" y="201"/>
                </a:moveTo>
                <a:cubicBezTo>
                  <a:pt x="89" y="179"/>
                  <a:pt x="315" y="92"/>
                  <a:pt x="537" y="66"/>
                </a:cubicBezTo>
                <a:cubicBezTo>
                  <a:pt x="759" y="40"/>
                  <a:pt x="962" y="44"/>
                  <a:pt x="1330" y="44"/>
                </a:cubicBezTo>
                <a:cubicBezTo>
                  <a:pt x="1698" y="44"/>
                  <a:pt x="2365" y="0"/>
                  <a:pt x="2743" y="66"/>
                </a:cubicBezTo>
                <a:cubicBezTo>
                  <a:pt x="3121" y="132"/>
                  <a:pt x="3422" y="363"/>
                  <a:pt x="3600" y="441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3" name="Freeform 65"/>
          <p:cNvSpPr>
            <a:spLocks/>
          </p:cNvSpPr>
          <p:nvPr/>
        </p:nvSpPr>
        <p:spPr bwMode="auto">
          <a:xfrm>
            <a:off x="673100" y="1951038"/>
            <a:ext cx="5194300" cy="258762"/>
          </a:xfrm>
          <a:custGeom>
            <a:avLst/>
            <a:gdLst>
              <a:gd name="T0" fmla="*/ 2147483647 w 3272"/>
              <a:gd name="T1" fmla="*/ 2147483647 h 163"/>
              <a:gd name="T2" fmla="*/ 2147483647 w 3272"/>
              <a:gd name="T3" fmla="*/ 2147483647 h 163"/>
              <a:gd name="T4" fmla="*/ 2147483647 w 3272"/>
              <a:gd name="T5" fmla="*/ 2147483647 h 163"/>
              <a:gd name="T6" fmla="*/ 2147483647 w 3272"/>
              <a:gd name="T7" fmla="*/ 2147483647 h 163"/>
              <a:gd name="T8" fmla="*/ 2147483647 w 3272"/>
              <a:gd name="T9" fmla="*/ 2147483647 h 1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72" h="163">
                <a:moveTo>
                  <a:pt x="8" y="19"/>
                </a:moveTo>
                <a:cubicBezTo>
                  <a:pt x="4" y="91"/>
                  <a:pt x="0" y="163"/>
                  <a:pt x="344" y="163"/>
                </a:cubicBezTo>
                <a:cubicBezTo>
                  <a:pt x="688" y="163"/>
                  <a:pt x="1654" y="38"/>
                  <a:pt x="2072" y="19"/>
                </a:cubicBezTo>
                <a:cubicBezTo>
                  <a:pt x="2490" y="0"/>
                  <a:pt x="2652" y="26"/>
                  <a:pt x="2852" y="50"/>
                </a:cubicBezTo>
                <a:cubicBezTo>
                  <a:pt x="3052" y="74"/>
                  <a:pt x="3184" y="139"/>
                  <a:pt x="3272" y="163"/>
                </a:cubicBezTo>
              </a:path>
            </a:pathLst>
          </a:custGeom>
          <a:noFill/>
          <a:ln w="28575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4" name="Freeform 66"/>
          <p:cNvSpPr>
            <a:spLocks/>
          </p:cNvSpPr>
          <p:nvPr/>
        </p:nvSpPr>
        <p:spPr bwMode="auto">
          <a:xfrm>
            <a:off x="342900" y="2501900"/>
            <a:ext cx="5524500" cy="266700"/>
          </a:xfrm>
          <a:custGeom>
            <a:avLst/>
            <a:gdLst>
              <a:gd name="T0" fmla="*/ 2147483647 w 3480"/>
              <a:gd name="T1" fmla="*/ 2147483647 h 168"/>
              <a:gd name="T2" fmla="*/ 2147483647 w 3480"/>
              <a:gd name="T3" fmla="*/ 2147483647 h 168"/>
              <a:gd name="T4" fmla="*/ 2147483647 w 3480"/>
              <a:gd name="T5" fmla="*/ 2147483647 h 168"/>
              <a:gd name="T6" fmla="*/ 2147483647 w 3480"/>
              <a:gd name="T7" fmla="*/ 2147483647 h 168"/>
              <a:gd name="T8" fmla="*/ 2147483647 w 348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0" h="168">
                <a:moveTo>
                  <a:pt x="168" y="8"/>
                </a:moveTo>
                <a:cubicBezTo>
                  <a:pt x="84" y="44"/>
                  <a:pt x="0" y="80"/>
                  <a:pt x="312" y="104"/>
                </a:cubicBezTo>
                <a:cubicBezTo>
                  <a:pt x="624" y="128"/>
                  <a:pt x="1592" y="168"/>
                  <a:pt x="2040" y="152"/>
                </a:cubicBezTo>
                <a:cubicBezTo>
                  <a:pt x="2488" y="136"/>
                  <a:pt x="2760" y="16"/>
                  <a:pt x="3000" y="8"/>
                </a:cubicBezTo>
                <a:cubicBezTo>
                  <a:pt x="3240" y="0"/>
                  <a:pt x="3360" y="52"/>
                  <a:pt x="3480" y="1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5" name="Freeform 68"/>
          <p:cNvSpPr>
            <a:spLocks/>
          </p:cNvSpPr>
          <p:nvPr/>
        </p:nvSpPr>
        <p:spPr bwMode="auto">
          <a:xfrm>
            <a:off x="762000" y="2971800"/>
            <a:ext cx="7772400" cy="317500"/>
          </a:xfrm>
          <a:custGeom>
            <a:avLst/>
            <a:gdLst>
              <a:gd name="T0" fmla="*/ 0 w 4896"/>
              <a:gd name="T1" fmla="*/ 2147483647 h 200"/>
              <a:gd name="T2" fmla="*/ 2147483647 w 4896"/>
              <a:gd name="T3" fmla="*/ 2147483647 h 200"/>
              <a:gd name="T4" fmla="*/ 2147483647 w 4896"/>
              <a:gd name="T5" fmla="*/ 2147483647 h 200"/>
              <a:gd name="T6" fmla="*/ 2147483647 w 4896"/>
              <a:gd name="T7" fmla="*/ 2147483647 h 200"/>
              <a:gd name="T8" fmla="*/ 2147483647 w 4896"/>
              <a:gd name="T9" fmla="*/ 2147483647 h 200"/>
              <a:gd name="T10" fmla="*/ 2147483647 w 4896"/>
              <a:gd name="T11" fmla="*/ 2147483647 h 200"/>
              <a:gd name="T12" fmla="*/ 2147483647 w 4896"/>
              <a:gd name="T13" fmla="*/ 2147483647 h 200"/>
              <a:gd name="T14" fmla="*/ 2147483647 w 4896"/>
              <a:gd name="T15" fmla="*/ 2147483647 h 200"/>
              <a:gd name="T16" fmla="*/ 2147483647 w 4896"/>
              <a:gd name="T17" fmla="*/ 2147483647 h 200"/>
              <a:gd name="T18" fmla="*/ 2147483647 w 4896"/>
              <a:gd name="T19" fmla="*/ 2147483647 h 200"/>
              <a:gd name="T20" fmla="*/ 2147483647 w 4896"/>
              <a:gd name="T21" fmla="*/ 0 h 200"/>
              <a:gd name="T22" fmla="*/ 2147483647 w 4896"/>
              <a:gd name="T23" fmla="*/ 2147483647 h 200"/>
              <a:gd name="T24" fmla="*/ 2147483647 w 4896"/>
              <a:gd name="T25" fmla="*/ 0 h 200"/>
              <a:gd name="T26" fmla="*/ 2147483647 w 4896"/>
              <a:gd name="T27" fmla="*/ 2147483647 h 200"/>
              <a:gd name="T28" fmla="*/ 2147483647 w 4896"/>
              <a:gd name="T29" fmla="*/ 0 h 200"/>
              <a:gd name="T30" fmla="*/ 2147483647 w 4896"/>
              <a:gd name="T31" fmla="*/ 2147483647 h 200"/>
              <a:gd name="T32" fmla="*/ 2147483647 w 4896"/>
              <a:gd name="T33" fmla="*/ 0 h 200"/>
              <a:gd name="T34" fmla="*/ 2147483647 w 4896"/>
              <a:gd name="T35" fmla="*/ 2147483647 h 2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896" h="200">
                <a:moveTo>
                  <a:pt x="0" y="96"/>
                </a:moveTo>
                <a:cubicBezTo>
                  <a:pt x="8" y="92"/>
                  <a:pt x="16" y="88"/>
                  <a:pt x="48" y="96"/>
                </a:cubicBezTo>
                <a:cubicBezTo>
                  <a:pt x="80" y="104"/>
                  <a:pt x="160" y="144"/>
                  <a:pt x="192" y="144"/>
                </a:cubicBezTo>
                <a:cubicBezTo>
                  <a:pt x="224" y="144"/>
                  <a:pt x="200" y="88"/>
                  <a:pt x="240" y="96"/>
                </a:cubicBezTo>
                <a:cubicBezTo>
                  <a:pt x="280" y="104"/>
                  <a:pt x="376" y="184"/>
                  <a:pt x="432" y="192"/>
                </a:cubicBezTo>
                <a:cubicBezTo>
                  <a:pt x="488" y="200"/>
                  <a:pt x="535" y="150"/>
                  <a:pt x="576" y="144"/>
                </a:cubicBezTo>
                <a:cubicBezTo>
                  <a:pt x="617" y="138"/>
                  <a:pt x="639" y="155"/>
                  <a:pt x="679" y="155"/>
                </a:cubicBezTo>
                <a:cubicBezTo>
                  <a:pt x="719" y="155"/>
                  <a:pt x="481" y="162"/>
                  <a:pt x="816" y="144"/>
                </a:cubicBezTo>
                <a:cubicBezTo>
                  <a:pt x="1151" y="126"/>
                  <a:pt x="2280" y="64"/>
                  <a:pt x="2688" y="48"/>
                </a:cubicBezTo>
                <a:cubicBezTo>
                  <a:pt x="3096" y="32"/>
                  <a:pt x="3136" y="56"/>
                  <a:pt x="3264" y="48"/>
                </a:cubicBezTo>
                <a:cubicBezTo>
                  <a:pt x="3392" y="40"/>
                  <a:pt x="3400" y="0"/>
                  <a:pt x="3456" y="0"/>
                </a:cubicBezTo>
                <a:cubicBezTo>
                  <a:pt x="3512" y="0"/>
                  <a:pt x="3544" y="48"/>
                  <a:pt x="3600" y="48"/>
                </a:cubicBezTo>
                <a:cubicBezTo>
                  <a:pt x="3656" y="48"/>
                  <a:pt x="3736" y="0"/>
                  <a:pt x="3792" y="0"/>
                </a:cubicBezTo>
                <a:cubicBezTo>
                  <a:pt x="3848" y="0"/>
                  <a:pt x="3880" y="48"/>
                  <a:pt x="3936" y="48"/>
                </a:cubicBezTo>
                <a:cubicBezTo>
                  <a:pt x="3992" y="48"/>
                  <a:pt x="4072" y="0"/>
                  <a:pt x="4128" y="0"/>
                </a:cubicBezTo>
                <a:cubicBezTo>
                  <a:pt x="4184" y="0"/>
                  <a:pt x="4184" y="48"/>
                  <a:pt x="4272" y="48"/>
                </a:cubicBezTo>
                <a:cubicBezTo>
                  <a:pt x="4360" y="48"/>
                  <a:pt x="4552" y="0"/>
                  <a:pt x="4656" y="0"/>
                </a:cubicBezTo>
                <a:cubicBezTo>
                  <a:pt x="4760" y="0"/>
                  <a:pt x="4828" y="24"/>
                  <a:pt x="4896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6" name="Freeform 69"/>
          <p:cNvSpPr>
            <a:spLocks/>
          </p:cNvSpPr>
          <p:nvPr/>
        </p:nvSpPr>
        <p:spPr bwMode="auto">
          <a:xfrm>
            <a:off x="609600" y="3733800"/>
            <a:ext cx="5334000" cy="241300"/>
          </a:xfrm>
          <a:custGeom>
            <a:avLst/>
            <a:gdLst>
              <a:gd name="T0" fmla="*/ 0 w 3360"/>
              <a:gd name="T1" fmla="*/ 0 h 152"/>
              <a:gd name="T2" fmla="*/ 2147483647 w 3360"/>
              <a:gd name="T3" fmla="*/ 2147483647 h 152"/>
              <a:gd name="T4" fmla="*/ 2147483647 w 3360"/>
              <a:gd name="T5" fmla="*/ 2147483647 h 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360" h="152">
                <a:moveTo>
                  <a:pt x="0" y="0"/>
                </a:moveTo>
                <a:cubicBezTo>
                  <a:pt x="560" y="68"/>
                  <a:pt x="1120" y="136"/>
                  <a:pt x="1680" y="144"/>
                </a:cubicBezTo>
                <a:cubicBezTo>
                  <a:pt x="2240" y="152"/>
                  <a:pt x="2800" y="100"/>
                  <a:pt x="3360" y="4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7" name="Line 70"/>
          <p:cNvSpPr>
            <a:spLocks noChangeShapeType="1"/>
          </p:cNvSpPr>
          <p:nvPr/>
        </p:nvSpPr>
        <p:spPr bwMode="auto">
          <a:xfrm>
            <a:off x="5715000" y="2133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(2)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7086600" cy="3447098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Wesentliche Merkmale der heute üblichen Rechner, die auf dem Prinzip des Von-Neumann-Rechners basieren:</a:t>
            </a:r>
          </a:p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2. Verwendung von speicherprogrammierbaren Programmen.</a:t>
            </a:r>
          </a:p>
          <a:p>
            <a:pPr marL="381000" indent="-381000" eaLnBrk="1" hangingPunct="1">
              <a:spcBef>
                <a:spcPts val="3000"/>
              </a:spcBef>
            </a:pPr>
            <a:r>
              <a:rPr lang="de-DE" altLang="en-US" dirty="0" smtClean="0"/>
              <a:t>3. Speicherung von Programmen und Daten in demselben Speicher.</a:t>
            </a:r>
          </a:p>
        </p:txBody>
      </p:sp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8077200" y="2819400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05746"/>
            <a:ext cx="8642350" cy="5247590"/>
          </a:xfrm>
          <a:noFill/>
        </p:spPr>
        <p:txBody>
          <a:bodyPr/>
          <a:lstStyle/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Schichtenmodell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Programme in höherer Programmiersprache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Assemblerprogramme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Maschinenprogramme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RT-Verhalten/-Strukturen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Gatter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Unterscheidung zw. Befehlen, Programmen, Sprachen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Exemplarische Betrachtung der MIPS-Assembler- &amp; Maschinensprache </a:t>
            </a:r>
            <a:r>
              <a:rPr lang="de-DE" altLang="en-US" dirty="0" smtClean="0">
                <a:sym typeface="Wingdings" pitchFamily="2" charset="2"/>
              </a:rPr>
              <a:t> MARS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err="1" smtClean="0"/>
              <a:t>add</a:t>
            </a:r>
            <a:r>
              <a:rPr lang="de-DE" altLang="en-US" sz="2000" dirty="0" smtClean="0"/>
              <a:t>-, </a:t>
            </a:r>
            <a:r>
              <a:rPr lang="de-DE" altLang="en-US" sz="2000" dirty="0" err="1" smtClean="0"/>
              <a:t>lw</a:t>
            </a:r>
            <a:r>
              <a:rPr lang="de-DE" altLang="en-US" sz="2000" dirty="0" smtClean="0"/>
              <a:t>-, </a:t>
            </a:r>
            <a:r>
              <a:rPr lang="de-DE" altLang="en-US" sz="2000" dirty="0" err="1" smtClean="0"/>
              <a:t>sw</a:t>
            </a:r>
            <a:r>
              <a:rPr lang="de-DE" altLang="en-US" sz="2000" dirty="0" smtClean="0"/>
              <a:t>-Befehle; RT-Semantik; Unterscheidung </a:t>
            </a:r>
            <a:r>
              <a:rPr lang="de-DE" altLang="en-US" sz="2000" dirty="0" err="1" smtClean="0"/>
              <a:t>add</a:t>
            </a:r>
            <a:r>
              <a:rPr lang="de-DE" altLang="en-US" sz="2000" dirty="0" smtClean="0"/>
              <a:t>/</a:t>
            </a:r>
            <a:r>
              <a:rPr lang="de-DE" altLang="en-US" sz="2000" dirty="0" err="1" smtClean="0"/>
              <a:t>addu</a:t>
            </a:r>
            <a:endParaRPr lang="de-DE" altLang="en-US" sz="2000" dirty="0" smtClean="0"/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Speichermodell</a:t>
            </a:r>
          </a:p>
          <a:p>
            <a:pPr marL="1236663" lvl="2" indent="-228600" eaLnBrk="1" hangingPunct="1">
              <a:spcBef>
                <a:spcPts val="600"/>
              </a:spcBef>
            </a:pPr>
            <a:r>
              <a:rPr lang="de-DE" altLang="en-US" sz="2000" dirty="0" smtClean="0"/>
              <a:t>Darstellung von Befehlen</a:t>
            </a:r>
          </a:p>
          <a:p>
            <a:pPr marL="620713" lvl="1" indent="-350838" eaLnBrk="1" hangingPunct="1">
              <a:spcBef>
                <a:spcPts val="600"/>
              </a:spcBef>
            </a:pPr>
            <a:r>
              <a:rPr lang="de-DE" altLang="en-US" dirty="0" smtClean="0"/>
              <a:t>Prinzipien der von Neumann-Maschine</a:t>
            </a:r>
          </a:p>
        </p:txBody>
      </p:sp>
      <p:pic>
        <p:nvPicPr>
          <p:cNvPr id="29700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blackWhite">
          <a:xfrm>
            <a:off x="228600" y="4419600"/>
            <a:ext cx="3886200" cy="192722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Der Zeiger auf den gerade ausgeführten Befehl wird im Programmzähler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PC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counter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gespeichert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914400"/>
          </a:xfrm>
        </p:spPr>
        <p:txBody>
          <a:bodyPr/>
          <a:lstStyle/>
          <a:p>
            <a:pPr algn="l" eaLnBrk="1" hangingPunct="1"/>
            <a:r>
              <a:rPr lang="de-DE" altLang="en-US" dirty="0" smtClean="0"/>
              <a:t>Abarbeitung: immer der Reihe nach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15000" y="2133600"/>
            <a:ext cx="3200400" cy="411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5715000" y="52578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5715000" y="5715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715000" y="4800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715000" y="43434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6769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5676900" y="2586038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953000" y="2133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572000" y="5851525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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2</a:t>
            </a:r>
            <a:r>
              <a:rPr lang="de-DE" altLang="en-US" b="1" baseline="30000" dirty="0">
                <a:latin typeface="Courier New" pitchFamily="49" charset="0"/>
                <a:cs typeface="Arial" panose="020B0604020202020204" pitchFamily="34" charset="0"/>
              </a:rPr>
              <a:t>32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-4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181600" y="371475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5334000" y="2595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334000" y="2976563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800600" y="13716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Hauptspeicher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Speicher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5815013" y="21336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2   	   100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5867400" y="2971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0   2   3   3  0   32</a:t>
            </a:r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5829300" y="25908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35  0    3   	   104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0" name="Text Box 21"/>
          <p:cNvSpPr txBox="1">
            <a:spLocks noChangeArrowheads="1"/>
          </p:cNvSpPr>
          <p:nvPr/>
        </p:nvSpPr>
        <p:spPr bwMode="auto">
          <a:xfrm>
            <a:off x="5791200" y="34290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43  0    3   	   108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741" name="Text Box 22"/>
          <p:cNvSpPr txBox="1">
            <a:spLocks noChangeArrowheads="1"/>
          </p:cNvSpPr>
          <p:nvPr/>
        </p:nvSpPr>
        <p:spPr bwMode="auto">
          <a:xfrm>
            <a:off x="5029200" y="3433763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742" name="Text Box 23"/>
          <p:cNvSpPr txBox="1">
            <a:spLocks noChangeArrowheads="1"/>
          </p:cNvSpPr>
          <p:nvPr/>
        </p:nvSpPr>
        <p:spPr bwMode="auto">
          <a:xfrm>
            <a:off x="4953000" y="42672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0743" name="Text Box 24"/>
          <p:cNvSpPr txBox="1">
            <a:spLocks noChangeArrowheads="1"/>
          </p:cNvSpPr>
          <p:nvPr/>
        </p:nvSpPr>
        <p:spPr bwMode="auto">
          <a:xfrm>
            <a:off x="4953000" y="47482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30744" name="Text Box 25"/>
          <p:cNvSpPr txBox="1">
            <a:spLocks noChangeArrowheads="1"/>
          </p:cNvSpPr>
          <p:nvPr/>
        </p:nvSpPr>
        <p:spPr bwMode="auto">
          <a:xfrm>
            <a:off x="4953000" y="5205413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30745" name="Line 26"/>
          <p:cNvSpPr>
            <a:spLocks noChangeShapeType="1"/>
          </p:cNvSpPr>
          <p:nvPr/>
        </p:nvSpPr>
        <p:spPr bwMode="auto">
          <a:xfrm>
            <a:off x="5676900" y="2974975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6" name="Line 27"/>
          <p:cNvSpPr>
            <a:spLocks noChangeShapeType="1"/>
          </p:cNvSpPr>
          <p:nvPr/>
        </p:nvSpPr>
        <p:spPr bwMode="auto">
          <a:xfrm>
            <a:off x="5676900" y="3429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7" name="Text Box 28"/>
          <p:cNvSpPr txBox="1">
            <a:spLocks noChangeArrowheads="1"/>
          </p:cNvSpPr>
          <p:nvPr/>
        </p:nvSpPr>
        <p:spPr bwMode="auto">
          <a:xfrm>
            <a:off x="51816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30748" name="Text Box 29"/>
          <p:cNvSpPr txBox="1">
            <a:spLocks noChangeArrowheads="1"/>
          </p:cNvSpPr>
          <p:nvPr/>
        </p:nvSpPr>
        <p:spPr bwMode="auto">
          <a:xfrm>
            <a:off x="8077200" y="4800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749" name="Text Box 30"/>
          <p:cNvSpPr txBox="1">
            <a:spLocks noChangeArrowheads="1"/>
          </p:cNvSpPr>
          <p:nvPr/>
        </p:nvSpPr>
        <p:spPr bwMode="auto">
          <a:xfrm>
            <a:off x="80772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0750" name="Line 39"/>
          <p:cNvSpPr>
            <a:spLocks noChangeShapeType="1"/>
          </p:cNvSpPr>
          <p:nvPr/>
        </p:nvSpPr>
        <p:spPr bwMode="auto">
          <a:xfrm>
            <a:off x="5715000" y="21336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1" name="Text Box 41"/>
          <p:cNvSpPr txBox="1">
            <a:spLocks noChangeArrowheads="1"/>
          </p:cNvSpPr>
          <p:nvPr/>
        </p:nvSpPr>
        <p:spPr bwMode="auto">
          <a:xfrm>
            <a:off x="858838" y="1600200"/>
            <a:ext cx="3163887" cy="2232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0752" name="Text Box 42"/>
          <p:cNvSpPr txBox="1">
            <a:spLocks noChangeArrowheads="1"/>
          </p:cNvSpPr>
          <p:nvPr/>
        </p:nvSpPr>
        <p:spPr bwMode="auto">
          <a:xfrm>
            <a:off x="247650" y="25368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$2</a:t>
            </a:r>
          </a:p>
        </p:txBody>
      </p:sp>
      <p:sp>
        <p:nvSpPr>
          <p:cNvPr id="30753" name="Text Box 43"/>
          <p:cNvSpPr txBox="1">
            <a:spLocks noChangeArrowheads="1"/>
          </p:cNvSpPr>
          <p:nvPr/>
        </p:nvSpPr>
        <p:spPr bwMode="auto">
          <a:xfrm>
            <a:off x="247650" y="20796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$1</a:t>
            </a:r>
          </a:p>
        </p:txBody>
      </p:sp>
      <p:sp>
        <p:nvSpPr>
          <p:cNvPr id="30754" name="Line 44"/>
          <p:cNvSpPr>
            <a:spLocks noChangeShapeType="1"/>
          </p:cNvSpPr>
          <p:nvPr/>
        </p:nvSpPr>
        <p:spPr bwMode="auto">
          <a:xfrm>
            <a:off x="858838" y="3368675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5" name="Text Box 45"/>
          <p:cNvSpPr txBox="1">
            <a:spLocks noChangeArrowheads="1"/>
          </p:cNvSpPr>
          <p:nvPr/>
        </p:nvSpPr>
        <p:spPr bwMode="auto">
          <a:xfrm>
            <a:off x="3546475" y="3352800"/>
            <a:ext cx="476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0756" name="Text Box 46"/>
          <p:cNvSpPr txBox="1">
            <a:spLocks noChangeArrowheads="1"/>
          </p:cNvSpPr>
          <p:nvPr/>
        </p:nvSpPr>
        <p:spPr bwMode="auto">
          <a:xfrm>
            <a:off x="247650" y="29940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$3</a:t>
            </a:r>
          </a:p>
        </p:txBody>
      </p:sp>
      <p:sp>
        <p:nvSpPr>
          <p:cNvPr id="30757" name="Text Box 47"/>
          <p:cNvSpPr txBox="1">
            <a:spLocks noChangeArrowheads="1"/>
          </p:cNvSpPr>
          <p:nvPr/>
        </p:nvSpPr>
        <p:spPr bwMode="auto">
          <a:xfrm>
            <a:off x="247650" y="3375025"/>
            <a:ext cx="611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30758" name="Line 49"/>
          <p:cNvSpPr>
            <a:spLocks noChangeShapeType="1"/>
          </p:cNvSpPr>
          <p:nvPr/>
        </p:nvSpPr>
        <p:spPr bwMode="auto">
          <a:xfrm>
            <a:off x="858838" y="2560638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9" name="Text Box 50"/>
          <p:cNvSpPr txBox="1">
            <a:spLocks noChangeArrowheads="1"/>
          </p:cNvSpPr>
          <p:nvPr/>
        </p:nvSpPr>
        <p:spPr bwMode="auto">
          <a:xfrm>
            <a:off x="228600" y="1600200"/>
            <a:ext cx="63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$0</a:t>
            </a:r>
          </a:p>
        </p:txBody>
      </p:sp>
      <p:sp>
        <p:nvSpPr>
          <p:cNvPr id="30760" name="Line 51"/>
          <p:cNvSpPr>
            <a:spLocks noChangeShapeType="1"/>
          </p:cNvSpPr>
          <p:nvPr/>
        </p:nvSpPr>
        <p:spPr bwMode="auto">
          <a:xfrm>
            <a:off x="858838" y="2192338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1" name="Text Box 52"/>
          <p:cNvSpPr txBox="1">
            <a:spLocks noChangeArrowheads="1"/>
          </p:cNvSpPr>
          <p:nvPr/>
        </p:nvSpPr>
        <p:spPr bwMode="auto">
          <a:xfrm>
            <a:off x="858838" y="1143000"/>
            <a:ext cx="1122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</a:p>
        </p:txBody>
      </p:sp>
      <p:sp>
        <p:nvSpPr>
          <p:cNvPr id="147509" name="Text Box 53"/>
          <p:cNvSpPr txBox="1">
            <a:spLocks noChangeArrowheads="1"/>
          </p:cNvSpPr>
          <p:nvPr/>
        </p:nvSpPr>
        <p:spPr bwMode="auto">
          <a:xfrm>
            <a:off x="3352800" y="2971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7510" name="Text Box 54"/>
          <p:cNvSpPr txBox="1">
            <a:spLocks noChangeArrowheads="1"/>
          </p:cNvSpPr>
          <p:nvPr/>
        </p:nvSpPr>
        <p:spPr bwMode="auto">
          <a:xfrm>
            <a:off x="3352800" y="2514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7511" name="Text Box 55"/>
          <p:cNvSpPr txBox="1">
            <a:spLocks noChangeArrowheads="1"/>
          </p:cNvSpPr>
          <p:nvPr/>
        </p:nvSpPr>
        <p:spPr bwMode="auto">
          <a:xfrm>
            <a:off x="3203575" y="2994025"/>
            <a:ext cx="6858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30765" name="Line 48"/>
          <p:cNvSpPr>
            <a:spLocks noChangeShapeType="1"/>
          </p:cNvSpPr>
          <p:nvPr/>
        </p:nvSpPr>
        <p:spPr bwMode="auto">
          <a:xfrm>
            <a:off x="858838" y="2994025"/>
            <a:ext cx="3163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2" name="Text Box 56"/>
          <p:cNvSpPr txBox="1">
            <a:spLocks noChangeArrowheads="1"/>
          </p:cNvSpPr>
          <p:nvPr/>
        </p:nvSpPr>
        <p:spPr bwMode="auto">
          <a:xfrm>
            <a:off x="7924800" y="5334000"/>
            <a:ext cx="6858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47513" name="AutoShape 57"/>
          <p:cNvSpPr>
            <a:spLocks noChangeArrowheads="1"/>
          </p:cNvSpPr>
          <p:nvPr/>
        </p:nvSpPr>
        <p:spPr bwMode="auto">
          <a:xfrm>
            <a:off x="4800600" y="2192338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4" name="AutoShape 58"/>
          <p:cNvSpPr>
            <a:spLocks noChangeArrowheads="1"/>
          </p:cNvSpPr>
          <p:nvPr/>
        </p:nvSpPr>
        <p:spPr bwMode="auto">
          <a:xfrm>
            <a:off x="4800600" y="2586038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5" name="AutoShape 59"/>
          <p:cNvSpPr>
            <a:spLocks noChangeArrowheads="1"/>
          </p:cNvSpPr>
          <p:nvPr/>
        </p:nvSpPr>
        <p:spPr bwMode="auto">
          <a:xfrm>
            <a:off x="4800600" y="3451225"/>
            <a:ext cx="381000" cy="322263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516" name="AutoShape 60"/>
          <p:cNvSpPr>
            <a:spLocks noChangeArrowheads="1"/>
          </p:cNvSpPr>
          <p:nvPr/>
        </p:nvSpPr>
        <p:spPr bwMode="auto">
          <a:xfrm>
            <a:off x="4800600" y="3014663"/>
            <a:ext cx="381000" cy="322262"/>
          </a:xfrm>
          <a:prstGeom prst="rightArrow">
            <a:avLst>
              <a:gd name="adj1" fmla="val 50000"/>
              <a:gd name="adj2" fmla="val 29557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7517" name="Picture 61" descr="AN0402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41300"/>
            <a:ext cx="21320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9" grpId="0" autoUpdateAnimBg="0"/>
      <p:bldP spid="147510" grpId="0" autoUpdateAnimBg="0"/>
      <p:bldP spid="147511" grpId="0" animBg="1" autoUpdateAnimBg="0"/>
      <p:bldP spid="147512" grpId="0" animBg="1" autoUpdateAnimBg="0"/>
      <p:bldP spid="147513" grpId="0" animBg="1"/>
      <p:bldP spid="147514" grpId="0" animBg="1"/>
      <p:bldP spid="147515" grpId="0" animBg="1"/>
      <p:bldP spid="1475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Eigenschaften des Von-Neumann-Rechners (3)</a:t>
            </a:r>
          </a:p>
        </p:txBody>
      </p:sp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8172450" y="2852738"/>
            <a:ext cx="381000" cy="1981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blackWhite">
          <a:xfrm>
            <a:off x="468313" y="1268413"/>
            <a:ext cx="59753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Wesentliche Merkmale der heute üblichen Rechner, die auf dem Prinzip des Von-Neumann-Rechners basieren: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4.  Die sequentielle Abarbeitung von Befehlen.</a:t>
            </a:r>
          </a:p>
          <a:p>
            <a:pPr eaLnBrk="1" hangingPunct="1">
              <a:spcBef>
                <a:spcPts val="12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5.  Es gehört zur Semantik eines jeden Befehls (Ausnahme: Sprungbefehle, s.u.), dass zusätzlich zu den erwähnten Änderungen der Speicherinhalte noch der Programmzähler PC erhöht wird, im Fall der MIPS-Maschine jeweils um 4.</a:t>
            </a:r>
          </a:p>
        </p:txBody>
      </p:sp>
      <p:pic>
        <p:nvPicPr>
          <p:cNvPr id="31749" name="Picture 10" descr="AN0402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413000"/>
            <a:ext cx="19177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 Der MIPS-Befehlssatz</a:t>
            </a:r>
            <a:br>
              <a:rPr lang="de-DE" altLang="en-US" dirty="0" smtClean="0"/>
            </a:br>
            <a:r>
              <a:rPr lang="de-DE" altLang="en-US" dirty="0" smtClean="0"/>
              <a:t> 2.2.1.1 Arithmetische und Transportbefehle</a:t>
            </a:r>
          </a:p>
        </p:txBody>
      </p:sp>
      <p:graphicFrame>
        <p:nvGraphicFramePr>
          <p:cNvPr id="41005" name="Group 45"/>
          <p:cNvGraphicFramePr>
            <a:graphicFrameLocks noGrp="1"/>
          </p:cNvGraphicFramePr>
          <p:nvPr/>
        </p:nvGraphicFramePr>
        <p:xfrm>
          <a:off x="381000" y="2133600"/>
          <a:ext cx="8382000" cy="2133601"/>
        </p:xfrm>
        <a:graphic>
          <a:graphicData uri="http://schemas.openxmlformats.org/drawingml/2006/table">
            <a:tbl>
              <a:tblPr/>
              <a:tblGrid>
                <a:gridCol w="2133600"/>
                <a:gridCol w="1752600"/>
                <a:gridCol w="685800"/>
                <a:gridCol w="609600"/>
                <a:gridCol w="609600"/>
                <a:gridCol w="609600"/>
                <a:gridCol w="1066800"/>
                <a:gridCol w="914400"/>
              </a:tblGrid>
              <a:tr h="6683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lw, sw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807" name="Text Box 40"/>
          <p:cNvSpPr txBox="1">
            <a:spLocks noChangeArrowheads="1"/>
          </p:cNvSpPr>
          <p:nvPr/>
        </p:nvSpPr>
        <p:spPr bwMode="auto">
          <a:xfrm>
            <a:off x="685800" y="1335088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Darstellung von Befehlen im Rechner (</a:t>
            </a:r>
            <a:r>
              <a:rPr lang="de-DE" altLang="en-US" sz="2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Wdh</a:t>
            </a:r>
            <a:r>
              <a:rPr lang="de-DE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32808" name="Text Box 41"/>
          <p:cNvSpPr txBox="1">
            <a:spLocks noChangeArrowheads="1"/>
          </p:cNvSpPr>
          <p:nvPr/>
        </p:nvSpPr>
        <p:spPr bwMode="auto">
          <a:xfrm>
            <a:off x="5386388" y="4724400"/>
            <a:ext cx="2930525" cy="71120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Problem: Passt nicht zur Länge der Register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09" name="Line 43"/>
          <p:cNvSpPr>
            <a:spLocks noChangeShapeType="1"/>
          </p:cNvSpPr>
          <p:nvPr/>
        </p:nvSpPr>
        <p:spPr bwMode="auto">
          <a:xfrm flipH="1" flipV="1">
            <a:off x="7092950" y="4149725"/>
            <a:ext cx="1428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Motivation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200900" cy="4894263"/>
          </a:xfrm>
          <a:noFill/>
        </p:spPr>
        <p:txBody>
          <a:bodyPr/>
          <a:lstStyle/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Jede Ausführung von Programmen bedarf einer zur Ausführung fähigen Hardware.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Wir nennen diese auch Ausführungsplattformen (</a:t>
            </a:r>
            <a:r>
              <a:rPr lang="en-US" altLang="en-US" b="1" i="1" dirty="0" smtClean="0"/>
              <a:t>execution platforms)</a:t>
            </a:r>
            <a:r>
              <a:rPr lang="de-DE" altLang="en-US" dirty="0" smtClean="0"/>
              <a:t>.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en-US" altLang="en-US" i="1" dirty="0" smtClean="0"/>
              <a:t>Platform-based design</a:t>
            </a:r>
            <a:r>
              <a:rPr lang="de-DE" altLang="en-US" dirty="0" smtClean="0"/>
              <a:t> ist ein Ansatz für viele Anwendungen (Handys, Autos, …)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Plattformen sind nicht immer ideal (z.B. führen Anwendungen nicht in 0 Zeit mit 0 Energie aus)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Grundlegendes Verständnis für nicht-ideales Verhalten ist wichtig</a:t>
            </a:r>
          </a:p>
          <a:p>
            <a:pPr marL="450850" lvl="1" indent="-271463" eaLnBrk="1" hangingPunct="1">
              <a:spcBef>
                <a:spcPct val="20000"/>
              </a:spcBef>
            </a:pPr>
            <a:r>
              <a:rPr lang="de-DE" altLang="en-US" dirty="0" smtClean="0"/>
              <a:t>Deshalb Beschäftigung in dieser Vorlesung mit Ausführungsplattformen.</a:t>
            </a:r>
          </a:p>
        </p:txBody>
      </p:sp>
      <p:pic>
        <p:nvPicPr>
          <p:cNvPr id="208900" name="Picture 4" descr="j02344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700213"/>
            <a:ext cx="16573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8903" name="Group 7"/>
          <p:cNvGrpSpPr>
            <a:grpSpLocks/>
          </p:cNvGrpSpPr>
          <p:nvPr/>
        </p:nvGrpSpPr>
        <p:grpSpPr bwMode="auto">
          <a:xfrm>
            <a:off x="4786313" y="3513138"/>
            <a:ext cx="4357687" cy="2914650"/>
            <a:chOff x="3015" y="2213"/>
            <a:chExt cx="2745" cy="1836"/>
          </a:xfrm>
        </p:grpSpPr>
        <p:sp>
          <p:nvSpPr>
            <p:cNvPr id="5126" name="Text Box 5"/>
            <p:cNvSpPr txBox="1">
              <a:spLocks noChangeArrowheads="1"/>
            </p:cNvSpPr>
            <p:nvPr/>
          </p:nvSpPr>
          <p:spPr bwMode="auto">
            <a:xfrm>
              <a:off x="3015" y="3799"/>
              <a:ext cx="2745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*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Bei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Graphiken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ohne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Quellenangabe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handelt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es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sich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um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ClipArts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der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 Microsoft,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deren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Nutzungseinschränkungen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einzuhalten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sind</a:t>
              </a:r>
              <a:r>
                <a:rPr lang="en-US" alt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127" name="Text Box 6"/>
            <p:cNvSpPr txBox="1">
              <a:spLocks noChangeArrowheads="1"/>
            </p:cNvSpPr>
            <p:nvPr/>
          </p:nvSpPr>
          <p:spPr bwMode="auto">
            <a:xfrm>
              <a:off x="5472" y="2213"/>
              <a:ext cx="1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*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Nutzung des 16-Bit-Offsets</a:t>
            </a:r>
            <a:br>
              <a:rPr lang="de-DE" altLang="en-US" dirty="0" smtClean="0"/>
            </a:br>
            <a:r>
              <a:rPr lang="de-DE" altLang="en-US" dirty="0" smtClean="0"/>
              <a:t>in der 32-Bit Arithmetik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9113"/>
          </a:xfrm>
        </p:spPr>
        <p:txBody>
          <a:bodyPr/>
          <a:lstStyle/>
          <a:p>
            <a:pPr eaLnBrk="1" hangingPunct="1"/>
            <a:r>
              <a:rPr lang="de-DE" altLang="en-US" sz="2800" b="1" dirty="0" smtClean="0"/>
              <a:t>Replizierung</a:t>
            </a:r>
            <a:r>
              <a:rPr lang="de-DE" altLang="en-US" sz="2800" dirty="0" smtClean="0"/>
              <a:t> des Vorzeichenbits liefert 32-Bit 2k-Zahl: 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962400" y="2286000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295400" y="3200400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11111111111111111111111111111111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696200" y="23622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696200" y="32004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H="1">
            <a:off x="1447800" y="26670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0386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315200" y="2514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7315200" y="3352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228600" y="5943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sign_ext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a,</a:t>
            </a:r>
            <a:r>
              <a:rPr lang="de-DE" altLang="en-US" b="1" dirty="0" err="1">
                <a:solidFill>
                  <a:srgbClr val="FF0000"/>
                </a:solidFill>
                <a:latin typeface="Courier New" pitchFamily="49" charset="0"/>
                <a:cs typeface="Arial" panose="020B0604020202020204" pitchFamily="34" charset="0"/>
              </a:rPr>
              <a:t>m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</a:t>
            </a:r>
            <a:r>
              <a:rPr lang="de-DE" altLang="en-US" b="1" dirty="0">
                <a:latin typeface="Arial Unicode MS" pitchFamily="34" charset="-128"/>
                <a:cs typeface="Arial" panose="020B0604020202020204" pitchFamily="34" charset="0"/>
              </a:rPr>
              <a:t> :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die Bitvektor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a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auf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>
                <a:solidFill>
                  <a:srgbClr val="FF0000"/>
                </a:solidFill>
                <a:latin typeface="Courier New" pitchFamily="49" charset="0"/>
                <a:cs typeface="Arial" panose="020B0604020202020204" pitchFamily="34" charset="0"/>
              </a:rPr>
              <a:t>m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Bits erweitert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038600" y="4191000"/>
            <a:ext cx="3124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295400" y="5105400"/>
            <a:ext cx="57912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00000000000000000111111111111111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7696200" y="4267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de-DE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7696200" y="5105400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1447800" y="45720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4038600" y="4572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1" name="AutoShape 19"/>
          <p:cNvSpPr>
            <a:spLocks noChangeArrowheads="1"/>
          </p:cNvSpPr>
          <p:nvPr/>
        </p:nvSpPr>
        <p:spPr bwMode="auto">
          <a:xfrm>
            <a:off x="7315200" y="44196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>
            <a:off x="7315200" y="5257800"/>
            <a:ext cx="228600" cy="1524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7696200" y="5105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de-DE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-1)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Auswirkung der Nutzung von </a:t>
            </a:r>
            <a:r>
              <a:rPr lang="de-DE" altLang="en-US" dirty="0" err="1" smtClean="0">
                <a:latin typeface="Courier New" pitchFamily="49" charset="0"/>
              </a:rPr>
              <a:t>sign_ext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bei der Adressierung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53272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de-DE" altLang="en-US" dirty="0" smtClean="0"/>
              <a:t>Präzisere Beschreibung der Bedeutung des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-Befehls: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en-US" b="1" dirty="0" err="1" smtClean="0">
                <a:latin typeface="Courier New" pitchFamily="49" charset="0"/>
              </a:rPr>
              <a:t>sw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offset</a:t>
            </a:r>
            <a:r>
              <a:rPr lang="de-DE" altLang="en-US" b="1" dirty="0" smtClean="0">
                <a:latin typeface="Courier New" pitchFamily="49" charset="0"/>
              </a:rPr>
              <a:t>(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) #</a:t>
            </a:r>
          </a:p>
          <a:p>
            <a:pPr eaLnBrk="1" hangingPunct="1">
              <a:lnSpc>
                <a:spcPct val="130000"/>
              </a:lnSpc>
            </a:pPr>
            <a:r>
              <a:rPr lang="de-DE" altLang="en-US" b="1" dirty="0" smtClean="0">
                <a:latin typeface="Courier New" pitchFamily="49" charset="0"/>
              </a:rPr>
              <a:t>Speicher[Reg[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]+</a:t>
            </a:r>
            <a:r>
              <a:rPr lang="de-DE" altLang="en-US" b="1" dirty="0" err="1" smtClean="0">
                <a:latin typeface="Courier New" pitchFamily="49" charset="0"/>
              </a:rPr>
              <a:t>sign_ext</a:t>
            </a:r>
            <a:r>
              <a:rPr lang="de-DE" altLang="en-US" b="1" dirty="0" smtClean="0">
                <a:latin typeface="Courier New" pitchFamily="49" charset="0"/>
              </a:rPr>
              <a:t>(offset,32)]:=Reg[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]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2063750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85800" y="4911725"/>
            <a:ext cx="730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416050" y="4572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2063750" y="4065588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adressier-bar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152400" y="3033713"/>
            <a:ext cx="4048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Vorzeichenweiterung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4520150" y="3033713"/>
            <a:ext cx="4254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zero-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(“00..00”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&amp; ...)</a:t>
            </a:r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6594475" y="3573463"/>
            <a:ext cx="1568450" cy="2703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687888" y="4343400"/>
            <a:ext cx="123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35852" name="Line 13"/>
          <p:cNvSpPr>
            <a:spLocks noChangeShapeType="1"/>
          </p:cNvSpPr>
          <p:nvPr/>
        </p:nvSpPr>
        <p:spPr bwMode="auto">
          <a:xfrm>
            <a:off x="5927725" y="45720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6594475" y="4597400"/>
            <a:ext cx="1568450" cy="10128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adressier-bar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6134100" y="349091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1622425" y="3490913"/>
            <a:ext cx="44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176213" y="4356100"/>
            <a:ext cx="1239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Einsatz der Vorzeichenerweiterung bei Direktoperanden (</a:t>
            </a:r>
            <a:r>
              <a:rPr lang="de-DE" altLang="en-US" i="1" dirty="0" smtClean="0"/>
              <a:t>immediate </a:t>
            </a:r>
            <a:r>
              <a:rPr lang="de-DE" altLang="en-US" i="1" dirty="0" err="1" smtClean="0"/>
              <a:t>addressing</a:t>
            </a:r>
            <a:r>
              <a:rPr lang="de-DE" altLang="en-US" dirty="0" smtClean="0"/>
              <a:t>)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763000" cy="1532727"/>
          </a:xfrm>
          <a:noFill/>
        </p:spPr>
        <p:txBody>
          <a:bodyPr/>
          <a:lstStyle/>
          <a:p>
            <a:pPr lvl="1" eaLnBrk="1" hangingPunct="1">
              <a:lnSpc>
                <a:spcPct val="130000"/>
              </a:lnSpc>
            </a:pPr>
            <a:r>
              <a:rPr lang="de-DE" altLang="en-US" dirty="0" smtClean="0"/>
              <a:t>Beschreibung der Bedeutung des </a:t>
            </a:r>
            <a:r>
              <a:rPr lang="de-DE" altLang="en-US" i="1" dirty="0" err="1" smtClean="0"/>
              <a:t>add</a:t>
            </a:r>
            <a:r>
              <a:rPr lang="de-DE" altLang="en-US" i="1" dirty="0" smtClean="0"/>
              <a:t> immediate</a:t>
            </a:r>
            <a:r>
              <a:rPr lang="de-DE" altLang="en-US" dirty="0" smtClean="0"/>
              <a:t>-Befehls*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addi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const</a:t>
            </a:r>
            <a:r>
              <a:rPr lang="de-DE" altLang="en-US" b="1" dirty="0" smtClean="0">
                <a:latin typeface="Courier New" pitchFamily="49" charset="0"/>
              </a:rPr>
              <a:t> # </a:t>
            </a:r>
            <a:r>
              <a:rPr lang="de-DE" altLang="en-US" dirty="0" smtClean="0"/>
              <a:t>benutzt Format I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Reg[</a:t>
            </a:r>
            <a:r>
              <a:rPr lang="de-DE" altLang="en-US" b="1" dirty="0" err="1" smtClean="0">
                <a:latin typeface="Courier New" pitchFamily="49" charset="0"/>
              </a:rPr>
              <a:t>rt</a:t>
            </a:r>
            <a:r>
              <a:rPr lang="de-DE" altLang="en-US" b="1" dirty="0" smtClean="0">
                <a:latin typeface="Courier New" pitchFamily="49" charset="0"/>
              </a:rPr>
              <a:t>] := Reg[</a:t>
            </a:r>
            <a:r>
              <a:rPr lang="de-DE" altLang="en-US" b="1" dirty="0" err="1" smtClean="0">
                <a:latin typeface="Courier New" pitchFamily="49" charset="0"/>
              </a:rPr>
              <a:t>rs</a:t>
            </a:r>
            <a:r>
              <a:rPr lang="de-DE" altLang="en-US" b="1" dirty="0" smtClean="0">
                <a:latin typeface="Courier New" pitchFamily="49" charset="0"/>
              </a:rPr>
              <a:t>] + </a:t>
            </a:r>
            <a:r>
              <a:rPr lang="de-DE" altLang="en-US" b="1" dirty="0" err="1" smtClean="0">
                <a:latin typeface="Courier New" pitchFamily="49" charset="0"/>
              </a:rPr>
              <a:t>sign_ext</a:t>
            </a:r>
            <a:r>
              <a:rPr lang="de-DE" altLang="en-US" b="1" dirty="0" smtClean="0">
                <a:latin typeface="Courier New" pitchFamily="49" charset="0"/>
              </a:rPr>
              <a:t>(const,32)</a:t>
            </a:r>
            <a:r>
              <a:rPr lang="de-DE" altLang="en-US" dirty="0" smtClean="0">
                <a:latin typeface="Courier New" pitchFamily="49" charset="0"/>
              </a:rPr>
              <a:t> </a:t>
            </a: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319088" y="5445125"/>
            <a:ext cx="8596312" cy="1006475"/>
            <a:chOff x="201" y="3294"/>
            <a:chExt cx="5415" cy="634"/>
          </a:xfrm>
        </p:grpSpPr>
        <p:sp>
          <p:nvSpPr>
            <p:cNvPr id="36870" name="Line 4"/>
            <p:cNvSpPr>
              <a:spLocks noChangeShapeType="1"/>
            </p:cNvSpPr>
            <p:nvPr/>
          </p:nvSpPr>
          <p:spPr bwMode="auto">
            <a:xfrm>
              <a:off x="201" y="3294"/>
              <a:ext cx="5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201" y="3294"/>
              <a:ext cx="5415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* Der MIPS-Assembler erzeugt vielfach automatisch </a:t>
              </a:r>
              <a:r>
                <a:rPr lang="de-DE" alt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immediate</a:t>
              </a: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-Befehle, wenn statt eines Registers direkt eine Konstante angegeben ist, z.B. bei </a:t>
              </a:r>
              <a:r>
                <a:rPr lang="de-DE" altLang="en-US" sz="2000" b="1" dirty="0" err="1">
                  <a:latin typeface="Courier New" pitchFamily="49" charset="0"/>
                  <a:cs typeface="Arial" panose="020B0604020202020204" pitchFamily="34" charset="0"/>
                </a:rPr>
                <a:t>add</a:t>
              </a:r>
              <a:r>
                <a:rPr lang="de-DE" altLang="en-US" sz="2000" b="1" dirty="0">
                  <a:latin typeface="Courier New" pitchFamily="49" charset="0"/>
                  <a:cs typeface="Arial" panose="020B0604020202020204" pitchFamily="34" charset="0"/>
                </a:rPr>
                <a:t> $3,$2,</a:t>
              </a:r>
              <a:r>
                <a:rPr lang="de-DE" altLang="en-US" sz="2000" b="1" dirty="0">
                  <a:solidFill>
                    <a:srgbClr val="CC0000"/>
                  </a:solidFill>
                  <a:latin typeface="Courier New" pitchFamily="49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869" name="Rectangle 7"/>
          <p:cNvSpPr>
            <a:spLocks noChangeArrowheads="1"/>
          </p:cNvSpPr>
          <p:nvPr/>
        </p:nvSpPr>
        <p:spPr bwMode="blackWhite">
          <a:xfrm>
            <a:off x="152400" y="3103563"/>
            <a:ext cx="87630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4500" indent="-2651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892175" indent="-268288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3025" indent="-269875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795463" indent="-268288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2526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7098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1670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624263" indent="-268288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30000"/>
              </a:lnSpc>
            </a:pP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unsigned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-Befehl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addiu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rs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#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benutzt Format I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ohne Erzeugung von Überläufen </a:t>
            </a:r>
            <a:r>
              <a:rPr lang="de-DE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Subtraktionsbefehle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66125" cy="249299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sub</a:t>
            </a:r>
            <a:r>
              <a:rPr lang="de-DE" altLang="en-US" b="1" dirty="0" smtClean="0">
                <a:latin typeface="Courier New" pitchFamily="49" charset="0"/>
              </a:rPr>
              <a:t> $4,$3,$2 # Reg[4]:= Reg[3]-Reg[2]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Subtraktion, Ausnahmen möglich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subu</a:t>
            </a:r>
            <a:r>
              <a:rPr lang="de-DE" altLang="en-US" b="1" dirty="0" smtClean="0">
                <a:latin typeface="Courier New" pitchFamily="49" charset="0"/>
              </a:rPr>
              <a:t> $4,$3,$2 # Reg[4]:= Reg[3]-Reg[2]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Subtraktion, keine Ausnahmen signalisiert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1188" y="4779963"/>
            <a:ext cx="1981200" cy="46672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Format: R</a:t>
            </a:r>
          </a:p>
        </p:txBody>
      </p:sp>
      <p:pic>
        <p:nvPicPr>
          <p:cNvPr id="37893" name="Picture 5" descr="j03518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4963"/>
            <a:ext cx="8286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  <p:bldP spid="4506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Multiplikationsbefehle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2400657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de-DE" altLang="en-US" sz="2000" dirty="0" smtClean="0"/>
              <a:t>Die Multiplikation liefert doppelt lange Ergebnisse.</a:t>
            </a:r>
            <a:br>
              <a:rPr lang="de-DE" altLang="en-US" sz="2000" dirty="0" smtClean="0"/>
            </a:br>
            <a:r>
              <a:rPr lang="de-DE" altLang="en-US" sz="2000" dirty="0" smtClean="0"/>
              <a:t>Beispiel: -2</a:t>
            </a:r>
            <a:r>
              <a:rPr lang="de-DE" altLang="en-US" sz="2000" baseline="30000" dirty="0" smtClean="0"/>
              <a:t>31</a:t>
            </a:r>
            <a:r>
              <a:rPr lang="de-DE" altLang="en-US" sz="2000" dirty="0" smtClean="0"/>
              <a:t>x-2</a:t>
            </a:r>
            <a:r>
              <a:rPr lang="de-DE" altLang="en-US" sz="2000" baseline="30000" dirty="0" smtClean="0"/>
              <a:t>31</a:t>
            </a:r>
            <a:r>
              <a:rPr lang="de-DE" altLang="en-US" sz="2000" dirty="0" smtClean="0"/>
              <a:t>=2</a:t>
            </a:r>
            <a:r>
              <a:rPr lang="de-DE" altLang="en-US" sz="2000" baseline="30000" dirty="0" smtClean="0"/>
              <a:t>62</a:t>
            </a:r>
            <a:r>
              <a:rPr lang="de-DE" altLang="en-US" sz="2000" dirty="0" smtClean="0"/>
              <a:t>;</a:t>
            </a:r>
            <a:br>
              <a:rPr lang="de-DE" altLang="en-US" sz="2000" dirty="0" smtClean="0"/>
            </a:br>
            <a:r>
              <a:rPr lang="de-DE" altLang="en-US" sz="2000" dirty="0" smtClean="0"/>
              <a:t>2</a:t>
            </a:r>
            <a:r>
              <a:rPr lang="de-DE" altLang="en-US" sz="2000" baseline="30000" dirty="0" smtClean="0"/>
              <a:t>62</a:t>
            </a:r>
            <a:r>
              <a:rPr lang="de-DE" altLang="en-US" sz="2000" dirty="0" smtClean="0"/>
              <a:t> benötigt zu Darstellung einen 64-Bit-Vektor.</a:t>
            </a:r>
            <a:br>
              <a:rPr lang="de-DE" altLang="en-US" sz="2000" dirty="0" smtClean="0"/>
            </a:br>
            <a:r>
              <a:rPr lang="de-DE" altLang="en-US" sz="2000" dirty="0" smtClean="0"/>
              <a:t>Wo soll man ein solches Ergebnis abspeichern?</a:t>
            </a:r>
          </a:p>
          <a:p>
            <a:pPr eaLnBrk="1" hangingPunct="1">
              <a:lnSpc>
                <a:spcPct val="125000"/>
              </a:lnSpc>
            </a:pPr>
            <a:r>
              <a:rPr lang="de-DE" altLang="en-US" sz="2000" dirty="0" smtClean="0"/>
              <a:t>MIPS-Lösung: 2 spezielle Register </a:t>
            </a:r>
            <a:r>
              <a:rPr lang="de-DE" altLang="en-US" sz="2000" b="1" dirty="0" smtClean="0">
                <a:latin typeface="Courier New" pitchFamily="49" charset="0"/>
              </a:rPr>
              <a:t>Hi</a:t>
            </a:r>
            <a:r>
              <a:rPr lang="de-DE" altLang="en-US" sz="2000" dirty="0" smtClean="0"/>
              <a:t> und </a:t>
            </a:r>
            <a:r>
              <a:rPr lang="de-DE" altLang="en-US" sz="2000" b="1" dirty="0" smtClean="0">
                <a:latin typeface="Courier New" pitchFamily="49" charset="0"/>
              </a:rPr>
              <a:t>Lo</a:t>
            </a:r>
            <a:r>
              <a:rPr lang="de-DE" altLang="en-US" sz="2000" dirty="0" smtClean="0">
                <a:latin typeface="Courier New" pitchFamily="49" charset="0"/>
              </a:rPr>
              <a:t>:</a:t>
            </a:r>
          </a:p>
          <a:p>
            <a:pPr eaLnBrk="1" hangingPunct="1">
              <a:lnSpc>
                <a:spcPct val="125000"/>
              </a:lnSpc>
            </a:pP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b="1" dirty="0" smtClean="0">
                <a:latin typeface="Courier New" pitchFamily="49" charset="0"/>
              </a:rPr>
              <a:t> $2,$3 # Hi &amp; Lo := Reg[2] * Reg[3]</a:t>
            </a: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85800" y="5112345"/>
            <a:ext cx="5334000" cy="1196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Transport in allgemeine Register: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mfhi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$3 # Reg[3]:=Hi   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mflo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, $3 # Reg[3]:=Lo</a:t>
            </a:r>
          </a:p>
        </p:txBody>
      </p:sp>
      <p:sp>
        <p:nvSpPr>
          <p:cNvPr id="38917" name="Text Box 13"/>
          <p:cNvSpPr txBox="1">
            <a:spLocks noChangeArrowheads="1"/>
          </p:cNvSpPr>
          <p:nvPr/>
        </p:nvSpPr>
        <p:spPr bwMode="auto">
          <a:xfrm>
            <a:off x="100013" y="3717925"/>
            <a:ext cx="2600325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Höherwertiger Teil des Ergebnisses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Line 14"/>
          <p:cNvSpPr>
            <a:spLocks noChangeShapeType="1"/>
          </p:cNvSpPr>
          <p:nvPr/>
        </p:nvSpPr>
        <p:spPr bwMode="auto">
          <a:xfrm flipV="1">
            <a:off x="2555875" y="3644900"/>
            <a:ext cx="28733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1343025" y="4627563"/>
            <a:ext cx="4584700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Konkatenation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(Aneinanderreihung)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0" name="Line 16"/>
          <p:cNvSpPr>
            <a:spLocks noChangeShapeType="1"/>
          </p:cNvSpPr>
          <p:nvPr/>
        </p:nvSpPr>
        <p:spPr bwMode="auto">
          <a:xfrm flipV="1">
            <a:off x="3059113" y="3644900"/>
            <a:ext cx="21748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1" name="Text Box 17"/>
          <p:cNvSpPr txBox="1">
            <a:spLocks noChangeArrowheads="1"/>
          </p:cNvSpPr>
          <p:nvPr/>
        </p:nvSpPr>
        <p:spPr bwMode="auto">
          <a:xfrm>
            <a:off x="3405188" y="3789363"/>
            <a:ext cx="2614612" cy="7112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Niederwertiger Teil des Ergebnisses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2" name="Line 18"/>
          <p:cNvSpPr>
            <a:spLocks noChangeShapeType="1"/>
          </p:cNvSpPr>
          <p:nvPr/>
        </p:nvSpPr>
        <p:spPr bwMode="auto">
          <a:xfrm flipH="1" flipV="1">
            <a:off x="3635375" y="36449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Varianten des Multiplikationsbefehls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0" y="1222375"/>
            <a:ext cx="8812213" cy="5016758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b="1" dirty="0" smtClean="0">
                <a:latin typeface="Courier New" pitchFamily="49" charset="0"/>
              </a:rPr>
              <a:t> $2,$3</a:t>
            </a:r>
            <a:r>
              <a:rPr lang="de-DE" altLang="en-US" sz="2000" b="1" dirty="0" smtClean="0"/>
              <a:t>  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:=Reg[2]*Reg[3]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ganze Zahlen in 2k-Darstellung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multu</a:t>
            </a:r>
            <a:r>
              <a:rPr lang="de-DE" altLang="en-US" sz="2000" b="1" dirty="0" smtClean="0">
                <a:latin typeface="Courier New" pitchFamily="49" charset="0"/>
              </a:rPr>
              <a:t> $2,$3</a:t>
            </a:r>
            <a:r>
              <a:rPr lang="de-DE" altLang="en-US" sz="2000" b="1" dirty="0" smtClean="0"/>
              <a:t>  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:=Reg[2]*</a:t>
            </a:r>
            <a:r>
              <a:rPr lang="de-DE" altLang="en-US" sz="2000" b="1" baseline="-25000" dirty="0" smtClean="0">
                <a:latin typeface="Courier New" pitchFamily="49" charset="0"/>
              </a:rPr>
              <a:t>u</a:t>
            </a:r>
            <a:r>
              <a:rPr lang="de-DE" altLang="en-US" sz="2000" b="1" dirty="0" smtClean="0">
                <a:latin typeface="Courier New" pitchFamily="49" charset="0"/>
              </a:rPr>
              <a:t> Reg[3]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natürliche Zahlen (</a:t>
            </a:r>
            <a:r>
              <a:rPr lang="de-DE" altLang="en-US" sz="2000" i="1" dirty="0" err="1" smtClean="0"/>
              <a:t>unsigned</a:t>
            </a:r>
            <a:r>
              <a:rPr lang="de-DE" altLang="en-US" sz="2000" i="1" dirty="0" smtClean="0"/>
              <a:t> </a:t>
            </a:r>
            <a:r>
              <a:rPr lang="de-DE" altLang="en-US" sz="2000" i="1" dirty="0" err="1" smtClean="0"/>
              <a:t>int</a:t>
            </a:r>
            <a:r>
              <a:rPr lang="de-DE" altLang="en-US" sz="2000" i="1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  Besteht aus </a:t>
            </a:r>
            <a:r>
              <a:rPr lang="de-DE" altLang="en-US" sz="2000" b="1" dirty="0" err="1" smtClean="0">
                <a:latin typeface="Courier New" pitchFamily="49" charset="0"/>
              </a:rPr>
              <a:t>mult</a:t>
            </a:r>
            <a:r>
              <a:rPr lang="de-DE" altLang="en-US" sz="2000" dirty="0" smtClean="0"/>
              <a:t> und </a:t>
            </a:r>
            <a:r>
              <a:rPr lang="de-DE" altLang="en-US" sz="2000" b="1" dirty="0" err="1" smtClean="0">
                <a:latin typeface="Courier New" pitchFamily="49" charset="0"/>
              </a:rPr>
              <a:t>mflo</a:t>
            </a:r>
            <a:r>
              <a:rPr lang="de-DE" altLang="en-US" sz="2000" dirty="0" smtClean="0"/>
              <a:t/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2k-Zahlen, niederwertiger Teil im </a:t>
            </a:r>
            <a:r>
              <a:rPr lang="de-DE" altLang="en-US" sz="2000" dirty="0" err="1" smtClean="0"/>
              <a:t>allgem</a:t>
            </a:r>
            <a:r>
              <a:rPr lang="de-DE" altLang="en-US" sz="2000" dirty="0" smtClean="0"/>
              <a:t>. Reg.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mulo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</a:t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 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2k-Zahlen, niederwertiger Teil im allg. Reg, Überlauf-Test.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000" b="1" dirty="0" err="1" smtClean="0">
                <a:latin typeface="Courier New" pitchFamily="49" charset="0"/>
              </a:rPr>
              <a:t>mulou</a:t>
            </a:r>
            <a:r>
              <a:rPr lang="de-DE" altLang="en-US" sz="2000" b="1" dirty="0" smtClean="0">
                <a:latin typeface="Courier New" pitchFamily="49" charset="0"/>
              </a:rPr>
              <a:t> $4,$3,$2</a:t>
            </a:r>
            <a:r>
              <a:rPr lang="de-DE" altLang="en-US" sz="2000" dirty="0" smtClean="0"/>
              <a:t>  #</a:t>
            </a:r>
            <a:br>
              <a:rPr lang="de-DE" altLang="en-US" sz="2000" dirty="0" smtClean="0"/>
            </a:br>
            <a:r>
              <a:rPr lang="de-DE" altLang="en-US" sz="2000" dirty="0" smtClean="0"/>
              <a:t>#  </a:t>
            </a:r>
            <a:r>
              <a:rPr lang="de-DE" altLang="en-US" sz="2000" b="1" dirty="0" err="1" smtClean="0">
                <a:latin typeface="Courier New" pitchFamily="49" charset="0"/>
              </a:rPr>
              <a:t>Hi&amp;Lo</a:t>
            </a:r>
            <a:r>
              <a:rPr lang="de-DE" altLang="en-US" sz="2000" b="1" dirty="0" smtClean="0">
                <a:latin typeface="Courier New" pitchFamily="49" charset="0"/>
              </a:rPr>
              <a:t>:=Reg[3]*</a:t>
            </a:r>
            <a:r>
              <a:rPr lang="de-DE" altLang="en-US" sz="2000" b="1" baseline="-25000" dirty="0" smtClean="0">
                <a:latin typeface="Courier New" pitchFamily="49" charset="0"/>
              </a:rPr>
              <a:t>u</a:t>
            </a:r>
            <a:r>
              <a:rPr lang="de-DE" altLang="en-US" sz="2000" b="1" dirty="0" smtClean="0">
                <a:latin typeface="Courier New" pitchFamily="49" charset="0"/>
              </a:rPr>
              <a:t> Reg[2]; Reg[4]:=Lo</a:t>
            </a:r>
            <a:r>
              <a:rPr lang="de-DE" altLang="en-US" sz="2000" b="1" dirty="0" smtClean="0"/>
              <a:t> ;</a:t>
            </a:r>
            <a:br>
              <a:rPr lang="de-DE" altLang="en-US" sz="2000" b="1" dirty="0" smtClean="0"/>
            </a:br>
            <a:r>
              <a:rPr lang="de-DE" altLang="en-US" sz="2000" dirty="0" smtClean="0"/>
              <a:t>für </a:t>
            </a:r>
            <a:r>
              <a:rPr lang="de-DE" altLang="en-US" sz="2000" i="1" dirty="0" err="1" smtClean="0"/>
              <a:t>unsigned</a:t>
            </a:r>
            <a:r>
              <a:rPr lang="de-DE" altLang="en-US" sz="2000" i="1" dirty="0" smtClean="0"/>
              <a:t> </a:t>
            </a:r>
            <a:r>
              <a:rPr lang="de-DE" altLang="en-US" sz="2000" i="1" dirty="0" err="1" smtClean="0"/>
              <a:t>integers</a:t>
            </a:r>
            <a:r>
              <a:rPr lang="de-DE" altLang="en-US" sz="2000" dirty="0" smtClean="0"/>
              <a:t>, im allg. Reg., Überlauf-Test </a:t>
            </a:r>
          </a:p>
        </p:txBody>
      </p:sp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6516216" y="2133600"/>
            <a:ext cx="2411214" cy="1558925"/>
            <a:chOff x="6516216" y="2133600"/>
            <a:chExt cx="2411214" cy="1558925"/>
          </a:xfrm>
        </p:grpSpPr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7092280" y="2133600"/>
              <a:ext cx="1835150" cy="1558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Merkregel: „weniger ist mehr“ = kürzere </a:t>
              </a:r>
              <a:r>
                <a:rPr lang="de-DE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Bezeichung</a:t>
              </a: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kopiert auch in </a:t>
              </a:r>
              <a:r>
                <a:rPr lang="de-DE" alt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allgem</a:t>
              </a: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 Register</a:t>
              </a:r>
            </a:p>
          </p:txBody>
        </p:sp>
        <p:sp>
          <p:nvSpPr>
            <p:cNvPr id="39942" name="Line 6"/>
            <p:cNvSpPr>
              <a:spLocks noChangeShapeType="1"/>
            </p:cNvSpPr>
            <p:nvPr/>
          </p:nvSpPr>
          <p:spPr bwMode="auto">
            <a:xfrm flipH="1">
              <a:off x="6516216" y="2852738"/>
              <a:ext cx="1440334" cy="2162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Divisionsbefehle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16082"/>
            <a:ext cx="8686800" cy="4201150"/>
          </a:xfrm>
          <a:noFill/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de-DE" altLang="en-US" dirty="0" smtClean="0"/>
              <a:t>Problem: man möchte gern sowohl den Quotienten wie auch den Rest der Division speichern;</a:t>
            </a:r>
            <a:br>
              <a:rPr lang="de-DE" altLang="en-US" dirty="0" smtClean="0"/>
            </a:br>
            <a:r>
              <a:rPr lang="de-DE" altLang="en-US" dirty="0" smtClean="0"/>
              <a:t>Passt nicht zum Konzept eines Ergebnisregisters</a:t>
            </a:r>
          </a:p>
          <a:p>
            <a:pPr eaLnBrk="1" hangingPunct="1">
              <a:spcAft>
                <a:spcPts val="3000"/>
              </a:spcAft>
            </a:pPr>
            <a:r>
              <a:rPr lang="de-DE" altLang="en-US" dirty="0" smtClean="0"/>
              <a:t>MIPS-Lösung: Verwendung von </a:t>
            </a:r>
            <a:r>
              <a:rPr lang="de-DE" altLang="en-US" b="1" dirty="0" smtClean="0">
                <a:latin typeface="Courier New" pitchFamily="49" charset="0"/>
              </a:rPr>
              <a:t>Hi</a:t>
            </a:r>
            <a:r>
              <a:rPr lang="de-DE" altLang="en-US" dirty="0" smtClean="0"/>
              <a:t> und </a:t>
            </a:r>
            <a:r>
              <a:rPr lang="de-DE" altLang="en-US" b="1" dirty="0" smtClean="0">
                <a:latin typeface="Courier New" pitchFamily="49" charset="0"/>
              </a:rPr>
              <a:t>Lo</a:t>
            </a:r>
          </a:p>
          <a:p>
            <a:pPr lvl="1" eaLnBrk="1" hangingPunct="1">
              <a:spcAft>
                <a:spcPts val="3000"/>
              </a:spcAft>
            </a:pPr>
            <a:r>
              <a:rPr lang="de-DE" altLang="en-US" b="1" dirty="0" smtClean="0">
                <a:latin typeface="Courier New" pitchFamily="49" charset="0"/>
              </a:rPr>
              <a:t>div $2,$3 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für ganze Zahlen in 2k-Darstellung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Lo:=Reg[2]/Reg[3]; Hi:=Reg[2] </a:t>
            </a:r>
            <a:r>
              <a:rPr lang="de-DE" altLang="en-US" b="1" dirty="0" err="1" smtClean="0">
                <a:latin typeface="Courier New" pitchFamily="49" charset="0"/>
              </a:rPr>
              <a:t>mod</a:t>
            </a:r>
            <a:r>
              <a:rPr lang="de-DE" altLang="en-US" b="1" dirty="0" smtClean="0">
                <a:latin typeface="Courier New" pitchFamily="49" charset="0"/>
              </a:rPr>
              <a:t> Reg[3]</a:t>
            </a:r>
          </a:p>
          <a:p>
            <a:pPr lvl="1" eaLnBrk="1" hangingPunct="1">
              <a:spcAft>
                <a:spcPts val="3000"/>
              </a:spcAft>
            </a:pPr>
            <a:r>
              <a:rPr lang="de-DE" altLang="en-US" b="1" dirty="0" err="1" smtClean="0">
                <a:latin typeface="Courier New" pitchFamily="49" charset="0"/>
              </a:rPr>
              <a:t>divu</a:t>
            </a:r>
            <a:r>
              <a:rPr lang="de-DE" altLang="en-US" b="1" dirty="0" smtClean="0">
                <a:latin typeface="Courier New" pitchFamily="49" charset="0"/>
              </a:rPr>
              <a:t> $2,$3 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für natürliche Zahlen (</a:t>
            </a:r>
            <a:r>
              <a:rPr lang="de-DE" altLang="en-US" i="1" dirty="0" err="1" smtClean="0"/>
              <a:t>unsigned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integers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Lo:=Reg[2]/</a:t>
            </a:r>
            <a:r>
              <a:rPr lang="de-DE" altLang="en-US" b="1" baseline="-25000" dirty="0" smtClean="0">
                <a:latin typeface="Courier New" pitchFamily="49" charset="0"/>
              </a:rPr>
              <a:t>u </a:t>
            </a:r>
            <a:r>
              <a:rPr lang="de-DE" altLang="en-US" b="1" dirty="0" smtClean="0">
                <a:latin typeface="Courier New" pitchFamily="49" charset="0"/>
              </a:rPr>
              <a:t>Reg[3]; Hi:=Reg[2] </a:t>
            </a:r>
            <a:r>
              <a:rPr lang="de-DE" altLang="en-US" b="1" dirty="0" err="1" smtClean="0">
                <a:latin typeface="Courier New" pitchFamily="49" charset="0"/>
              </a:rPr>
              <a:t>mod</a:t>
            </a:r>
            <a:r>
              <a:rPr lang="de-DE" altLang="en-US" b="1" baseline="-25000" dirty="0" err="1" smtClean="0">
                <a:latin typeface="Courier New" pitchFamily="49" charset="0"/>
              </a:rPr>
              <a:t>u</a:t>
            </a:r>
            <a:r>
              <a:rPr lang="de-DE" altLang="en-US" b="1" dirty="0" smtClean="0">
                <a:latin typeface="Courier New" pitchFamily="49" charset="0"/>
              </a:rPr>
              <a:t> Reg[3]</a:t>
            </a:r>
            <a:endParaRPr lang="de-DE" altLang="en-US" sz="2000" dirty="0" smtClean="0">
              <a:latin typeface="Courier New" pitchFamily="49" charset="0"/>
            </a:endParaRPr>
          </a:p>
        </p:txBody>
      </p:sp>
      <p:pic>
        <p:nvPicPr>
          <p:cNvPr id="40964" name="Picture 4" descr="j03343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9075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56325" y="6521450"/>
            <a:ext cx="2016125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60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Simulator: mod.asm</a:t>
            </a:r>
            <a:endParaRPr lang="en-US" altLang="en-US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28600" y="572454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Skript-Anhang</a:t>
            </a:r>
            <a:r>
              <a:rPr lang="en-US" sz="1600" dirty="0" smtClean="0"/>
              <a:t>: “</a:t>
            </a:r>
            <a:r>
              <a:rPr lang="en-US" sz="1600" i="1" dirty="0" smtClean="0"/>
              <a:t>Note </a:t>
            </a:r>
            <a:r>
              <a:rPr lang="en-US" sz="1600" i="1" dirty="0"/>
              <a:t>that if an operand is negative, the remainder is unspecified by the MIPS</a:t>
            </a:r>
          </a:p>
          <a:p>
            <a:r>
              <a:rPr lang="en-US" sz="1600" i="1" dirty="0"/>
              <a:t>architecture and depends on the conventions of the machine on which SPIM is </a:t>
            </a:r>
            <a:r>
              <a:rPr lang="en-US" sz="1600" i="1" dirty="0" smtClean="0"/>
              <a:t>run</a:t>
            </a:r>
            <a:r>
              <a:rPr lang="en-US" sz="1600" dirty="0" smtClean="0"/>
              <a:t>”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 autoUpdateAnimBg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Logische Befehle</a:t>
            </a:r>
          </a:p>
        </p:txBody>
      </p:sp>
      <p:graphicFrame>
        <p:nvGraphicFramePr>
          <p:cNvPr id="49189" name="Group 37"/>
          <p:cNvGraphicFramePr>
            <a:graphicFrameLocks noGrp="1"/>
          </p:cNvGraphicFramePr>
          <p:nvPr/>
        </p:nvGraphicFramePr>
        <p:xfrm>
          <a:off x="304800" y="1447800"/>
          <a:ext cx="8534400" cy="4645025"/>
        </p:xfrm>
        <a:graphic>
          <a:graphicData uri="http://schemas.openxmlformats.org/drawingml/2006/table">
            <a:tbl>
              <a:tblPr/>
              <a:tblGrid>
                <a:gridCol w="2819400"/>
                <a:gridCol w="3581400"/>
                <a:gridCol w="2133600"/>
              </a:tblGrid>
              <a:tr h="5302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Beispiel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Bedeutung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or $4,$3,$2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 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Reg[2]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andi $4,$3,100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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100</a:t>
                      </a:r>
                      <a:endParaRPr kumimoji="0" lang="de-DE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und mit Konstanten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&lt;&lt;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/>
                      </a:r>
                      <a:b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</a:b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       10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Schiebe nach links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94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srl $4,$3,10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Reg[4]:=Reg[3] &gt;&gt;</a:t>
                      </a:r>
                      <a:b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       </a:t>
                      </a:r>
                      <a:r>
                        <a:rPr kumimoji="0" lang="de-DE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sym typeface="Symbol" pitchFamily="18" charset="2"/>
                        </a:rPr>
                        <a:t> 10</a:t>
                      </a:r>
                      <a:endParaRPr kumimoji="0" lang="de-DE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Schiebe nach rechts logisch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42017" name="AutoShape 33"/>
          <p:cNvSpPr>
            <a:spLocks noChangeArrowheads="1"/>
          </p:cNvSpPr>
          <p:nvPr/>
        </p:nvSpPr>
        <p:spPr bwMode="auto">
          <a:xfrm>
            <a:off x="2384425" y="4102100"/>
            <a:ext cx="1782763" cy="338138"/>
          </a:xfrm>
          <a:prstGeom prst="wedgeRoundRectCallout">
            <a:avLst>
              <a:gd name="adj1" fmla="val 73866"/>
              <a:gd name="adj2" fmla="val -26056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 err="1">
                <a:latin typeface="Arial Unicode MS" pitchFamily="34" charset="-128"/>
                <a:cs typeface="Arial" panose="020B0604020202020204" pitchFamily="34" charset="0"/>
              </a:rPr>
              <a:t>zero_ext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(</a:t>
            </a:r>
          </a:p>
        </p:txBody>
      </p:sp>
      <p:pic>
        <p:nvPicPr>
          <p:cNvPr id="42018" name="Picture 35" descr="j01505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47663"/>
            <a:ext cx="6143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3" y="3195638"/>
            <a:ext cx="8840787" cy="1421928"/>
          </a:xfrm>
          <a:noFill/>
        </p:spPr>
        <p:txBody>
          <a:bodyPr/>
          <a:lstStyle/>
          <a:p>
            <a:pPr marL="539750" lvl="1" indent="-269875" eaLnBrk="1" hangingPunct="1">
              <a:lnSpc>
                <a:spcPct val="90000"/>
              </a:lnSpc>
            </a:pPr>
            <a:r>
              <a:rPr lang="de-DE" altLang="en-US" dirty="0" smtClean="0"/>
              <a:t>Für den Sonderfall s=$0: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ori</a:t>
            </a:r>
            <a:r>
              <a:rPr lang="de-DE" altLang="en-US" b="1" dirty="0" smtClean="0">
                <a:latin typeface="Courier New" pitchFamily="49" charset="0"/>
              </a:rPr>
              <a:t> r,$0,const</a:t>
            </a:r>
            <a:r>
              <a:rPr lang="de-DE" altLang="en-US" dirty="0" smtClean="0">
                <a:latin typeface="Courier New" pitchFamily="49" charset="0"/>
              </a:rPr>
              <a:t>   </a:t>
            </a:r>
            <a:r>
              <a:rPr lang="de-DE" altLang="en-US" dirty="0" smtClean="0"/>
              <a:t>#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Reg[r]:=0 </a:t>
            </a:r>
            <a:r>
              <a:rPr lang="de-DE" altLang="en-US" b="1" dirty="0" smtClean="0">
                <a:sym typeface="Symbol" pitchFamily="18" charset="2"/>
              </a:rPr>
              <a:t></a:t>
            </a:r>
            <a:r>
              <a:rPr lang="de-DE" altLang="en-US" dirty="0" smtClean="0">
                <a:sym typeface="Symbol" pitchFamily="18" charset="2"/>
              </a:rPr>
              <a:t> </a:t>
            </a:r>
            <a:r>
              <a:rPr lang="de-DE" altLang="en-US" dirty="0" err="1" smtClean="0">
                <a:sym typeface="Symbol" pitchFamily="18" charset="2"/>
              </a:rPr>
              <a:t>zero_ext</a:t>
            </a:r>
            <a:r>
              <a:rPr lang="de-DE" altLang="en-US" dirty="0" smtClean="0">
                <a:sym typeface="Symbol" pitchFamily="18" charset="2"/>
              </a:rPr>
              <a:t>(const,32)</a:t>
            </a:r>
            <a:br>
              <a:rPr lang="de-DE" altLang="en-US" dirty="0" smtClean="0">
                <a:sym typeface="Symbol" pitchFamily="18" charset="2"/>
              </a:rPr>
            </a:br>
            <a:r>
              <a:rPr lang="de-DE" altLang="en-US" b="1" dirty="0" err="1" smtClean="0">
                <a:latin typeface="Courier New" pitchFamily="49" charset="0"/>
                <a:sym typeface="Symbol" pitchFamily="18" charset="2"/>
              </a:rPr>
              <a:t>addiu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r,$0,const</a:t>
            </a:r>
            <a:r>
              <a:rPr lang="de-DE" altLang="en-US" dirty="0" smtClean="0">
                <a:cs typeface="Arial" panose="020B0604020202020204" pitchFamily="34" charset="0"/>
              </a:rPr>
              <a:t>  #  Reg[</a:t>
            </a:r>
            <a:r>
              <a:rPr lang="de-DE" altLang="en-US" dirty="0" err="1" smtClean="0">
                <a:cs typeface="Arial" panose="020B0604020202020204" pitchFamily="34" charset="0"/>
              </a:rPr>
              <a:t>r</a:t>
            </a:r>
            <a:r>
              <a:rPr lang="de-DE" altLang="en-US" dirty="0" smtClean="0">
                <a:cs typeface="Arial" panose="020B0604020202020204" pitchFamily="34" charset="0"/>
              </a:rPr>
              <a:t>]:=</a:t>
            </a:r>
            <a:r>
              <a:rPr lang="de-DE" altLang="en-US" dirty="0" err="1" smtClean="0">
                <a:cs typeface="Arial" panose="020B0604020202020204" pitchFamily="34" charset="0"/>
              </a:rPr>
              <a:t>zero_ext</a:t>
            </a:r>
            <a:r>
              <a:rPr lang="de-DE" altLang="en-US" dirty="0" smtClean="0">
                <a:cs typeface="Arial" panose="020B0604020202020204" pitchFamily="34" charset="0"/>
              </a:rPr>
              <a:t>(</a:t>
            </a:r>
            <a:r>
              <a:rPr lang="de-DE" altLang="en-US" dirty="0" smtClean="0">
                <a:cs typeface="Arial" panose="020B0604020202020204" pitchFamily="34" charset="0"/>
                <a:sym typeface="Symbol" pitchFamily="18" charset="2"/>
              </a:rPr>
              <a:t>const,</a:t>
            </a:r>
            <a:r>
              <a:rPr lang="de-DE" altLang="en-US" dirty="0" smtClean="0">
                <a:cs typeface="Arial" panose="020B0604020202020204" pitchFamily="34" charset="0"/>
              </a:rPr>
              <a:t>32</a:t>
            </a:r>
            <a:r>
              <a:rPr lang="de-DE" altLang="en-US" dirty="0" smtClean="0">
                <a:cs typeface="Arial" panose="020B0604020202020204" pitchFamily="34" charset="0"/>
                <a:sym typeface="Symbol" pitchFamily="18" charset="2"/>
              </a:rPr>
              <a:t>)</a:t>
            </a:r>
            <a:endParaRPr lang="de-DE" altLang="en-US" dirty="0" smtClean="0">
              <a:sym typeface="Symbol" pitchFamily="18" charset="2"/>
            </a:endParaRPr>
          </a:p>
          <a:p>
            <a:pPr marL="539750" lvl="1" indent="-269875" eaLnBrk="1" hangingPunct="1">
              <a:lnSpc>
                <a:spcPct val="90000"/>
              </a:lnSpc>
            </a:pPr>
            <a:endParaRPr lang="de-DE" altLang="en-US" dirty="0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96863" y="1285875"/>
            <a:ext cx="8612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Wie kann man 32-Bit-Konstanten in Register laden?</a:t>
            </a:r>
          </a:p>
        </p:txBody>
      </p:sp>
      <p:grpSp>
        <p:nvGrpSpPr>
          <p:cNvPr id="43013" name="Group 9"/>
          <p:cNvGrpSpPr>
            <a:grpSpLocks/>
          </p:cNvGrpSpPr>
          <p:nvPr/>
        </p:nvGrpSpPr>
        <p:grpSpPr bwMode="auto">
          <a:xfrm>
            <a:off x="982663" y="4618038"/>
            <a:ext cx="6829425" cy="466725"/>
            <a:chOff x="543" y="1922"/>
            <a:chExt cx="1654" cy="294"/>
          </a:xfrm>
        </p:grpSpPr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0                                   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1378" y="192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014" name="Text Box 12"/>
          <p:cNvSpPr txBox="1">
            <a:spLocks noChangeArrowheads="1"/>
          </p:cNvSpPr>
          <p:nvPr/>
        </p:nvSpPr>
        <p:spPr bwMode="auto">
          <a:xfrm>
            <a:off x="84138" y="1743075"/>
            <a:ext cx="8840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Direktoperanden für das untere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Halbwort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r,s,const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# Reg[r]:=Reg[s]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(0000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16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&amp;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</a:br>
            <a:r>
              <a:rPr lang="de-DE" altLang="en-US" b="1" dirty="0" err="1" smtClean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addiu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r,s,const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# Reg[r]:=Reg[s] + </a:t>
            </a:r>
            <a:r>
              <a:rPr lang="de-DE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zero_ext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const,32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</a:p>
        </p:txBody>
      </p:sp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971550" y="5449888"/>
            <a:ext cx="6840538" cy="466725"/>
            <a:chOff x="543" y="1922"/>
            <a:chExt cx="1654" cy="294"/>
          </a:xfrm>
        </p:grpSpPr>
        <p:sp>
          <p:nvSpPr>
            <p:cNvPr id="43016" name="Text Box 16"/>
            <p:cNvSpPr txBox="1">
              <a:spLocks noChangeArrowheads="1"/>
            </p:cNvSpPr>
            <p:nvPr/>
          </p:nvSpPr>
          <p:spPr bwMode="auto">
            <a:xfrm>
              <a:off x="543" y="1922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Vorzeichen(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        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17" name="Line 17"/>
            <p:cNvSpPr>
              <a:spLocks noChangeShapeType="1"/>
            </p:cNvSpPr>
            <p:nvPr/>
          </p:nvSpPr>
          <p:spPr bwMode="auto">
            <a:xfrm>
              <a:off x="1378" y="1922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 (2)</a:t>
            </a:r>
          </a:p>
        </p:txBody>
      </p:sp>
      <p:grpSp>
        <p:nvGrpSpPr>
          <p:cNvPr id="44035" name="Group 5"/>
          <p:cNvGrpSpPr>
            <a:grpSpLocks/>
          </p:cNvGrpSpPr>
          <p:nvPr/>
        </p:nvGrpSpPr>
        <p:grpSpPr bwMode="auto">
          <a:xfrm>
            <a:off x="971550" y="3429000"/>
            <a:ext cx="6408738" cy="466725"/>
            <a:chOff x="1259" y="1938"/>
            <a:chExt cx="1654" cy="294"/>
          </a:xfrm>
        </p:grpSpPr>
        <p:sp>
          <p:nvSpPr>
            <p:cNvPr id="44037" name="Text Box 6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		                     0</a:t>
              </a:r>
            </a:p>
          </p:txBody>
        </p:sp>
        <p:sp>
          <p:nvSpPr>
            <p:cNvPr id="44038" name="Line 7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204788" y="1700213"/>
            <a:ext cx="79517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539750" indent="-26987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Für Konstanten mit: unteres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Halbwort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r,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#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Reg[r]:=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0000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16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497888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Problematische Situationen …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flipH="1">
            <a:off x="1177925" y="2247900"/>
            <a:ext cx="228600" cy="646113"/>
            <a:chOff x="2369" y="2117"/>
            <a:chExt cx="511" cy="1281"/>
          </a:xfrm>
        </p:grpSpPr>
        <p:sp>
          <p:nvSpPr>
            <p:cNvPr id="6265" name="Freeform 4"/>
            <p:cNvSpPr>
              <a:spLocks/>
            </p:cNvSpPr>
            <p:nvPr/>
          </p:nvSpPr>
          <p:spPr bwMode="auto">
            <a:xfrm>
              <a:off x="2499" y="2167"/>
              <a:ext cx="300" cy="293"/>
            </a:xfrm>
            <a:custGeom>
              <a:avLst/>
              <a:gdLst>
                <a:gd name="T0" fmla="*/ 3 w 599"/>
                <a:gd name="T1" fmla="*/ 4 h 586"/>
                <a:gd name="T2" fmla="*/ 4 w 599"/>
                <a:gd name="T3" fmla="*/ 3 h 586"/>
                <a:gd name="T4" fmla="*/ 5 w 599"/>
                <a:gd name="T5" fmla="*/ 2 h 586"/>
                <a:gd name="T6" fmla="*/ 6 w 599"/>
                <a:gd name="T7" fmla="*/ 1 h 586"/>
                <a:gd name="T8" fmla="*/ 7 w 599"/>
                <a:gd name="T9" fmla="*/ 1 h 586"/>
                <a:gd name="T10" fmla="*/ 8 w 599"/>
                <a:gd name="T11" fmla="*/ 0 h 586"/>
                <a:gd name="T12" fmla="*/ 9 w 599"/>
                <a:gd name="T13" fmla="*/ 1 h 586"/>
                <a:gd name="T14" fmla="*/ 9 w 599"/>
                <a:gd name="T15" fmla="*/ 2 h 586"/>
                <a:gd name="T16" fmla="*/ 10 w 599"/>
                <a:gd name="T17" fmla="*/ 3 h 586"/>
                <a:gd name="T18" fmla="*/ 10 w 599"/>
                <a:gd name="T19" fmla="*/ 4 h 586"/>
                <a:gd name="T20" fmla="*/ 9 w 599"/>
                <a:gd name="T21" fmla="*/ 5 h 586"/>
                <a:gd name="T22" fmla="*/ 8 w 599"/>
                <a:gd name="T23" fmla="*/ 7 h 586"/>
                <a:gd name="T24" fmla="*/ 7 w 599"/>
                <a:gd name="T25" fmla="*/ 8 h 586"/>
                <a:gd name="T26" fmla="*/ 6 w 599"/>
                <a:gd name="T27" fmla="*/ 9 h 586"/>
                <a:gd name="T28" fmla="*/ 5 w 599"/>
                <a:gd name="T29" fmla="*/ 9 h 586"/>
                <a:gd name="T30" fmla="*/ 4 w 599"/>
                <a:gd name="T31" fmla="*/ 10 h 586"/>
                <a:gd name="T32" fmla="*/ 3 w 599"/>
                <a:gd name="T33" fmla="*/ 9 h 586"/>
                <a:gd name="T34" fmla="*/ 3 w 599"/>
                <a:gd name="T35" fmla="*/ 8 h 586"/>
                <a:gd name="T36" fmla="*/ 3 w 599"/>
                <a:gd name="T37" fmla="*/ 7 h 586"/>
                <a:gd name="T38" fmla="*/ 1 w 599"/>
                <a:gd name="T39" fmla="*/ 7 h 586"/>
                <a:gd name="T40" fmla="*/ 0 w 599"/>
                <a:gd name="T41" fmla="*/ 6 h 586"/>
                <a:gd name="T42" fmla="*/ 1 w 599"/>
                <a:gd name="T43" fmla="*/ 6 h 586"/>
                <a:gd name="T44" fmla="*/ 3 w 599"/>
                <a:gd name="T45" fmla="*/ 6 h 586"/>
                <a:gd name="T46" fmla="*/ 3 w 599"/>
                <a:gd name="T47" fmla="*/ 4 h 58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9" h="586">
                  <a:moveTo>
                    <a:pt x="183" y="247"/>
                  </a:moveTo>
                  <a:lnTo>
                    <a:pt x="235" y="169"/>
                  </a:lnTo>
                  <a:lnTo>
                    <a:pt x="293" y="111"/>
                  </a:lnTo>
                  <a:lnTo>
                    <a:pt x="352" y="39"/>
                  </a:lnTo>
                  <a:lnTo>
                    <a:pt x="424" y="7"/>
                  </a:lnTo>
                  <a:lnTo>
                    <a:pt x="482" y="0"/>
                  </a:lnTo>
                  <a:lnTo>
                    <a:pt x="541" y="19"/>
                  </a:lnTo>
                  <a:lnTo>
                    <a:pt x="574" y="65"/>
                  </a:lnTo>
                  <a:lnTo>
                    <a:pt x="599" y="150"/>
                  </a:lnTo>
                  <a:lnTo>
                    <a:pt x="593" y="240"/>
                  </a:lnTo>
                  <a:lnTo>
                    <a:pt x="567" y="319"/>
                  </a:lnTo>
                  <a:lnTo>
                    <a:pt x="502" y="410"/>
                  </a:lnTo>
                  <a:lnTo>
                    <a:pt x="431" y="475"/>
                  </a:lnTo>
                  <a:lnTo>
                    <a:pt x="352" y="533"/>
                  </a:lnTo>
                  <a:lnTo>
                    <a:pt x="268" y="572"/>
                  </a:lnTo>
                  <a:lnTo>
                    <a:pt x="196" y="586"/>
                  </a:lnTo>
                  <a:lnTo>
                    <a:pt x="164" y="567"/>
                  </a:lnTo>
                  <a:lnTo>
                    <a:pt x="137" y="489"/>
                  </a:lnTo>
                  <a:lnTo>
                    <a:pt x="143" y="385"/>
                  </a:lnTo>
                  <a:lnTo>
                    <a:pt x="19" y="390"/>
                  </a:lnTo>
                  <a:lnTo>
                    <a:pt x="0" y="371"/>
                  </a:lnTo>
                  <a:lnTo>
                    <a:pt x="19" y="332"/>
                  </a:lnTo>
                  <a:lnTo>
                    <a:pt x="150" y="325"/>
                  </a:lnTo>
                  <a:lnTo>
                    <a:pt x="183" y="2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6" name="Freeform 5"/>
            <p:cNvSpPr>
              <a:spLocks/>
            </p:cNvSpPr>
            <p:nvPr/>
          </p:nvSpPr>
          <p:spPr bwMode="auto">
            <a:xfrm>
              <a:off x="2483" y="2476"/>
              <a:ext cx="208" cy="431"/>
            </a:xfrm>
            <a:custGeom>
              <a:avLst/>
              <a:gdLst>
                <a:gd name="T0" fmla="*/ 2 w 416"/>
                <a:gd name="T1" fmla="*/ 2 h 861"/>
                <a:gd name="T2" fmla="*/ 3 w 416"/>
                <a:gd name="T3" fmla="*/ 1 h 861"/>
                <a:gd name="T4" fmla="*/ 5 w 416"/>
                <a:gd name="T5" fmla="*/ 0 h 861"/>
                <a:gd name="T6" fmla="*/ 6 w 416"/>
                <a:gd name="T7" fmla="*/ 1 h 861"/>
                <a:gd name="T8" fmla="*/ 7 w 416"/>
                <a:gd name="T9" fmla="*/ 2 h 861"/>
                <a:gd name="T10" fmla="*/ 7 w 416"/>
                <a:gd name="T11" fmla="*/ 2 h 861"/>
                <a:gd name="T12" fmla="*/ 7 w 416"/>
                <a:gd name="T13" fmla="*/ 3 h 861"/>
                <a:gd name="T14" fmla="*/ 7 w 416"/>
                <a:gd name="T15" fmla="*/ 4 h 861"/>
                <a:gd name="T16" fmla="*/ 6 w 416"/>
                <a:gd name="T17" fmla="*/ 5 h 861"/>
                <a:gd name="T18" fmla="*/ 6 w 416"/>
                <a:gd name="T19" fmla="*/ 6 h 861"/>
                <a:gd name="T20" fmla="*/ 5 w 416"/>
                <a:gd name="T21" fmla="*/ 8 h 861"/>
                <a:gd name="T22" fmla="*/ 6 w 416"/>
                <a:gd name="T23" fmla="*/ 9 h 861"/>
                <a:gd name="T24" fmla="*/ 7 w 416"/>
                <a:gd name="T25" fmla="*/ 10 h 861"/>
                <a:gd name="T26" fmla="*/ 7 w 416"/>
                <a:gd name="T27" fmla="*/ 11 h 861"/>
                <a:gd name="T28" fmla="*/ 7 w 416"/>
                <a:gd name="T29" fmla="*/ 12 h 861"/>
                <a:gd name="T30" fmla="*/ 6 w 416"/>
                <a:gd name="T31" fmla="*/ 13 h 861"/>
                <a:gd name="T32" fmla="*/ 5 w 416"/>
                <a:gd name="T33" fmla="*/ 14 h 861"/>
                <a:gd name="T34" fmla="*/ 4 w 416"/>
                <a:gd name="T35" fmla="*/ 14 h 861"/>
                <a:gd name="T36" fmla="*/ 3 w 416"/>
                <a:gd name="T37" fmla="*/ 14 h 861"/>
                <a:gd name="T38" fmla="*/ 2 w 416"/>
                <a:gd name="T39" fmla="*/ 13 h 861"/>
                <a:gd name="T40" fmla="*/ 1 w 416"/>
                <a:gd name="T41" fmla="*/ 12 h 861"/>
                <a:gd name="T42" fmla="*/ 1 w 416"/>
                <a:gd name="T43" fmla="*/ 11 h 861"/>
                <a:gd name="T44" fmla="*/ 0 w 416"/>
                <a:gd name="T45" fmla="*/ 9 h 861"/>
                <a:gd name="T46" fmla="*/ 1 w 416"/>
                <a:gd name="T47" fmla="*/ 7 h 861"/>
                <a:gd name="T48" fmla="*/ 1 w 416"/>
                <a:gd name="T49" fmla="*/ 5 h 861"/>
                <a:gd name="T50" fmla="*/ 2 w 416"/>
                <a:gd name="T51" fmla="*/ 3 h 861"/>
                <a:gd name="T52" fmla="*/ 2 w 416"/>
                <a:gd name="T53" fmla="*/ 2 h 8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6" h="861">
                  <a:moveTo>
                    <a:pt x="117" y="73"/>
                  </a:moveTo>
                  <a:lnTo>
                    <a:pt x="175" y="20"/>
                  </a:lnTo>
                  <a:lnTo>
                    <a:pt x="266" y="0"/>
                  </a:lnTo>
                  <a:lnTo>
                    <a:pt x="344" y="14"/>
                  </a:lnTo>
                  <a:lnTo>
                    <a:pt x="402" y="66"/>
                  </a:lnTo>
                  <a:lnTo>
                    <a:pt x="416" y="105"/>
                  </a:lnTo>
                  <a:lnTo>
                    <a:pt x="416" y="157"/>
                  </a:lnTo>
                  <a:lnTo>
                    <a:pt x="390" y="202"/>
                  </a:lnTo>
                  <a:lnTo>
                    <a:pt x="344" y="281"/>
                  </a:lnTo>
                  <a:lnTo>
                    <a:pt x="325" y="372"/>
                  </a:lnTo>
                  <a:lnTo>
                    <a:pt x="319" y="450"/>
                  </a:lnTo>
                  <a:lnTo>
                    <a:pt x="338" y="535"/>
                  </a:lnTo>
                  <a:lnTo>
                    <a:pt x="390" y="613"/>
                  </a:lnTo>
                  <a:lnTo>
                    <a:pt x="409" y="691"/>
                  </a:lnTo>
                  <a:lnTo>
                    <a:pt x="402" y="763"/>
                  </a:lnTo>
                  <a:lnTo>
                    <a:pt x="364" y="822"/>
                  </a:lnTo>
                  <a:lnTo>
                    <a:pt x="312" y="854"/>
                  </a:lnTo>
                  <a:lnTo>
                    <a:pt x="247" y="861"/>
                  </a:lnTo>
                  <a:lnTo>
                    <a:pt x="169" y="861"/>
                  </a:lnTo>
                  <a:lnTo>
                    <a:pt x="111" y="827"/>
                  </a:lnTo>
                  <a:lnTo>
                    <a:pt x="51" y="730"/>
                  </a:lnTo>
                  <a:lnTo>
                    <a:pt x="13" y="645"/>
                  </a:lnTo>
                  <a:lnTo>
                    <a:pt x="0" y="516"/>
                  </a:lnTo>
                  <a:lnTo>
                    <a:pt x="13" y="398"/>
                  </a:lnTo>
                  <a:lnTo>
                    <a:pt x="39" y="274"/>
                  </a:lnTo>
                  <a:lnTo>
                    <a:pt x="78" y="150"/>
                  </a:lnTo>
                  <a:lnTo>
                    <a:pt x="11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7" name="Freeform 6"/>
            <p:cNvSpPr>
              <a:spLocks/>
            </p:cNvSpPr>
            <p:nvPr/>
          </p:nvSpPr>
          <p:spPr bwMode="auto">
            <a:xfrm>
              <a:off x="2649" y="2490"/>
              <a:ext cx="231" cy="387"/>
            </a:xfrm>
            <a:custGeom>
              <a:avLst/>
              <a:gdLst>
                <a:gd name="T0" fmla="*/ 0 w 462"/>
                <a:gd name="T1" fmla="*/ 0 h 775"/>
                <a:gd name="T2" fmla="*/ 1 w 462"/>
                <a:gd name="T3" fmla="*/ 0 h 775"/>
                <a:gd name="T4" fmla="*/ 2 w 462"/>
                <a:gd name="T5" fmla="*/ 0 h 775"/>
                <a:gd name="T6" fmla="*/ 2 w 462"/>
                <a:gd name="T7" fmla="*/ 0 h 775"/>
                <a:gd name="T8" fmla="*/ 3 w 462"/>
                <a:gd name="T9" fmla="*/ 1 h 775"/>
                <a:gd name="T10" fmla="*/ 4 w 462"/>
                <a:gd name="T11" fmla="*/ 3 h 775"/>
                <a:gd name="T12" fmla="*/ 6 w 462"/>
                <a:gd name="T13" fmla="*/ 4 h 775"/>
                <a:gd name="T14" fmla="*/ 8 w 462"/>
                <a:gd name="T15" fmla="*/ 7 h 775"/>
                <a:gd name="T16" fmla="*/ 8 w 462"/>
                <a:gd name="T17" fmla="*/ 7 h 775"/>
                <a:gd name="T18" fmla="*/ 7 w 462"/>
                <a:gd name="T19" fmla="*/ 7 h 775"/>
                <a:gd name="T20" fmla="*/ 6 w 462"/>
                <a:gd name="T21" fmla="*/ 8 h 775"/>
                <a:gd name="T22" fmla="*/ 5 w 462"/>
                <a:gd name="T23" fmla="*/ 8 h 775"/>
                <a:gd name="T24" fmla="*/ 3 w 462"/>
                <a:gd name="T25" fmla="*/ 8 h 775"/>
                <a:gd name="T26" fmla="*/ 3 w 462"/>
                <a:gd name="T27" fmla="*/ 8 h 775"/>
                <a:gd name="T28" fmla="*/ 2 w 462"/>
                <a:gd name="T29" fmla="*/ 9 h 775"/>
                <a:gd name="T30" fmla="*/ 3 w 462"/>
                <a:gd name="T31" fmla="*/ 9 h 775"/>
                <a:gd name="T32" fmla="*/ 4 w 462"/>
                <a:gd name="T33" fmla="*/ 11 h 775"/>
                <a:gd name="T34" fmla="*/ 5 w 462"/>
                <a:gd name="T35" fmla="*/ 11 h 775"/>
                <a:gd name="T36" fmla="*/ 5 w 462"/>
                <a:gd name="T37" fmla="*/ 11 h 775"/>
                <a:gd name="T38" fmla="*/ 5 w 462"/>
                <a:gd name="T39" fmla="*/ 12 h 775"/>
                <a:gd name="T40" fmla="*/ 4 w 462"/>
                <a:gd name="T41" fmla="*/ 12 h 775"/>
                <a:gd name="T42" fmla="*/ 3 w 462"/>
                <a:gd name="T43" fmla="*/ 11 h 775"/>
                <a:gd name="T44" fmla="*/ 2 w 462"/>
                <a:gd name="T45" fmla="*/ 10 h 775"/>
                <a:gd name="T46" fmla="*/ 1 w 462"/>
                <a:gd name="T47" fmla="*/ 9 h 775"/>
                <a:gd name="T48" fmla="*/ 1 w 462"/>
                <a:gd name="T49" fmla="*/ 8 h 775"/>
                <a:gd name="T50" fmla="*/ 2 w 462"/>
                <a:gd name="T51" fmla="*/ 8 h 775"/>
                <a:gd name="T52" fmla="*/ 2 w 462"/>
                <a:gd name="T53" fmla="*/ 8 h 775"/>
                <a:gd name="T54" fmla="*/ 3 w 462"/>
                <a:gd name="T55" fmla="*/ 7 h 775"/>
                <a:gd name="T56" fmla="*/ 4 w 462"/>
                <a:gd name="T57" fmla="*/ 7 h 775"/>
                <a:gd name="T58" fmla="*/ 5 w 462"/>
                <a:gd name="T59" fmla="*/ 7 h 775"/>
                <a:gd name="T60" fmla="*/ 6 w 462"/>
                <a:gd name="T61" fmla="*/ 7 h 775"/>
                <a:gd name="T62" fmla="*/ 6 w 462"/>
                <a:gd name="T63" fmla="*/ 7 h 775"/>
                <a:gd name="T64" fmla="*/ 6 w 462"/>
                <a:gd name="T65" fmla="*/ 6 h 775"/>
                <a:gd name="T66" fmla="*/ 5 w 462"/>
                <a:gd name="T67" fmla="*/ 6 h 775"/>
                <a:gd name="T68" fmla="*/ 4 w 462"/>
                <a:gd name="T69" fmla="*/ 4 h 775"/>
                <a:gd name="T70" fmla="*/ 3 w 462"/>
                <a:gd name="T71" fmla="*/ 3 h 775"/>
                <a:gd name="T72" fmla="*/ 1 w 462"/>
                <a:gd name="T73" fmla="*/ 2 h 775"/>
                <a:gd name="T74" fmla="*/ 1 w 462"/>
                <a:gd name="T75" fmla="*/ 1 h 775"/>
                <a:gd name="T76" fmla="*/ 0 w 462"/>
                <a:gd name="T77" fmla="*/ 0 h 77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2" h="775">
                  <a:moveTo>
                    <a:pt x="0" y="38"/>
                  </a:moveTo>
                  <a:lnTo>
                    <a:pt x="6" y="6"/>
                  </a:lnTo>
                  <a:lnTo>
                    <a:pt x="77" y="0"/>
                  </a:lnTo>
                  <a:lnTo>
                    <a:pt x="116" y="33"/>
                  </a:lnTo>
                  <a:lnTo>
                    <a:pt x="175" y="116"/>
                  </a:lnTo>
                  <a:lnTo>
                    <a:pt x="253" y="227"/>
                  </a:lnTo>
                  <a:lnTo>
                    <a:pt x="324" y="305"/>
                  </a:lnTo>
                  <a:lnTo>
                    <a:pt x="455" y="448"/>
                  </a:lnTo>
                  <a:lnTo>
                    <a:pt x="462" y="481"/>
                  </a:lnTo>
                  <a:lnTo>
                    <a:pt x="435" y="501"/>
                  </a:lnTo>
                  <a:lnTo>
                    <a:pt x="370" y="527"/>
                  </a:lnTo>
                  <a:lnTo>
                    <a:pt x="279" y="547"/>
                  </a:lnTo>
                  <a:lnTo>
                    <a:pt x="169" y="554"/>
                  </a:lnTo>
                  <a:lnTo>
                    <a:pt x="130" y="559"/>
                  </a:lnTo>
                  <a:lnTo>
                    <a:pt x="116" y="586"/>
                  </a:lnTo>
                  <a:lnTo>
                    <a:pt x="142" y="631"/>
                  </a:lnTo>
                  <a:lnTo>
                    <a:pt x="234" y="709"/>
                  </a:lnTo>
                  <a:lnTo>
                    <a:pt x="298" y="729"/>
                  </a:lnTo>
                  <a:lnTo>
                    <a:pt x="312" y="755"/>
                  </a:lnTo>
                  <a:lnTo>
                    <a:pt x="285" y="775"/>
                  </a:lnTo>
                  <a:lnTo>
                    <a:pt x="227" y="775"/>
                  </a:lnTo>
                  <a:lnTo>
                    <a:pt x="149" y="729"/>
                  </a:lnTo>
                  <a:lnTo>
                    <a:pt x="84" y="664"/>
                  </a:lnTo>
                  <a:lnTo>
                    <a:pt x="45" y="605"/>
                  </a:lnTo>
                  <a:lnTo>
                    <a:pt x="45" y="559"/>
                  </a:lnTo>
                  <a:lnTo>
                    <a:pt x="70" y="527"/>
                  </a:lnTo>
                  <a:lnTo>
                    <a:pt x="109" y="514"/>
                  </a:lnTo>
                  <a:lnTo>
                    <a:pt x="169" y="508"/>
                  </a:lnTo>
                  <a:lnTo>
                    <a:pt x="234" y="508"/>
                  </a:lnTo>
                  <a:lnTo>
                    <a:pt x="312" y="494"/>
                  </a:lnTo>
                  <a:lnTo>
                    <a:pt x="351" y="481"/>
                  </a:lnTo>
                  <a:lnTo>
                    <a:pt x="370" y="462"/>
                  </a:lnTo>
                  <a:lnTo>
                    <a:pt x="363" y="443"/>
                  </a:lnTo>
                  <a:lnTo>
                    <a:pt x="305" y="390"/>
                  </a:lnTo>
                  <a:lnTo>
                    <a:pt x="213" y="299"/>
                  </a:lnTo>
                  <a:lnTo>
                    <a:pt x="130" y="221"/>
                  </a:lnTo>
                  <a:lnTo>
                    <a:pt x="38" y="136"/>
                  </a:lnTo>
                  <a:lnTo>
                    <a:pt x="6" y="7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8" name="Freeform 7"/>
            <p:cNvSpPr>
              <a:spLocks/>
            </p:cNvSpPr>
            <p:nvPr/>
          </p:nvSpPr>
          <p:spPr bwMode="auto">
            <a:xfrm>
              <a:off x="2499" y="2815"/>
              <a:ext cx="251" cy="583"/>
            </a:xfrm>
            <a:custGeom>
              <a:avLst/>
              <a:gdLst>
                <a:gd name="T0" fmla="*/ 4 w 501"/>
                <a:gd name="T1" fmla="*/ 0 h 1167"/>
                <a:gd name="T2" fmla="*/ 5 w 501"/>
                <a:gd name="T3" fmla="*/ 0 h 1167"/>
                <a:gd name="T4" fmla="*/ 6 w 501"/>
                <a:gd name="T5" fmla="*/ 1 h 1167"/>
                <a:gd name="T6" fmla="*/ 6 w 501"/>
                <a:gd name="T7" fmla="*/ 2 h 1167"/>
                <a:gd name="T8" fmla="*/ 6 w 501"/>
                <a:gd name="T9" fmla="*/ 4 h 1167"/>
                <a:gd name="T10" fmla="*/ 6 w 501"/>
                <a:gd name="T11" fmla="*/ 7 h 1167"/>
                <a:gd name="T12" fmla="*/ 7 w 501"/>
                <a:gd name="T13" fmla="*/ 9 h 1167"/>
                <a:gd name="T14" fmla="*/ 8 w 501"/>
                <a:gd name="T15" fmla="*/ 11 h 1167"/>
                <a:gd name="T16" fmla="*/ 8 w 501"/>
                <a:gd name="T17" fmla="*/ 13 h 1167"/>
                <a:gd name="T18" fmla="*/ 8 w 501"/>
                <a:gd name="T19" fmla="*/ 14 h 1167"/>
                <a:gd name="T20" fmla="*/ 8 w 501"/>
                <a:gd name="T21" fmla="*/ 15 h 1167"/>
                <a:gd name="T22" fmla="*/ 8 w 501"/>
                <a:gd name="T23" fmla="*/ 16 h 1167"/>
                <a:gd name="T24" fmla="*/ 8 w 501"/>
                <a:gd name="T25" fmla="*/ 16 h 1167"/>
                <a:gd name="T26" fmla="*/ 8 w 501"/>
                <a:gd name="T27" fmla="*/ 17 h 1167"/>
                <a:gd name="T28" fmla="*/ 7 w 501"/>
                <a:gd name="T29" fmla="*/ 16 h 1167"/>
                <a:gd name="T30" fmla="*/ 6 w 501"/>
                <a:gd name="T31" fmla="*/ 16 h 1167"/>
                <a:gd name="T32" fmla="*/ 4 w 501"/>
                <a:gd name="T33" fmla="*/ 17 h 1167"/>
                <a:gd name="T34" fmla="*/ 3 w 501"/>
                <a:gd name="T35" fmla="*/ 17 h 1167"/>
                <a:gd name="T36" fmla="*/ 2 w 501"/>
                <a:gd name="T37" fmla="*/ 18 h 1167"/>
                <a:gd name="T38" fmla="*/ 1 w 501"/>
                <a:gd name="T39" fmla="*/ 18 h 1167"/>
                <a:gd name="T40" fmla="*/ 0 w 501"/>
                <a:gd name="T41" fmla="*/ 16 h 1167"/>
                <a:gd name="T42" fmla="*/ 1 w 501"/>
                <a:gd name="T43" fmla="*/ 16 h 1167"/>
                <a:gd name="T44" fmla="*/ 2 w 501"/>
                <a:gd name="T45" fmla="*/ 16 h 1167"/>
                <a:gd name="T46" fmla="*/ 5 w 501"/>
                <a:gd name="T47" fmla="*/ 15 h 1167"/>
                <a:gd name="T48" fmla="*/ 6 w 501"/>
                <a:gd name="T49" fmla="*/ 15 h 1167"/>
                <a:gd name="T50" fmla="*/ 7 w 501"/>
                <a:gd name="T51" fmla="*/ 15 h 1167"/>
                <a:gd name="T52" fmla="*/ 7 w 501"/>
                <a:gd name="T53" fmla="*/ 15 h 1167"/>
                <a:gd name="T54" fmla="*/ 7 w 501"/>
                <a:gd name="T55" fmla="*/ 13 h 1167"/>
                <a:gd name="T56" fmla="*/ 6 w 501"/>
                <a:gd name="T57" fmla="*/ 11 h 1167"/>
                <a:gd name="T58" fmla="*/ 5 w 501"/>
                <a:gd name="T59" fmla="*/ 9 h 1167"/>
                <a:gd name="T60" fmla="*/ 4 w 501"/>
                <a:gd name="T61" fmla="*/ 7 h 1167"/>
                <a:gd name="T62" fmla="*/ 4 w 501"/>
                <a:gd name="T63" fmla="*/ 5 h 1167"/>
                <a:gd name="T64" fmla="*/ 4 w 501"/>
                <a:gd name="T65" fmla="*/ 3 h 1167"/>
                <a:gd name="T66" fmla="*/ 4 w 501"/>
                <a:gd name="T67" fmla="*/ 1 h 1167"/>
                <a:gd name="T68" fmla="*/ 4 w 501"/>
                <a:gd name="T69" fmla="*/ 0 h 1167"/>
                <a:gd name="T70" fmla="*/ 4 w 501"/>
                <a:gd name="T71" fmla="*/ 0 h 11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01" h="1167">
                  <a:moveTo>
                    <a:pt x="247" y="0"/>
                  </a:moveTo>
                  <a:lnTo>
                    <a:pt x="319" y="13"/>
                  </a:lnTo>
                  <a:lnTo>
                    <a:pt x="351" y="66"/>
                  </a:lnTo>
                  <a:lnTo>
                    <a:pt x="345" y="189"/>
                  </a:lnTo>
                  <a:lnTo>
                    <a:pt x="332" y="319"/>
                  </a:lnTo>
                  <a:lnTo>
                    <a:pt x="332" y="456"/>
                  </a:lnTo>
                  <a:lnTo>
                    <a:pt x="397" y="619"/>
                  </a:lnTo>
                  <a:lnTo>
                    <a:pt x="449" y="736"/>
                  </a:lnTo>
                  <a:lnTo>
                    <a:pt x="475" y="854"/>
                  </a:lnTo>
                  <a:lnTo>
                    <a:pt x="469" y="958"/>
                  </a:lnTo>
                  <a:lnTo>
                    <a:pt x="469" y="997"/>
                  </a:lnTo>
                  <a:lnTo>
                    <a:pt x="494" y="1036"/>
                  </a:lnTo>
                  <a:lnTo>
                    <a:pt x="501" y="1075"/>
                  </a:lnTo>
                  <a:lnTo>
                    <a:pt x="482" y="1094"/>
                  </a:lnTo>
                  <a:lnTo>
                    <a:pt x="430" y="1082"/>
                  </a:lnTo>
                  <a:lnTo>
                    <a:pt x="332" y="1068"/>
                  </a:lnTo>
                  <a:lnTo>
                    <a:pt x="215" y="1094"/>
                  </a:lnTo>
                  <a:lnTo>
                    <a:pt x="137" y="1140"/>
                  </a:lnTo>
                  <a:lnTo>
                    <a:pt x="98" y="1167"/>
                  </a:lnTo>
                  <a:lnTo>
                    <a:pt x="59" y="1167"/>
                  </a:lnTo>
                  <a:lnTo>
                    <a:pt x="0" y="1082"/>
                  </a:lnTo>
                  <a:lnTo>
                    <a:pt x="7" y="1068"/>
                  </a:lnTo>
                  <a:lnTo>
                    <a:pt x="124" y="1029"/>
                  </a:lnTo>
                  <a:lnTo>
                    <a:pt x="261" y="1010"/>
                  </a:lnTo>
                  <a:lnTo>
                    <a:pt x="358" y="1004"/>
                  </a:lnTo>
                  <a:lnTo>
                    <a:pt x="416" y="1004"/>
                  </a:lnTo>
                  <a:lnTo>
                    <a:pt x="430" y="965"/>
                  </a:lnTo>
                  <a:lnTo>
                    <a:pt x="411" y="854"/>
                  </a:lnTo>
                  <a:lnTo>
                    <a:pt x="365" y="736"/>
                  </a:lnTo>
                  <a:lnTo>
                    <a:pt x="293" y="587"/>
                  </a:lnTo>
                  <a:lnTo>
                    <a:pt x="234" y="456"/>
                  </a:lnTo>
                  <a:lnTo>
                    <a:pt x="208" y="338"/>
                  </a:lnTo>
                  <a:lnTo>
                    <a:pt x="202" y="209"/>
                  </a:lnTo>
                  <a:lnTo>
                    <a:pt x="202" y="85"/>
                  </a:lnTo>
                  <a:lnTo>
                    <a:pt x="228" y="3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9" name="Freeform 8"/>
            <p:cNvSpPr>
              <a:spLocks/>
            </p:cNvSpPr>
            <p:nvPr/>
          </p:nvSpPr>
          <p:spPr bwMode="auto">
            <a:xfrm>
              <a:off x="2376" y="2832"/>
              <a:ext cx="208" cy="485"/>
            </a:xfrm>
            <a:custGeom>
              <a:avLst/>
              <a:gdLst>
                <a:gd name="T0" fmla="*/ 5 w 416"/>
                <a:gd name="T1" fmla="*/ 0 h 971"/>
                <a:gd name="T2" fmla="*/ 6 w 416"/>
                <a:gd name="T3" fmla="*/ 0 h 971"/>
                <a:gd name="T4" fmla="*/ 7 w 416"/>
                <a:gd name="T5" fmla="*/ 0 h 971"/>
                <a:gd name="T6" fmla="*/ 7 w 416"/>
                <a:gd name="T7" fmla="*/ 1 h 971"/>
                <a:gd name="T8" fmla="*/ 7 w 416"/>
                <a:gd name="T9" fmla="*/ 3 h 971"/>
                <a:gd name="T10" fmla="*/ 6 w 416"/>
                <a:gd name="T11" fmla="*/ 6 h 971"/>
                <a:gd name="T12" fmla="*/ 6 w 416"/>
                <a:gd name="T13" fmla="*/ 7 h 971"/>
                <a:gd name="T14" fmla="*/ 7 w 416"/>
                <a:gd name="T15" fmla="*/ 9 h 971"/>
                <a:gd name="T16" fmla="*/ 7 w 416"/>
                <a:gd name="T17" fmla="*/ 11 h 971"/>
                <a:gd name="T18" fmla="*/ 7 w 416"/>
                <a:gd name="T19" fmla="*/ 12 h 971"/>
                <a:gd name="T20" fmla="*/ 7 w 416"/>
                <a:gd name="T21" fmla="*/ 13 h 971"/>
                <a:gd name="T22" fmla="*/ 6 w 416"/>
                <a:gd name="T23" fmla="*/ 13 h 971"/>
                <a:gd name="T24" fmla="*/ 5 w 416"/>
                <a:gd name="T25" fmla="*/ 13 h 971"/>
                <a:gd name="T26" fmla="*/ 3 w 416"/>
                <a:gd name="T27" fmla="*/ 14 h 971"/>
                <a:gd name="T28" fmla="*/ 2 w 416"/>
                <a:gd name="T29" fmla="*/ 15 h 971"/>
                <a:gd name="T30" fmla="*/ 2 w 416"/>
                <a:gd name="T31" fmla="*/ 15 h 971"/>
                <a:gd name="T32" fmla="*/ 0 w 416"/>
                <a:gd name="T33" fmla="*/ 14 h 971"/>
                <a:gd name="T34" fmla="*/ 1 w 416"/>
                <a:gd name="T35" fmla="*/ 13 h 971"/>
                <a:gd name="T36" fmla="*/ 2 w 416"/>
                <a:gd name="T37" fmla="*/ 13 h 971"/>
                <a:gd name="T38" fmla="*/ 4 w 416"/>
                <a:gd name="T39" fmla="*/ 12 h 971"/>
                <a:gd name="T40" fmla="*/ 6 w 416"/>
                <a:gd name="T41" fmla="*/ 12 h 971"/>
                <a:gd name="T42" fmla="*/ 6 w 416"/>
                <a:gd name="T43" fmla="*/ 11 h 971"/>
                <a:gd name="T44" fmla="*/ 6 w 416"/>
                <a:gd name="T45" fmla="*/ 10 h 971"/>
                <a:gd name="T46" fmla="*/ 5 w 416"/>
                <a:gd name="T47" fmla="*/ 7 h 971"/>
                <a:gd name="T48" fmla="*/ 5 w 416"/>
                <a:gd name="T49" fmla="*/ 6 h 971"/>
                <a:gd name="T50" fmla="*/ 5 w 416"/>
                <a:gd name="T51" fmla="*/ 4 h 971"/>
                <a:gd name="T52" fmla="*/ 5 w 416"/>
                <a:gd name="T53" fmla="*/ 1 h 971"/>
                <a:gd name="T54" fmla="*/ 5 w 416"/>
                <a:gd name="T55" fmla="*/ 0 h 971"/>
                <a:gd name="T56" fmla="*/ 5 w 416"/>
                <a:gd name="T57" fmla="*/ 0 h 9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6" h="971">
                  <a:moveTo>
                    <a:pt x="312" y="0"/>
                  </a:moveTo>
                  <a:lnTo>
                    <a:pt x="370" y="0"/>
                  </a:lnTo>
                  <a:lnTo>
                    <a:pt x="390" y="39"/>
                  </a:lnTo>
                  <a:lnTo>
                    <a:pt x="403" y="124"/>
                  </a:lnTo>
                  <a:lnTo>
                    <a:pt x="390" y="215"/>
                  </a:lnTo>
                  <a:lnTo>
                    <a:pt x="358" y="397"/>
                  </a:lnTo>
                  <a:lnTo>
                    <a:pt x="364" y="475"/>
                  </a:lnTo>
                  <a:lnTo>
                    <a:pt x="403" y="632"/>
                  </a:lnTo>
                  <a:lnTo>
                    <a:pt x="416" y="743"/>
                  </a:lnTo>
                  <a:lnTo>
                    <a:pt x="416" y="828"/>
                  </a:lnTo>
                  <a:lnTo>
                    <a:pt x="397" y="847"/>
                  </a:lnTo>
                  <a:lnTo>
                    <a:pt x="338" y="860"/>
                  </a:lnTo>
                  <a:lnTo>
                    <a:pt x="260" y="879"/>
                  </a:lnTo>
                  <a:lnTo>
                    <a:pt x="183" y="918"/>
                  </a:lnTo>
                  <a:lnTo>
                    <a:pt x="104" y="971"/>
                  </a:lnTo>
                  <a:lnTo>
                    <a:pt x="72" y="971"/>
                  </a:lnTo>
                  <a:lnTo>
                    <a:pt x="0" y="913"/>
                  </a:lnTo>
                  <a:lnTo>
                    <a:pt x="7" y="886"/>
                  </a:lnTo>
                  <a:lnTo>
                    <a:pt x="98" y="847"/>
                  </a:lnTo>
                  <a:lnTo>
                    <a:pt x="254" y="807"/>
                  </a:lnTo>
                  <a:lnTo>
                    <a:pt x="326" y="782"/>
                  </a:lnTo>
                  <a:lnTo>
                    <a:pt x="338" y="756"/>
                  </a:lnTo>
                  <a:lnTo>
                    <a:pt x="338" y="645"/>
                  </a:lnTo>
                  <a:lnTo>
                    <a:pt x="312" y="502"/>
                  </a:lnTo>
                  <a:lnTo>
                    <a:pt x="299" y="411"/>
                  </a:lnTo>
                  <a:lnTo>
                    <a:pt x="287" y="267"/>
                  </a:lnTo>
                  <a:lnTo>
                    <a:pt x="280" y="111"/>
                  </a:lnTo>
                  <a:lnTo>
                    <a:pt x="287" y="39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70" name="Freeform 9"/>
            <p:cNvSpPr>
              <a:spLocks/>
            </p:cNvSpPr>
            <p:nvPr/>
          </p:nvSpPr>
          <p:spPr bwMode="auto">
            <a:xfrm>
              <a:off x="2369" y="2117"/>
              <a:ext cx="341" cy="433"/>
            </a:xfrm>
            <a:custGeom>
              <a:avLst/>
              <a:gdLst>
                <a:gd name="T0" fmla="*/ 5 w 683"/>
                <a:gd name="T1" fmla="*/ 14 h 866"/>
                <a:gd name="T2" fmla="*/ 6 w 683"/>
                <a:gd name="T3" fmla="*/ 13 h 866"/>
                <a:gd name="T4" fmla="*/ 5 w 683"/>
                <a:gd name="T5" fmla="*/ 12 h 866"/>
                <a:gd name="T6" fmla="*/ 5 w 683"/>
                <a:gd name="T7" fmla="*/ 11 h 866"/>
                <a:gd name="T8" fmla="*/ 4 w 683"/>
                <a:gd name="T9" fmla="*/ 10 h 866"/>
                <a:gd name="T10" fmla="*/ 2 w 683"/>
                <a:gd name="T11" fmla="*/ 9 h 866"/>
                <a:gd name="T12" fmla="*/ 1 w 683"/>
                <a:gd name="T13" fmla="*/ 7 h 866"/>
                <a:gd name="T14" fmla="*/ 1 w 683"/>
                <a:gd name="T15" fmla="*/ 5 h 866"/>
                <a:gd name="T16" fmla="*/ 3 w 683"/>
                <a:gd name="T17" fmla="*/ 4 h 866"/>
                <a:gd name="T18" fmla="*/ 5 w 683"/>
                <a:gd name="T19" fmla="*/ 4 h 866"/>
                <a:gd name="T20" fmla="*/ 7 w 683"/>
                <a:gd name="T21" fmla="*/ 4 h 866"/>
                <a:gd name="T22" fmla="*/ 7 w 683"/>
                <a:gd name="T23" fmla="*/ 4 h 866"/>
                <a:gd name="T24" fmla="*/ 7 w 683"/>
                <a:gd name="T25" fmla="*/ 4 h 866"/>
                <a:gd name="T26" fmla="*/ 7 w 683"/>
                <a:gd name="T27" fmla="*/ 3 h 866"/>
                <a:gd name="T28" fmla="*/ 8 w 683"/>
                <a:gd name="T29" fmla="*/ 2 h 866"/>
                <a:gd name="T30" fmla="*/ 8 w 683"/>
                <a:gd name="T31" fmla="*/ 2 h 866"/>
                <a:gd name="T32" fmla="*/ 9 w 683"/>
                <a:gd name="T33" fmla="*/ 1 h 866"/>
                <a:gd name="T34" fmla="*/ 10 w 683"/>
                <a:gd name="T35" fmla="*/ 2 h 866"/>
                <a:gd name="T36" fmla="*/ 10 w 683"/>
                <a:gd name="T37" fmla="*/ 1 h 866"/>
                <a:gd name="T38" fmla="*/ 9 w 683"/>
                <a:gd name="T39" fmla="*/ 0 h 866"/>
                <a:gd name="T40" fmla="*/ 9 w 683"/>
                <a:gd name="T41" fmla="*/ 0 h 866"/>
                <a:gd name="T42" fmla="*/ 7 w 683"/>
                <a:gd name="T43" fmla="*/ 1 h 866"/>
                <a:gd name="T44" fmla="*/ 7 w 683"/>
                <a:gd name="T45" fmla="*/ 2 h 866"/>
                <a:gd name="T46" fmla="*/ 6 w 683"/>
                <a:gd name="T47" fmla="*/ 3 h 866"/>
                <a:gd name="T48" fmla="*/ 4 w 683"/>
                <a:gd name="T49" fmla="*/ 3 h 866"/>
                <a:gd name="T50" fmla="*/ 2 w 683"/>
                <a:gd name="T51" fmla="*/ 3 h 866"/>
                <a:gd name="T52" fmla="*/ 0 w 683"/>
                <a:gd name="T53" fmla="*/ 4 h 866"/>
                <a:gd name="T54" fmla="*/ 0 w 683"/>
                <a:gd name="T55" fmla="*/ 5 h 866"/>
                <a:gd name="T56" fmla="*/ 0 w 683"/>
                <a:gd name="T57" fmla="*/ 6 h 866"/>
                <a:gd name="T58" fmla="*/ 0 w 683"/>
                <a:gd name="T59" fmla="*/ 8 h 866"/>
                <a:gd name="T60" fmla="*/ 1 w 683"/>
                <a:gd name="T61" fmla="*/ 10 h 866"/>
                <a:gd name="T62" fmla="*/ 2 w 683"/>
                <a:gd name="T63" fmla="*/ 12 h 866"/>
                <a:gd name="T64" fmla="*/ 3 w 683"/>
                <a:gd name="T65" fmla="*/ 13 h 866"/>
                <a:gd name="T66" fmla="*/ 4 w 683"/>
                <a:gd name="T67" fmla="*/ 14 h 866"/>
                <a:gd name="T68" fmla="*/ 5 w 683"/>
                <a:gd name="T69" fmla="*/ 14 h 8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3" h="866">
                  <a:moveTo>
                    <a:pt x="363" y="866"/>
                  </a:moveTo>
                  <a:lnTo>
                    <a:pt x="396" y="827"/>
                  </a:lnTo>
                  <a:lnTo>
                    <a:pt x="383" y="768"/>
                  </a:lnTo>
                  <a:lnTo>
                    <a:pt x="358" y="690"/>
                  </a:lnTo>
                  <a:lnTo>
                    <a:pt x="259" y="599"/>
                  </a:lnTo>
                  <a:lnTo>
                    <a:pt x="162" y="515"/>
                  </a:lnTo>
                  <a:lnTo>
                    <a:pt x="116" y="423"/>
                  </a:lnTo>
                  <a:lnTo>
                    <a:pt x="97" y="280"/>
                  </a:lnTo>
                  <a:lnTo>
                    <a:pt x="208" y="241"/>
                  </a:lnTo>
                  <a:lnTo>
                    <a:pt x="383" y="222"/>
                  </a:lnTo>
                  <a:lnTo>
                    <a:pt x="455" y="228"/>
                  </a:lnTo>
                  <a:lnTo>
                    <a:pt x="474" y="247"/>
                  </a:lnTo>
                  <a:lnTo>
                    <a:pt x="506" y="215"/>
                  </a:lnTo>
                  <a:lnTo>
                    <a:pt x="494" y="183"/>
                  </a:lnTo>
                  <a:lnTo>
                    <a:pt x="513" y="124"/>
                  </a:lnTo>
                  <a:lnTo>
                    <a:pt x="566" y="72"/>
                  </a:lnTo>
                  <a:lnTo>
                    <a:pt x="605" y="59"/>
                  </a:lnTo>
                  <a:lnTo>
                    <a:pt x="656" y="91"/>
                  </a:lnTo>
                  <a:lnTo>
                    <a:pt x="683" y="59"/>
                  </a:lnTo>
                  <a:lnTo>
                    <a:pt x="637" y="0"/>
                  </a:lnTo>
                  <a:lnTo>
                    <a:pt x="578" y="0"/>
                  </a:lnTo>
                  <a:lnTo>
                    <a:pt x="506" y="33"/>
                  </a:lnTo>
                  <a:lnTo>
                    <a:pt x="462" y="118"/>
                  </a:lnTo>
                  <a:lnTo>
                    <a:pt x="402" y="157"/>
                  </a:lnTo>
                  <a:lnTo>
                    <a:pt x="312" y="169"/>
                  </a:lnTo>
                  <a:lnTo>
                    <a:pt x="149" y="189"/>
                  </a:lnTo>
                  <a:lnTo>
                    <a:pt x="19" y="228"/>
                  </a:lnTo>
                  <a:lnTo>
                    <a:pt x="0" y="261"/>
                  </a:lnTo>
                  <a:lnTo>
                    <a:pt x="12" y="365"/>
                  </a:lnTo>
                  <a:lnTo>
                    <a:pt x="58" y="508"/>
                  </a:lnTo>
                  <a:lnTo>
                    <a:pt x="123" y="625"/>
                  </a:lnTo>
                  <a:lnTo>
                    <a:pt x="188" y="729"/>
                  </a:lnTo>
                  <a:lnTo>
                    <a:pt x="247" y="801"/>
                  </a:lnTo>
                  <a:lnTo>
                    <a:pt x="305" y="852"/>
                  </a:lnTo>
                  <a:lnTo>
                    <a:pt x="363" y="8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8" name="Group 10"/>
          <p:cNvGrpSpPr>
            <a:grpSpLocks/>
          </p:cNvGrpSpPr>
          <p:nvPr/>
        </p:nvGrpSpPr>
        <p:grpSpPr bwMode="auto">
          <a:xfrm rot="-1987814">
            <a:off x="1250950" y="2071688"/>
            <a:ext cx="79375" cy="150812"/>
            <a:chOff x="2821" y="2016"/>
            <a:chExt cx="117" cy="148"/>
          </a:xfrm>
        </p:grpSpPr>
        <p:sp>
          <p:nvSpPr>
            <p:cNvPr id="6263" name="Freeform 11"/>
            <p:cNvSpPr>
              <a:spLocks/>
            </p:cNvSpPr>
            <p:nvPr/>
          </p:nvSpPr>
          <p:spPr bwMode="auto">
            <a:xfrm>
              <a:off x="2844" y="2016"/>
              <a:ext cx="94" cy="107"/>
            </a:xfrm>
            <a:custGeom>
              <a:avLst/>
              <a:gdLst>
                <a:gd name="T0" fmla="*/ 0 w 189"/>
                <a:gd name="T1" fmla="*/ 0 h 215"/>
                <a:gd name="T2" fmla="*/ 1 w 189"/>
                <a:gd name="T3" fmla="*/ 0 h 215"/>
                <a:gd name="T4" fmla="*/ 2 w 189"/>
                <a:gd name="T5" fmla="*/ 0 h 215"/>
                <a:gd name="T6" fmla="*/ 2 w 189"/>
                <a:gd name="T7" fmla="*/ 1 h 215"/>
                <a:gd name="T8" fmla="*/ 2 w 189"/>
                <a:gd name="T9" fmla="*/ 1 h 215"/>
                <a:gd name="T10" fmla="*/ 2 w 189"/>
                <a:gd name="T11" fmla="*/ 2 h 215"/>
                <a:gd name="T12" fmla="*/ 1 w 189"/>
                <a:gd name="T13" fmla="*/ 2 h 215"/>
                <a:gd name="T14" fmla="*/ 0 w 189"/>
                <a:gd name="T15" fmla="*/ 2 h 215"/>
                <a:gd name="T16" fmla="*/ 0 w 189"/>
                <a:gd name="T17" fmla="*/ 2 h 215"/>
                <a:gd name="T18" fmla="*/ 0 w 189"/>
                <a:gd name="T19" fmla="*/ 3 h 215"/>
                <a:gd name="T20" fmla="*/ 0 w 189"/>
                <a:gd name="T21" fmla="*/ 3 h 215"/>
                <a:gd name="T22" fmla="*/ 0 w 189"/>
                <a:gd name="T23" fmla="*/ 3 h 215"/>
                <a:gd name="T24" fmla="*/ 0 w 189"/>
                <a:gd name="T25" fmla="*/ 2 h 215"/>
                <a:gd name="T26" fmla="*/ 0 w 189"/>
                <a:gd name="T27" fmla="*/ 2 h 215"/>
                <a:gd name="T28" fmla="*/ 1 w 189"/>
                <a:gd name="T29" fmla="*/ 2 h 215"/>
                <a:gd name="T30" fmla="*/ 1 w 189"/>
                <a:gd name="T31" fmla="*/ 2 h 215"/>
                <a:gd name="T32" fmla="*/ 2 w 189"/>
                <a:gd name="T33" fmla="*/ 2 h 215"/>
                <a:gd name="T34" fmla="*/ 2 w 189"/>
                <a:gd name="T35" fmla="*/ 1 h 215"/>
                <a:gd name="T36" fmla="*/ 2 w 189"/>
                <a:gd name="T37" fmla="*/ 0 h 215"/>
                <a:gd name="T38" fmla="*/ 2 w 189"/>
                <a:gd name="T39" fmla="*/ 0 h 215"/>
                <a:gd name="T40" fmla="*/ 1 w 189"/>
                <a:gd name="T41" fmla="*/ 0 h 215"/>
                <a:gd name="T42" fmla="*/ 1 w 189"/>
                <a:gd name="T43" fmla="*/ 0 h 215"/>
                <a:gd name="T44" fmla="*/ 1 w 189"/>
                <a:gd name="T45" fmla="*/ 0 h 215"/>
                <a:gd name="T46" fmla="*/ 0 w 189"/>
                <a:gd name="T47" fmla="*/ 0 h 215"/>
                <a:gd name="T48" fmla="*/ 0 w 189"/>
                <a:gd name="T49" fmla="*/ 0 h 2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9" h="215">
                  <a:moveTo>
                    <a:pt x="58" y="13"/>
                  </a:moveTo>
                  <a:lnTo>
                    <a:pt x="111" y="0"/>
                  </a:lnTo>
                  <a:lnTo>
                    <a:pt x="175" y="19"/>
                  </a:lnTo>
                  <a:lnTo>
                    <a:pt x="189" y="65"/>
                  </a:lnTo>
                  <a:lnTo>
                    <a:pt x="182" y="124"/>
                  </a:lnTo>
                  <a:lnTo>
                    <a:pt x="150" y="162"/>
                  </a:lnTo>
                  <a:lnTo>
                    <a:pt x="104" y="169"/>
                  </a:lnTo>
                  <a:lnTo>
                    <a:pt x="58" y="169"/>
                  </a:lnTo>
                  <a:lnTo>
                    <a:pt x="38" y="189"/>
                  </a:lnTo>
                  <a:lnTo>
                    <a:pt x="38" y="201"/>
                  </a:lnTo>
                  <a:lnTo>
                    <a:pt x="26" y="215"/>
                  </a:lnTo>
                  <a:lnTo>
                    <a:pt x="0" y="208"/>
                  </a:lnTo>
                  <a:lnTo>
                    <a:pt x="6" y="176"/>
                  </a:lnTo>
                  <a:lnTo>
                    <a:pt x="26" y="150"/>
                  </a:lnTo>
                  <a:lnTo>
                    <a:pt x="65" y="130"/>
                  </a:lnTo>
                  <a:lnTo>
                    <a:pt x="104" y="136"/>
                  </a:lnTo>
                  <a:lnTo>
                    <a:pt x="136" y="130"/>
                  </a:lnTo>
                  <a:lnTo>
                    <a:pt x="155" y="97"/>
                  </a:lnTo>
                  <a:lnTo>
                    <a:pt x="155" y="58"/>
                  </a:lnTo>
                  <a:lnTo>
                    <a:pt x="136" y="39"/>
                  </a:lnTo>
                  <a:lnTo>
                    <a:pt x="111" y="39"/>
                  </a:lnTo>
                  <a:lnTo>
                    <a:pt x="84" y="46"/>
                  </a:lnTo>
                  <a:lnTo>
                    <a:pt x="65" y="58"/>
                  </a:lnTo>
                  <a:lnTo>
                    <a:pt x="45" y="46"/>
                  </a:lnTo>
                  <a:lnTo>
                    <a:pt x="5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4" name="Oval 12"/>
            <p:cNvSpPr>
              <a:spLocks noChangeArrowheads="1"/>
            </p:cNvSpPr>
            <p:nvPr/>
          </p:nvSpPr>
          <p:spPr bwMode="auto">
            <a:xfrm>
              <a:off x="2821" y="2137"/>
              <a:ext cx="27" cy="2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9" name="Freeform 14"/>
          <p:cNvSpPr>
            <a:spLocks/>
          </p:cNvSpPr>
          <p:nvPr/>
        </p:nvSpPr>
        <p:spPr bwMode="auto">
          <a:xfrm>
            <a:off x="1403350" y="4278313"/>
            <a:ext cx="5645150" cy="1819275"/>
          </a:xfrm>
          <a:custGeom>
            <a:avLst/>
            <a:gdLst>
              <a:gd name="T0" fmla="*/ 2147483647 w 3556"/>
              <a:gd name="T1" fmla="*/ 2147483647 h 1146"/>
              <a:gd name="T2" fmla="*/ 2147483647 w 3556"/>
              <a:gd name="T3" fmla="*/ 2147483647 h 1146"/>
              <a:gd name="T4" fmla="*/ 2147483647 w 3556"/>
              <a:gd name="T5" fmla="*/ 2147483647 h 1146"/>
              <a:gd name="T6" fmla="*/ 2147483647 w 3556"/>
              <a:gd name="T7" fmla="*/ 2147483647 h 1146"/>
              <a:gd name="T8" fmla="*/ 2147483647 w 3556"/>
              <a:gd name="T9" fmla="*/ 2147483647 h 1146"/>
              <a:gd name="T10" fmla="*/ 2147483647 w 3556"/>
              <a:gd name="T11" fmla="*/ 0 h 1146"/>
              <a:gd name="T12" fmla="*/ 2147483647 w 3556"/>
              <a:gd name="T13" fmla="*/ 2147483647 h 1146"/>
              <a:gd name="T14" fmla="*/ 2147483647 w 3556"/>
              <a:gd name="T15" fmla="*/ 2147483647 h 1146"/>
              <a:gd name="T16" fmla="*/ 2147483647 w 3556"/>
              <a:gd name="T17" fmla="*/ 2147483647 h 1146"/>
              <a:gd name="T18" fmla="*/ 2147483647 w 3556"/>
              <a:gd name="T19" fmla="*/ 2147483647 h 1146"/>
              <a:gd name="T20" fmla="*/ 2147483647 w 3556"/>
              <a:gd name="T21" fmla="*/ 2147483647 h 1146"/>
              <a:gd name="T22" fmla="*/ 2147483647 w 3556"/>
              <a:gd name="T23" fmla="*/ 2147483647 h 1146"/>
              <a:gd name="T24" fmla="*/ 2147483647 w 3556"/>
              <a:gd name="T25" fmla="*/ 2147483647 h 1146"/>
              <a:gd name="T26" fmla="*/ 2147483647 w 3556"/>
              <a:gd name="T27" fmla="*/ 2147483647 h 1146"/>
              <a:gd name="T28" fmla="*/ 2147483647 w 3556"/>
              <a:gd name="T29" fmla="*/ 2147483647 h 1146"/>
              <a:gd name="T30" fmla="*/ 2147483647 w 3556"/>
              <a:gd name="T31" fmla="*/ 2147483647 h 1146"/>
              <a:gd name="T32" fmla="*/ 2147483647 w 3556"/>
              <a:gd name="T33" fmla="*/ 2147483647 h 1146"/>
              <a:gd name="T34" fmla="*/ 2147483647 w 3556"/>
              <a:gd name="T35" fmla="*/ 2147483647 h 1146"/>
              <a:gd name="T36" fmla="*/ 2147483647 w 3556"/>
              <a:gd name="T37" fmla="*/ 2147483647 h 1146"/>
              <a:gd name="T38" fmla="*/ 2147483647 w 3556"/>
              <a:gd name="T39" fmla="*/ 2147483647 h 1146"/>
              <a:gd name="T40" fmla="*/ 2147483647 w 3556"/>
              <a:gd name="T41" fmla="*/ 2147483647 h 1146"/>
              <a:gd name="T42" fmla="*/ 2147483647 w 3556"/>
              <a:gd name="T43" fmla="*/ 2147483647 h 1146"/>
              <a:gd name="T44" fmla="*/ 2147483647 w 3556"/>
              <a:gd name="T45" fmla="*/ 2147483647 h 1146"/>
              <a:gd name="T46" fmla="*/ 2147483647 w 3556"/>
              <a:gd name="T47" fmla="*/ 2147483647 h 1146"/>
              <a:gd name="T48" fmla="*/ 0 w 3556"/>
              <a:gd name="T49" fmla="*/ 2147483647 h 1146"/>
              <a:gd name="T50" fmla="*/ 2147483647 w 3556"/>
              <a:gd name="T51" fmla="*/ 2147483647 h 1146"/>
              <a:gd name="T52" fmla="*/ 2147483647 w 3556"/>
              <a:gd name="T53" fmla="*/ 2147483647 h 1146"/>
              <a:gd name="T54" fmla="*/ 2147483647 w 3556"/>
              <a:gd name="T55" fmla="*/ 0 h 1146"/>
              <a:gd name="T56" fmla="*/ 2147483647 w 3556"/>
              <a:gd name="T57" fmla="*/ 2147483647 h 1146"/>
              <a:gd name="T58" fmla="*/ 2147483647 w 3556"/>
              <a:gd name="T59" fmla="*/ 2147483647 h 1146"/>
              <a:gd name="T60" fmla="*/ 2147483647 w 3556"/>
              <a:gd name="T61" fmla="*/ 2147483647 h 1146"/>
              <a:gd name="T62" fmla="*/ 2147483647 w 3556"/>
              <a:gd name="T63" fmla="*/ 2147483647 h 1146"/>
              <a:gd name="T64" fmla="*/ 2147483647 w 3556"/>
              <a:gd name="T65" fmla="*/ 2147483647 h 114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146">
                <a:moveTo>
                  <a:pt x="1777" y="99"/>
                </a:moveTo>
                <a:lnTo>
                  <a:pt x="2134" y="89"/>
                </a:lnTo>
                <a:lnTo>
                  <a:pt x="2468" y="68"/>
                </a:lnTo>
                <a:lnTo>
                  <a:pt x="2769" y="40"/>
                </a:lnTo>
                <a:lnTo>
                  <a:pt x="3034" y="16"/>
                </a:lnTo>
                <a:lnTo>
                  <a:pt x="3251" y="0"/>
                </a:lnTo>
                <a:lnTo>
                  <a:pt x="3416" y="3"/>
                </a:lnTo>
                <a:lnTo>
                  <a:pt x="3519" y="33"/>
                </a:lnTo>
                <a:lnTo>
                  <a:pt x="3556" y="97"/>
                </a:lnTo>
                <a:lnTo>
                  <a:pt x="3519" y="201"/>
                </a:lnTo>
                <a:lnTo>
                  <a:pt x="3416" y="349"/>
                </a:lnTo>
                <a:lnTo>
                  <a:pt x="3251" y="521"/>
                </a:lnTo>
                <a:lnTo>
                  <a:pt x="3034" y="701"/>
                </a:lnTo>
                <a:lnTo>
                  <a:pt x="2769" y="868"/>
                </a:lnTo>
                <a:lnTo>
                  <a:pt x="2468" y="1011"/>
                </a:lnTo>
                <a:lnTo>
                  <a:pt x="2134" y="1108"/>
                </a:lnTo>
                <a:lnTo>
                  <a:pt x="1777" y="1146"/>
                </a:lnTo>
                <a:lnTo>
                  <a:pt x="1418" y="1108"/>
                </a:lnTo>
                <a:lnTo>
                  <a:pt x="1085" y="1011"/>
                </a:lnTo>
                <a:lnTo>
                  <a:pt x="784" y="868"/>
                </a:lnTo>
                <a:lnTo>
                  <a:pt x="521" y="701"/>
                </a:lnTo>
                <a:lnTo>
                  <a:pt x="302" y="521"/>
                </a:lnTo>
                <a:lnTo>
                  <a:pt x="139" y="349"/>
                </a:lnTo>
                <a:lnTo>
                  <a:pt x="35" y="201"/>
                </a:lnTo>
                <a:lnTo>
                  <a:pt x="0" y="97"/>
                </a:lnTo>
                <a:lnTo>
                  <a:pt x="35" y="33"/>
                </a:lnTo>
                <a:lnTo>
                  <a:pt x="139" y="3"/>
                </a:lnTo>
                <a:lnTo>
                  <a:pt x="302" y="0"/>
                </a:lnTo>
                <a:lnTo>
                  <a:pt x="521" y="16"/>
                </a:lnTo>
                <a:lnTo>
                  <a:pt x="784" y="40"/>
                </a:lnTo>
                <a:lnTo>
                  <a:pt x="1085" y="68"/>
                </a:lnTo>
                <a:lnTo>
                  <a:pt x="1418" y="89"/>
                </a:lnTo>
                <a:lnTo>
                  <a:pt x="1777" y="99"/>
                </a:lnTo>
                <a:close/>
              </a:path>
            </a:pathLst>
          </a:custGeom>
          <a:solidFill>
            <a:srgbClr val="F7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Freeform 15"/>
          <p:cNvSpPr>
            <a:spLocks/>
          </p:cNvSpPr>
          <p:nvPr/>
        </p:nvSpPr>
        <p:spPr bwMode="auto">
          <a:xfrm>
            <a:off x="1403350" y="4300538"/>
            <a:ext cx="5645150" cy="1744662"/>
          </a:xfrm>
          <a:custGeom>
            <a:avLst/>
            <a:gdLst>
              <a:gd name="T0" fmla="*/ 2147483647 w 3556"/>
              <a:gd name="T1" fmla="*/ 2147483647 h 1099"/>
              <a:gd name="T2" fmla="*/ 2147483647 w 3556"/>
              <a:gd name="T3" fmla="*/ 2147483647 h 1099"/>
              <a:gd name="T4" fmla="*/ 2147483647 w 3556"/>
              <a:gd name="T5" fmla="*/ 2147483647 h 1099"/>
              <a:gd name="T6" fmla="*/ 2147483647 w 3556"/>
              <a:gd name="T7" fmla="*/ 2147483647 h 1099"/>
              <a:gd name="T8" fmla="*/ 2147483647 w 3556"/>
              <a:gd name="T9" fmla="*/ 2147483647 h 1099"/>
              <a:gd name="T10" fmla="*/ 2147483647 w 3556"/>
              <a:gd name="T11" fmla="*/ 0 h 1099"/>
              <a:gd name="T12" fmla="*/ 2147483647 w 3556"/>
              <a:gd name="T13" fmla="*/ 2147483647 h 1099"/>
              <a:gd name="T14" fmla="*/ 2147483647 w 3556"/>
              <a:gd name="T15" fmla="*/ 2147483647 h 1099"/>
              <a:gd name="T16" fmla="*/ 2147483647 w 3556"/>
              <a:gd name="T17" fmla="*/ 2147483647 h 1099"/>
              <a:gd name="T18" fmla="*/ 2147483647 w 3556"/>
              <a:gd name="T19" fmla="*/ 2147483647 h 1099"/>
              <a:gd name="T20" fmla="*/ 2147483647 w 3556"/>
              <a:gd name="T21" fmla="*/ 2147483647 h 1099"/>
              <a:gd name="T22" fmla="*/ 2147483647 w 3556"/>
              <a:gd name="T23" fmla="*/ 2147483647 h 1099"/>
              <a:gd name="T24" fmla="*/ 2147483647 w 3556"/>
              <a:gd name="T25" fmla="*/ 2147483647 h 1099"/>
              <a:gd name="T26" fmla="*/ 2147483647 w 3556"/>
              <a:gd name="T27" fmla="*/ 2147483647 h 1099"/>
              <a:gd name="T28" fmla="*/ 2147483647 w 3556"/>
              <a:gd name="T29" fmla="*/ 2147483647 h 1099"/>
              <a:gd name="T30" fmla="*/ 2147483647 w 3556"/>
              <a:gd name="T31" fmla="*/ 2147483647 h 1099"/>
              <a:gd name="T32" fmla="*/ 2147483647 w 3556"/>
              <a:gd name="T33" fmla="*/ 2147483647 h 1099"/>
              <a:gd name="T34" fmla="*/ 2147483647 w 3556"/>
              <a:gd name="T35" fmla="*/ 2147483647 h 1099"/>
              <a:gd name="T36" fmla="*/ 2147483647 w 3556"/>
              <a:gd name="T37" fmla="*/ 2147483647 h 1099"/>
              <a:gd name="T38" fmla="*/ 2147483647 w 3556"/>
              <a:gd name="T39" fmla="*/ 2147483647 h 1099"/>
              <a:gd name="T40" fmla="*/ 2147483647 w 3556"/>
              <a:gd name="T41" fmla="*/ 2147483647 h 1099"/>
              <a:gd name="T42" fmla="*/ 2147483647 w 3556"/>
              <a:gd name="T43" fmla="*/ 2147483647 h 1099"/>
              <a:gd name="T44" fmla="*/ 2147483647 w 3556"/>
              <a:gd name="T45" fmla="*/ 2147483647 h 1099"/>
              <a:gd name="T46" fmla="*/ 2147483647 w 3556"/>
              <a:gd name="T47" fmla="*/ 2147483647 h 1099"/>
              <a:gd name="T48" fmla="*/ 0 w 3556"/>
              <a:gd name="T49" fmla="*/ 2147483647 h 1099"/>
              <a:gd name="T50" fmla="*/ 2147483647 w 3556"/>
              <a:gd name="T51" fmla="*/ 2147483647 h 1099"/>
              <a:gd name="T52" fmla="*/ 2147483647 w 3556"/>
              <a:gd name="T53" fmla="*/ 2147483647 h 1099"/>
              <a:gd name="T54" fmla="*/ 2147483647 w 3556"/>
              <a:gd name="T55" fmla="*/ 0 h 1099"/>
              <a:gd name="T56" fmla="*/ 2147483647 w 3556"/>
              <a:gd name="T57" fmla="*/ 2147483647 h 1099"/>
              <a:gd name="T58" fmla="*/ 2147483647 w 3556"/>
              <a:gd name="T59" fmla="*/ 2147483647 h 1099"/>
              <a:gd name="T60" fmla="*/ 2147483647 w 3556"/>
              <a:gd name="T61" fmla="*/ 2147483647 h 1099"/>
              <a:gd name="T62" fmla="*/ 2147483647 w 3556"/>
              <a:gd name="T63" fmla="*/ 2147483647 h 1099"/>
              <a:gd name="T64" fmla="*/ 2147483647 w 3556"/>
              <a:gd name="T65" fmla="*/ 2147483647 h 109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99">
                <a:moveTo>
                  <a:pt x="1777" y="90"/>
                </a:moveTo>
                <a:lnTo>
                  <a:pt x="2134" y="80"/>
                </a:lnTo>
                <a:lnTo>
                  <a:pt x="2468" y="61"/>
                </a:lnTo>
                <a:lnTo>
                  <a:pt x="2769" y="35"/>
                </a:lnTo>
                <a:lnTo>
                  <a:pt x="3034" y="14"/>
                </a:lnTo>
                <a:lnTo>
                  <a:pt x="3251" y="0"/>
                </a:lnTo>
                <a:lnTo>
                  <a:pt x="3416" y="3"/>
                </a:lnTo>
                <a:lnTo>
                  <a:pt x="3519" y="33"/>
                </a:lnTo>
                <a:lnTo>
                  <a:pt x="3556" y="94"/>
                </a:lnTo>
                <a:lnTo>
                  <a:pt x="3519" y="196"/>
                </a:lnTo>
                <a:lnTo>
                  <a:pt x="3416" y="338"/>
                </a:lnTo>
                <a:lnTo>
                  <a:pt x="3251" y="502"/>
                </a:lnTo>
                <a:lnTo>
                  <a:pt x="3034" y="674"/>
                </a:lnTo>
                <a:lnTo>
                  <a:pt x="2769" y="835"/>
                </a:lnTo>
                <a:lnTo>
                  <a:pt x="2468" y="970"/>
                </a:lnTo>
                <a:lnTo>
                  <a:pt x="2134" y="1062"/>
                </a:lnTo>
                <a:lnTo>
                  <a:pt x="1777" y="1099"/>
                </a:lnTo>
                <a:lnTo>
                  <a:pt x="1418" y="1062"/>
                </a:lnTo>
                <a:lnTo>
                  <a:pt x="1085" y="970"/>
                </a:lnTo>
                <a:lnTo>
                  <a:pt x="784" y="835"/>
                </a:lnTo>
                <a:lnTo>
                  <a:pt x="521" y="674"/>
                </a:lnTo>
                <a:lnTo>
                  <a:pt x="302" y="502"/>
                </a:lnTo>
                <a:lnTo>
                  <a:pt x="139" y="338"/>
                </a:lnTo>
                <a:lnTo>
                  <a:pt x="35" y="196"/>
                </a:lnTo>
                <a:lnTo>
                  <a:pt x="0" y="94"/>
                </a:lnTo>
                <a:lnTo>
                  <a:pt x="35" y="33"/>
                </a:lnTo>
                <a:lnTo>
                  <a:pt x="139" y="3"/>
                </a:lnTo>
                <a:lnTo>
                  <a:pt x="302" y="0"/>
                </a:lnTo>
                <a:lnTo>
                  <a:pt x="521" y="14"/>
                </a:lnTo>
                <a:lnTo>
                  <a:pt x="784" y="35"/>
                </a:lnTo>
                <a:lnTo>
                  <a:pt x="1085" y="61"/>
                </a:lnTo>
                <a:lnTo>
                  <a:pt x="1418" y="80"/>
                </a:lnTo>
                <a:lnTo>
                  <a:pt x="1777" y="90"/>
                </a:lnTo>
                <a:close/>
              </a:path>
            </a:pathLst>
          </a:custGeom>
          <a:solidFill>
            <a:srgbClr val="F0F2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1" name="Freeform 16"/>
          <p:cNvSpPr>
            <a:spLocks/>
          </p:cNvSpPr>
          <p:nvPr/>
        </p:nvSpPr>
        <p:spPr bwMode="auto">
          <a:xfrm>
            <a:off x="1403350" y="4319588"/>
            <a:ext cx="5645150" cy="1670050"/>
          </a:xfrm>
          <a:custGeom>
            <a:avLst/>
            <a:gdLst>
              <a:gd name="T0" fmla="*/ 2147483647 w 3556"/>
              <a:gd name="T1" fmla="*/ 2147483647 h 1052"/>
              <a:gd name="T2" fmla="*/ 2147483647 w 3556"/>
              <a:gd name="T3" fmla="*/ 2147483647 h 1052"/>
              <a:gd name="T4" fmla="*/ 2147483647 w 3556"/>
              <a:gd name="T5" fmla="*/ 2147483647 h 1052"/>
              <a:gd name="T6" fmla="*/ 2147483647 w 3556"/>
              <a:gd name="T7" fmla="*/ 2147483647 h 1052"/>
              <a:gd name="T8" fmla="*/ 2147483647 w 3556"/>
              <a:gd name="T9" fmla="*/ 2147483647 h 1052"/>
              <a:gd name="T10" fmla="*/ 2147483647 w 3556"/>
              <a:gd name="T11" fmla="*/ 0 h 1052"/>
              <a:gd name="T12" fmla="*/ 2147483647 w 3556"/>
              <a:gd name="T13" fmla="*/ 2147483647 h 1052"/>
              <a:gd name="T14" fmla="*/ 2147483647 w 3556"/>
              <a:gd name="T15" fmla="*/ 2147483647 h 1052"/>
              <a:gd name="T16" fmla="*/ 2147483647 w 3556"/>
              <a:gd name="T17" fmla="*/ 2147483647 h 1052"/>
              <a:gd name="T18" fmla="*/ 2147483647 w 3556"/>
              <a:gd name="T19" fmla="*/ 2147483647 h 1052"/>
              <a:gd name="T20" fmla="*/ 2147483647 w 3556"/>
              <a:gd name="T21" fmla="*/ 2147483647 h 1052"/>
              <a:gd name="T22" fmla="*/ 2147483647 w 3556"/>
              <a:gd name="T23" fmla="*/ 2147483647 h 1052"/>
              <a:gd name="T24" fmla="*/ 2147483647 w 3556"/>
              <a:gd name="T25" fmla="*/ 2147483647 h 1052"/>
              <a:gd name="T26" fmla="*/ 2147483647 w 3556"/>
              <a:gd name="T27" fmla="*/ 2147483647 h 1052"/>
              <a:gd name="T28" fmla="*/ 2147483647 w 3556"/>
              <a:gd name="T29" fmla="*/ 2147483647 h 1052"/>
              <a:gd name="T30" fmla="*/ 2147483647 w 3556"/>
              <a:gd name="T31" fmla="*/ 2147483647 h 1052"/>
              <a:gd name="T32" fmla="*/ 2147483647 w 3556"/>
              <a:gd name="T33" fmla="*/ 2147483647 h 1052"/>
              <a:gd name="T34" fmla="*/ 2147483647 w 3556"/>
              <a:gd name="T35" fmla="*/ 2147483647 h 1052"/>
              <a:gd name="T36" fmla="*/ 2147483647 w 3556"/>
              <a:gd name="T37" fmla="*/ 2147483647 h 1052"/>
              <a:gd name="T38" fmla="*/ 2147483647 w 3556"/>
              <a:gd name="T39" fmla="*/ 2147483647 h 1052"/>
              <a:gd name="T40" fmla="*/ 2147483647 w 3556"/>
              <a:gd name="T41" fmla="*/ 2147483647 h 1052"/>
              <a:gd name="T42" fmla="*/ 2147483647 w 3556"/>
              <a:gd name="T43" fmla="*/ 2147483647 h 1052"/>
              <a:gd name="T44" fmla="*/ 2147483647 w 3556"/>
              <a:gd name="T45" fmla="*/ 2147483647 h 1052"/>
              <a:gd name="T46" fmla="*/ 2147483647 w 3556"/>
              <a:gd name="T47" fmla="*/ 2147483647 h 1052"/>
              <a:gd name="T48" fmla="*/ 0 w 3556"/>
              <a:gd name="T49" fmla="*/ 2147483647 h 1052"/>
              <a:gd name="T50" fmla="*/ 2147483647 w 3556"/>
              <a:gd name="T51" fmla="*/ 2147483647 h 1052"/>
              <a:gd name="T52" fmla="*/ 2147483647 w 3556"/>
              <a:gd name="T53" fmla="*/ 2147483647 h 1052"/>
              <a:gd name="T54" fmla="*/ 2147483647 w 3556"/>
              <a:gd name="T55" fmla="*/ 0 h 1052"/>
              <a:gd name="T56" fmla="*/ 2147483647 w 3556"/>
              <a:gd name="T57" fmla="*/ 2147483647 h 1052"/>
              <a:gd name="T58" fmla="*/ 2147483647 w 3556"/>
              <a:gd name="T59" fmla="*/ 2147483647 h 1052"/>
              <a:gd name="T60" fmla="*/ 2147483647 w 3556"/>
              <a:gd name="T61" fmla="*/ 2147483647 h 1052"/>
              <a:gd name="T62" fmla="*/ 2147483647 w 3556"/>
              <a:gd name="T63" fmla="*/ 2147483647 h 1052"/>
              <a:gd name="T64" fmla="*/ 2147483647 w 3556"/>
              <a:gd name="T65" fmla="*/ 2147483647 h 10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52">
                <a:moveTo>
                  <a:pt x="1777" y="82"/>
                </a:moveTo>
                <a:lnTo>
                  <a:pt x="2134" y="73"/>
                </a:lnTo>
                <a:lnTo>
                  <a:pt x="2468" y="54"/>
                </a:lnTo>
                <a:lnTo>
                  <a:pt x="2769" y="31"/>
                </a:lnTo>
                <a:lnTo>
                  <a:pt x="3034" y="12"/>
                </a:lnTo>
                <a:lnTo>
                  <a:pt x="3251" y="0"/>
                </a:lnTo>
                <a:lnTo>
                  <a:pt x="3416" y="5"/>
                </a:lnTo>
                <a:lnTo>
                  <a:pt x="3519" y="35"/>
                </a:lnTo>
                <a:lnTo>
                  <a:pt x="3556" y="94"/>
                </a:lnTo>
                <a:lnTo>
                  <a:pt x="3519" y="193"/>
                </a:lnTo>
                <a:lnTo>
                  <a:pt x="3416" y="328"/>
                </a:lnTo>
                <a:lnTo>
                  <a:pt x="3251" y="484"/>
                </a:lnTo>
                <a:lnTo>
                  <a:pt x="3034" y="648"/>
                </a:lnTo>
                <a:lnTo>
                  <a:pt x="2769" y="800"/>
                </a:lnTo>
                <a:lnTo>
                  <a:pt x="2468" y="931"/>
                </a:lnTo>
                <a:lnTo>
                  <a:pt x="2134" y="1018"/>
                </a:lnTo>
                <a:lnTo>
                  <a:pt x="1777" y="1052"/>
                </a:lnTo>
                <a:lnTo>
                  <a:pt x="1418" y="1018"/>
                </a:lnTo>
                <a:lnTo>
                  <a:pt x="1085" y="931"/>
                </a:lnTo>
                <a:lnTo>
                  <a:pt x="784" y="800"/>
                </a:lnTo>
                <a:lnTo>
                  <a:pt x="521" y="648"/>
                </a:lnTo>
                <a:lnTo>
                  <a:pt x="302" y="484"/>
                </a:lnTo>
                <a:lnTo>
                  <a:pt x="139" y="328"/>
                </a:lnTo>
                <a:lnTo>
                  <a:pt x="35" y="193"/>
                </a:lnTo>
                <a:lnTo>
                  <a:pt x="0" y="94"/>
                </a:lnTo>
                <a:lnTo>
                  <a:pt x="35" y="35"/>
                </a:lnTo>
                <a:lnTo>
                  <a:pt x="139" y="5"/>
                </a:lnTo>
                <a:lnTo>
                  <a:pt x="302" y="0"/>
                </a:lnTo>
                <a:lnTo>
                  <a:pt x="521" y="12"/>
                </a:lnTo>
                <a:lnTo>
                  <a:pt x="784" y="31"/>
                </a:lnTo>
                <a:lnTo>
                  <a:pt x="1085" y="54"/>
                </a:lnTo>
                <a:lnTo>
                  <a:pt x="1418" y="73"/>
                </a:lnTo>
                <a:lnTo>
                  <a:pt x="1777" y="82"/>
                </a:lnTo>
                <a:close/>
              </a:path>
            </a:pathLst>
          </a:custGeom>
          <a:solidFill>
            <a:srgbClr val="E8E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Freeform 17"/>
          <p:cNvSpPr>
            <a:spLocks/>
          </p:cNvSpPr>
          <p:nvPr/>
        </p:nvSpPr>
        <p:spPr bwMode="auto">
          <a:xfrm>
            <a:off x="1403350" y="4338638"/>
            <a:ext cx="5645150" cy="1598612"/>
          </a:xfrm>
          <a:custGeom>
            <a:avLst/>
            <a:gdLst>
              <a:gd name="T0" fmla="*/ 2147483647 w 3556"/>
              <a:gd name="T1" fmla="*/ 2147483647 h 1007"/>
              <a:gd name="T2" fmla="*/ 2147483647 w 3556"/>
              <a:gd name="T3" fmla="*/ 2147483647 h 1007"/>
              <a:gd name="T4" fmla="*/ 2147483647 w 3556"/>
              <a:gd name="T5" fmla="*/ 2147483647 h 1007"/>
              <a:gd name="T6" fmla="*/ 2147483647 w 3556"/>
              <a:gd name="T7" fmla="*/ 2147483647 h 1007"/>
              <a:gd name="T8" fmla="*/ 2147483647 w 3556"/>
              <a:gd name="T9" fmla="*/ 2147483647 h 1007"/>
              <a:gd name="T10" fmla="*/ 2147483647 w 3556"/>
              <a:gd name="T11" fmla="*/ 0 h 1007"/>
              <a:gd name="T12" fmla="*/ 2147483647 w 3556"/>
              <a:gd name="T13" fmla="*/ 2147483647 h 1007"/>
              <a:gd name="T14" fmla="*/ 2147483647 w 3556"/>
              <a:gd name="T15" fmla="*/ 2147483647 h 1007"/>
              <a:gd name="T16" fmla="*/ 2147483647 w 3556"/>
              <a:gd name="T17" fmla="*/ 2147483647 h 1007"/>
              <a:gd name="T18" fmla="*/ 2147483647 w 3556"/>
              <a:gd name="T19" fmla="*/ 2147483647 h 1007"/>
              <a:gd name="T20" fmla="*/ 2147483647 w 3556"/>
              <a:gd name="T21" fmla="*/ 2147483647 h 1007"/>
              <a:gd name="T22" fmla="*/ 2147483647 w 3556"/>
              <a:gd name="T23" fmla="*/ 2147483647 h 1007"/>
              <a:gd name="T24" fmla="*/ 2147483647 w 3556"/>
              <a:gd name="T25" fmla="*/ 2147483647 h 1007"/>
              <a:gd name="T26" fmla="*/ 2147483647 w 3556"/>
              <a:gd name="T27" fmla="*/ 2147483647 h 1007"/>
              <a:gd name="T28" fmla="*/ 2147483647 w 3556"/>
              <a:gd name="T29" fmla="*/ 2147483647 h 1007"/>
              <a:gd name="T30" fmla="*/ 2147483647 w 3556"/>
              <a:gd name="T31" fmla="*/ 2147483647 h 1007"/>
              <a:gd name="T32" fmla="*/ 2147483647 w 3556"/>
              <a:gd name="T33" fmla="*/ 2147483647 h 1007"/>
              <a:gd name="T34" fmla="*/ 2147483647 w 3556"/>
              <a:gd name="T35" fmla="*/ 2147483647 h 1007"/>
              <a:gd name="T36" fmla="*/ 2147483647 w 3556"/>
              <a:gd name="T37" fmla="*/ 2147483647 h 1007"/>
              <a:gd name="T38" fmla="*/ 2147483647 w 3556"/>
              <a:gd name="T39" fmla="*/ 2147483647 h 1007"/>
              <a:gd name="T40" fmla="*/ 2147483647 w 3556"/>
              <a:gd name="T41" fmla="*/ 2147483647 h 1007"/>
              <a:gd name="T42" fmla="*/ 2147483647 w 3556"/>
              <a:gd name="T43" fmla="*/ 2147483647 h 1007"/>
              <a:gd name="T44" fmla="*/ 2147483647 w 3556"/>
              <a:gd name="T45" fmla="*/ 2147483647 h 1007"/>
              <a:gd name="T46" fmla="*/ 2147483647 w 3556"/>
              <a:gd name="T47" fmla="*/ 2147483647 h 1007"/>
              <a:gd name="T48" fmla="*/ 0 w 3556"/>
              <a:gd name="T49" fmla="*/ 2147483647 h 1007"/>
              <a:gd name="T50" fmla="*/ 2147483647 w 3556"/>
              <a:gd name="T51" fmla="*/ 2147483647 h 1007"/>
              <a:gd name="T52" fmla="*/ 2147483647 w 3556"/>
              <a:gd name="T53" fmla="*/ 2147483647 h 1007"/>
              <a:gd name="T54" fmla="*/ 2147483647 w 3556"/>
              <a:gd name="T55" fmla="*/ 0 h 1007"/>
              <a:gd name="T56" fmla="*/ 2147483647 w 3556"/>
              <a:gd name="T57" fmla="*/ 2147483647 h 1007"/>
              <a:gd name="T58" fmla="*/ 2147483647 w 3556"/>
              <a:gd name="T59" fmla="*/ 2147483647 h 1007"/>
              <a:gd name="T60" fmla="*/ 2147483647 w 3556"/>
              <a:gd name="T61" fmla="*/ 2147483647 h 1007"/>
              <a:gd name="T62" fmla="*/ 2147483647 w 3556"/>
              <a:gd name="T63" fmla="*/ 2147483647 h 1007"/>
              <a:gd name="T64" fmla="*/ 2147483647 w 3556"/>
              <a:gd name="T65" fmla="*/ 2147483647 h 10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1007">
                <a:moveTo>
                  <a:pt x="1777" y="75"/>
                </a:moveTo>
                <a:lnTo>
                  <a:pt x="2134" y="66"/>
                </a:lnTo>
                <a:lnTo>
                  <a:pt x="2468" y="49"/>
                </a:lnTo>
                <a:lnTo>
                  <a:pt x="2769" y="26"/>
                </a:lnTo>
                <a:lnTo>
                  <a:pt x="3034" y="11"/>
                </a:lnTo>
                <a:lnTo>
                  <a:pt x="3251" y="0"/>
                </a:lnTo>
                <a:lnTo>
                  <a:pt x="3416" y="7"/>
                </a:lnTo>
                <a:lnTo>
                  <a:pt x="3519" y="37"/>
                </a:lnTo>
                <a:lnTo>
                  <a:pt x="3556" y="94"/>
                </a:lnTo>
                <a:lnTo>
                  <a:pt x="3519" y="188"/>
                </a:lnTo>
                <a:lnTo>
                  <a:pt x="3416" y="318"/>
                </a:lnTo>
                <a:lnTo>
                  <a:pt x="3251" y="467"/>
                </a:lnTo>
                <a:lnTo>
                  <a:pt x="3034" y="624"/>
                </a:lnTo>
                <a:lnTo>
                  <a:pt x="2769" y="768"/>
                </a:lnTo>
                <a:lnTo>
                  <a:pt x="2468" y="891"/>
                </a:lnTo>
                <a:lnTo>
                  <a:pt x="2134" y="974"/>
                </a:lnTo>
                <a:lnTo>
                  <a:pt x="1777" y="1007"/>
                </a:lnTo>
                <a:lnTo>
                  <a:pt x="1418" y="974"/>
                </a:lnTo>
                <a:lnTo>
                  <a:pt x="1085" y="891"/>
                </a:lnTo>
                <a:lnTo>
                  <a:pt x="784" y="768"/>
                </a:lnTo>
                <a:lnTo>
                  <a:pt x="521" y="624"/>
                </a:lnTo>
                <a:lnTo>
                  <a:pt x="302" y="467"/>
                </a:lnTo>
                <a:lnTo>
                  <a:pt x="139" y="318"/>
                </a:lnTo>
                <a:lnTo>
                  <a:pt x="35" y="188"/>
                </a:lnTo>
                <a:lnTo>
                  <a:pt x="0" y="94"/>
                </a:lnTo>
                <a:lnTo>
                  <a:pt x="35" y="37"/>
                </a:lnTo>
                <a:lnTo>
                  <a:pt x="139" y="7"/>
                </a:lnTo>
                <a:lnTo>
                  <a:pt x="302" y="0"/>
                </a:lnTo>
                <a:lnTo>
                  <a:pt x="521" y="11"/>
                </a:lnTo>
                <a:lnTo>
                  <a:pt x="784" y="26"/>
                </a:lnTo>
                <a:lnTo>
                  <a:pt x="1085" y="49"/>
                </a:lnTo>
                <a:lnTo>
                  <a:pt x="1418" y="66"/>
                </a:lnTo>
                <a:lnTo>
                  <a:pt x="1777" y="75"/>
                </a:lnTo>
                <a:close/>
              </a:path>
            </a:pathLst>
          </a:custGeom>
          <a:solidFill>
            <a:srgbClr val="E0E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3" name="Freeform 18"/>
          <p:cNvSpPr>
            <a:spLocks/>
          </p:cNvSpPr>
          <p:nvPr/>
        </p:nvSpPr>
        <p:spPr bwMode="auto">
          <a:xfrm>
            <a:off x="1403350" y="4357688"/>
            <a:ext cx="5645150" cy="1525587"/>
          </a:xfrm>
          <a:custGeom>
            <a:avLst/>
            <a:gdLst>
              <a:gd name="T0" fmla="*/ 2147483647 w 3556"/>
              <a:gd name="T1" fmla="*/ 2147483647 h 961"/>
              <a:gd name="T2" fmla="*/ 2147483647 w 3556"/>
              <a:gd name="T3" fmla="*/ 2147483647 h 961"/>
              <a:gd name="T4" fmla="*/ 2147483647 w 3556"/>
              <a:gd name="T5" fmla="*/ 2147483647 h 961"/>
              <a:gd name="T6" fmla="*/ 2147483647 w 3556"/>
              <a:gd name="T7" fmla="*/ 2147483647 h 961"/>
              <a:gd name="T8" fmla="*/ 2147483647 w 3556"/>
              <a:gd name="T9" fmla="*/ 2147483647 h 961"/>
              <a:gd name="T10" fmla="*/ 2147483647 w 3556"/>
              <a:gd name="T11" fmla="*/ 0 h 961"/>
              <a:gd name="T12" fmla="*/ 2147483647 w 3556"/>
              <a:gd name="T13" fmla="*/ 2147483647 h 961"/>
              <a:gd name="T14" fmla="*/ 2147483647 w 3556"/>
              <a:gd name="T15" fmla="*/ 2147483647 h 961"/>
              <a:gd name="T16" fmla="*/ 2147483647 w 3556"/>
              <a:gd name="T17" fmla="*/ 2147483647 h 961"/>
              <a:gd name="T18" fmla="*/ 2147483647 w 3556"/>
              <a:gd name="T19" fmla="*/ 2147483647 h 961"/>
              <a:gd name="T20" fmla="*/ 2147483647 w 3556"/>
              <a:gd name="T21" fmla="*/ 2147483647 h 961"/>
              <a:gd name="T22" fmla="*/ 2147483647 w 3556"/>
              <a:gd name="T23" fmla="*/ 2147483647 h 961"/>
              <a:gd name="T24" fmla="*/ 2147483647 w 3556"/>
              <a:gd name="T25" fmla="*/ 2147483647 h 961"/>
              <a:gd name="T26" fmla="*/ 2147483647 w 3556"/>
              <a:gd name="T27" fmla="*/ 2147483647 h 961"/>
              <a:gd name="T28" fmla="*/ 2147483647 w 3556"/>
              <a:gd name="T29" fmla="*/ 2147483647 h 961"/>
              <a:gd name="T30" fmla="*/ 2147483647 w 3556"/>
              <a:gd name="T31" fmla="*/ 2147483647 h 961"/>
              <a:gd name="T32" fmla="*/ 2147483647 w 3556"/>
              <a:gd name="T33" fmla="*/ 2147483647 h 961"/>
              <a:gd name="T34" fmla="*/ 2147483647 w 3556"/>
              <a:gd name="T35" fmla="*/ 2147483647 h 961"/>
              <a:gd name="T36" fmla="*/ 2147483647 w 3556"/>
              <a:gd name="T37" fmla="*/ 2147483647 h 961"/>
              <a:gd name="T38" fmla="*/ 2147483647 w 3556"/>
              <a:gd name="T39" fmla="*/ 2147483647 h 961"/>
              <a:gd name="T40" fmla="*/ 2147483647 w 3556"/>
              <a:gd name="T41" fmla="*/ 2147483647 h 961"/>
              <a:gd name="T42" fmla="*/ 2147483647 w 3556"/>
              <a:gd name="T43" fmla="*/ 2147483647 h 961"/>
              <a:gd name="T44" fmla="*/ 2147483647 w 3556"/>
              <a:gd name="T45" fmla="*/ 2147483647 h 961"/>
              <a:gd name="T46" fmla="*/ 2147483647 w 3556"/>
              <a:gd name="T47" fmla="*/ 2147483647 h 961"/>
              <a:gd name="T48" fmla="*/ 0 w 3556"/>
              <a:gd name="T49" fmla="*/ 2147483647 h 961"/>
              <a:gd name="T50" fmla="*/ 2147483647 w 3556"/>
              <a:gd name="T51" fmla="*/ 2147483647 h 961"/>
              <a:gd name="T52" fmla="*/ 2147483647 w 3556"/>
              <a:gd name="T53" fmla="*/ 2147483647 h 961"/>
              <a:gd name="T54" fmla="*/ 2147483647 w 3556"/>
              <a:gd name="T55" fmla="*/ 0 h 961"/>
              <a:gd name="T56" fmla="*/ 2147483647 w 3556"/>
              <a:gd name="T57" fmla="*/ 2147483647 h 961"/>
              <a:gd name="T58" fmla="*/ 2147483647 w 3556"/>
              <a:gd name="T59" fmla="*/ 2147483647 h 961"/>
              <a:gd name="T60" fmla="*/ 2147483647 w 3556"/>
              <a:gd name="T61" fmla="*/ 2147483647 h 961"/>
              <a:gd name="T62" fmla="*/ 2147483647 w 3556"/>
              <a:gd name="T63" fmla="*/ 2147483647 h 961"/>
              <a:gd name="T64" fmla="*/ 2147483647 w 3556"/>
              <a:gd name="T65" fmla="*/ 2147483647 h 9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961">
                <a:moveTo>
                  <a:pt x="1777" y="66"/>
                </a:moveTo>
                <a:lnTo>
                  <a:pt x="2134" y="59"/>
                </a:lnTo>
                <a:lnTo>
                  <a:pt x="2468" y="42"/>
                </a:lnTo>
                <a:lnTo>
                  <a:pt x="2769" y="23"/>
                </a:lnTo>
                <a:lnTo>
                  <a:pt x="3034" y="9"/>
                </a:lnTo>
                <a:lnTo>
                  <a:pt x="3251" y="0"/>
                </a:lnTo>
                <a:lnTo>
                  <a:pt x="3416" y="9"/>
                </a:lnTo>
                <a:lnTo>
                  <a:pt x="3519" y="37"/>
                </a:lnTo>
                <a:lnTo>
                  <a:pt x="3556" y="94"/>
                </a:lnTo>
                <a:lnTo>
                  <a:pt x="3519" y="184"/>
                </a:lnTo>
                <a:lnTo>
                  <a:pt x="3416" y="308"/>
                </a:lnTo>
                <a:lnTo>
                  <a:pt x="3251" y="450"/>
                </a:lnTo>
                <a:lnTo>
                  <a:pt x="3034" y="598"/>
                </a:lnTo>
                <a:lnTo>
                  <a:pt x="2769" y="735"/>
                </a:lnTo>
                <a:lnTo>
                  <a:pt x="2468" y="851"/>
                </a:lnTo>
                <a:lnTo>
                  <a:pt x="2134" y="929"/>
                </a:lnTo>
                <a:lnTo>
                  <a:pt x="1777" y="961"/>
                </a:lnTo>
                <a:lnTo>
                  <a:pt x="1418" y="929"/>
                </a:lnTo>
                <a:lnTo>
                  <a:pt x="1085" y="851"/>
                </a:lnTo>
                <a:lnTo>
                  <a:pt x="784" y="735"/>
                </a:lnTo>
                <a:lnTo>
                  <a:pt x="521" y="598"/>
                </a:lnTo>
                <a:lnTo>
                  <a:pt x="302" y="450"/>
                </a:lnTo>
                <a:lnTo>
                  <a:pt x="139" y="308"/>
                </a:lnTo>
                <a:lnTo>
                  <a:pt x="35" y="184"/>
                </a:lnTo>
                <a:lnTo>
                  <a:pt x="0" y="94"/>
                </a:lnTo>
                <a:lnTo>
                  <a:pt x="35" y="37"/>
                </a:lnTo>
                <a:lnTo>
                  <a:pt x="139" y="9"/>
                </a:lnTo>
                <a:lnTo>
                  <a:pt x="302" y="0"/>
                </a:lnTo>
                <a:lnTo>
                  <a:pt x="521" y="9"/>
                </a:lnTo>
                <a:lnTo>
                  <a:pt x="784" y="23"/>
                </a:lnTo>
                <a:lnTo>
                  <a:pt x="1085" y="42"/>
                </a:lnTo>
                <a:lnTo>
                  <a:pt x="1418" y="59"/>
                </a:lnTo>
                <a:lnTo>
                  <a:pt x="1777" y="66"/>
                </a:lnTo>
                <a:close/>
              </a:path>
            </a:pathLst>
          </a:custGeom>
          <a:solidFill>
            <a:srgbClr val="D9E0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4" name="Freeform 19"/>
          <p:cNvSpPr>
            <a:spLocks/>
          </p:cNvSpPr>
          <p:nvPr/>
        </p:nvSpPr>
        <p:spPr bwMode="auto">
          <a:xfrm>
            <a:off x="1403350" y="4376738"/>
            <a:ext cx="5645150" cy="1454150"/>
          </a:xfrm>
          <a:custGeom>
            <a:avLst/>
            <a:gdLst>
              <a:gd name="T0" fmla="*/ 2147483647 w 3556"/>
              <a:gd name="T1" fmla="*/ 2147483647 h 916"/>
              <a:gd name="T2" fmla="*/ 2147483647 w 3556"/>
              <a:gd name="T3" fmla="*/ 2147483647 h 916"/>
              <a:gd name="T4" fmla="*/ 2147483647 w 3556"/>
              <a:gd name="T5" fmla="*/ 2147483647 h 916"/>
              <a:gd name="T6" fmla="*/ 2147483647 w 3556"/>
              <a:gd name="T7" fmla="*/ 2147483647 h 916"/>
              <a:gd name="T8" fmla="*/ 2147483647 w 3556"/>
              <a:gd name="T9" fmla="*/ 2147483647 h 916"/>
              <a:gd name="T10" fmla="*/ 2147483647 w 3556"/>
              <a:gd name="T11" fmla="*/ 0 h 916"/>
              <a:gd name="T12" fmla="*/ 2147483647 w 3556"/>
              <a:gd name="T13" fmla="*/ 2147483647 h 916"/>
              <a:gd name="T14" fmla="*/ 2147483647 w 3556"/>
              <a:gd name="T15" fmla="*/ 2147483647 h 916"/>
              <a:gd name="T16" fmla="*/ 2147483647 w 3556"/>
              <a:gd name="T17" fmla="*/ 2147483647 h 916"/>
              <a:gd name="T18" fmla="*/ 2147483647 w 3556"/>
              <a:gd name="T19" fmla="*/ 2147483647 h 916"/>
              <a:gd name="T20" fmla="*/ 2147483647 w 3556"/>
              <a:gd name="T21" fmla="*/ 2147483647 h 916"/>
              <a:gd name="T22" fmla="*/ 2147483647 w 3556"/>
              <a:gd name="T23" fmla="*/ 2147483647 h 916"/>
              <a:gd name="T24" fmla="*/ 2147483647 w 3556"/>
              <a:gd name="T25" fmla="*/ 2147483647 h 916"/>
              <a:gd name="T26" fmla="*/ 2147483647 w 3556"/>
              <a:gd name="T27" fmla="*/ 2147483647 h 916"/>
              <a:gd name="T28" fmla="*/ 2147483647 w 3556"/>
              <a:gd name="T29" fmla="*/ 2147483647 h 916"/>
              <a:gd name="T30" fmla="*/ 2147483647 w 3556"/>
              <a:gd name="T31" fmla="*/ 2147483647 h 916"/>
              <a:gd name="T32" fmla="*/ 2147483647 w 3556"/>
              <a:gd name="T33" fmla="*/ 2147483647 h 916"/>
              <a:gd name="T34" fmla="*/ 2147483647 w 3556"/>
              <a:gd name="T35" fmla="*/ 2147483647 h 916"/>
              <a:gd name="T36" fmla="*/ 2147483647 w 3556"/>
              <a:gd name="T37" fmla="*/ 2147483647 h 916"/>
              <a:gd name="T38" fmla="*/ 2147483647 w 3556"/>
              <a:gd name="T39" fmla="*/ 2147483647 h 916"/>
              <a:gd name="T40" fmla="*/ 2147483647 w 3556"/>
              <a:gd name="T41" fmla="*/ 2147483647 h 916"/>
              <a:gd name="T42" fmla="*/ 2147483647 w 3556"/>
              <a:gd name="T43" fmla="*/ 2147483647 h 916"/>
              <a:gd name="T44" fmla="*/ 2147483647 w 3556"/>
              <a:gd name="T45" fmla="*/ 2147483647 h 916"/>
              <a:gd name="T46" fmla="*/ 2147483647 w 3556"/>
              <a:gd name="T47" fmla="*/ 2147483647 h 916"/>
              <a:gd name="T48" fmla="*/ 0 w 3556"/>
              <a:gd name="T49" fmla="*/ 2147483647 h 916"/>
              <a:gd name="T50" fmla="*/ 2147483647 w 3556"/>
              <a:gd name="T51" fmla="*/ 2147483647 h 916"/>
              <a:gd name="T52" fmla="*/ 2147483647 w 3556"/>
              <a:gd name="T53" fmla="*/ 2147483647 h 916"/>
              <a:gd name="T54" fmla="*/ 2147483647 w 3556"/>
              <a:gd name="T55" fmla="*/ 0 h 916"/>
              <a:gd name="T56" fmla="*/ 2147483647 w 3556"/>
              <a:gd name="T57" fmla="*/ 2147483647 h 916"/>
              <a:gd name="T58" fmla="*/ 2147483647 w 3556"/>
              <a:gd name="T59" fmla="*/ 2147483647 h 916"/>
              <a:gd name="T60" fmla="*/ 2147483647 w 3556"/>
              <a:gd name="T61" fmla="*/ 2147483647 h 916"/>
              <a:gd name="T62" fmla="*/ 2147483647 w 3556"/>
              <a:gd name="T63" fmla="*/ 2147483647 h 916"/>
              <a:gd name="T64" fmla="*/ 2147483647 w 3556"/>
              <a:gd name="T65" fmla="*/ 2147483647 h 9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916">
                <a:moveTo>
                  <a:pt x="1777" y="58"/>
                </a:moveTo>
                <a:lnTo>
                  <a:pt x="2134" y="51"/>
                </a:lnTo>
                <a:lnTo>
                  <a:pt x="2468" y="37"/>
                </a:lnTo>
                <a:lnTo>
                  <a:pt x="2769" y="20"/>
                </a:lnTo>
                <a:lnTo>
                  <a:pt x="3034" y="7"/>
                </a:lnTo>
                <a:lnTo>
                  <a:pt x="3251" y="0"/>
                </a:lnTo>
                <a:lnTo>
                  <a:pt x="3416" y="11"/>
                </a:lnTo>
                <a:lnTo>
                  <a:pt x="3519" y="39"/>
                </a:lnTo>
                <a:lnTo>
                  <a:pt x="3556" y="92"/>
                </a:lnTo>
                <a:lnTo>
                  <a:pt x="3519" y="179"/>
                </a:lnTo>
                <a:lnTo>
                  <a:pt x="3416" y="297"/>
                </a:lnTo>
                <a:lnTo>
                  <a:pt x="3251" y="431"/>
                </a:lnTo>
                <a:lnTo>
                  <a:pt x="3034" y="572"/>
                </a:lnTo>
                <a:lnTo>
                  <a:pt x="2769" y="702"/>
                </a:lnTo>
                <a:lnTo>
                  <a:pt x="2468" y="811"/>
                </a:lnTo>
                <a:lnTo>
                  <a:pt x="2134" y="886"/>
                </a:lnTo>
                <a:lnTo>
                  <a:pt x="1777" y="916"/>
                </a:lnTo>
                <a:lnTo>
                  <a:pt x="1418" y="886"/>
                </a:lnTo>
                <a:lnTo>
                  <a:pt x="1085" y="811"/>
                </a:lnTo>
                <a:lnTo>
                  <a:pt x="784" y="702"/>
                </a:lnTo>
                <a:lnTo>
                  <a:pt x="521" y="572"/>
                </a:lnTo>
                <a:lnTo>
                  <a:pt x="302" y="431"/>
                </a:lnTo>
                <a:lnTo>
                  <a:pt x="139" y="297"/>
                </a:lnTo>
                <a:lnTo>
                  <a:pt x="35" y="179"/>
                </a:lnTo>
                <a:lnTo>
                  <a:pt x="0" y="92"/>
                </a:lnTo>
                <a:lnTo>
                  <a:pt x="35" y="39"/>
                </a:lnTo>
                <a:lnTo>
                  <a:pt x="139" y="11"/>
                </a:lnTo>
                <a:lnTo>
                  <a:pt x="302" y="0"/>
                </a:lnTo>
                <a:lnTo>
                  <a:pt x="521" y="7"/>
                </a:lnTo>
                <a:lnTo>
                  <a:pt x="784" y="20"/>
                </a:lnTo>
                <a:lnTo>
                  <a:pt x="1085" y="37"/>
                </a:lnTo>
                <a:lnTo>
                  <a:pt x="1418" y="51"/>
                </a:lnTo>
                <a:lnTo>
                  <a:pt x="1777" y="58"/>
                </a:lnTo>
                <a:close/>
              </a:path>
            </a:pathLst>
          </a:custGeom>
          <a:solidFill>
            <a:srgbClr val="D4DB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5" name="Freeform 20"/>
          <p:cNvSpPr>
            <a:spLocks/>
          </p:cNvSpPr>
          <p:nvPr/>
        </p:nvSpPr>
        <p:spPr bwMode="auto">
          <a:xfrm>
            <a:off x="1403350" y="4398963"/>
            <a:ext cx="5645150" cy="1379537"/>
          </a:xfrm>
          <a:custGeom>
            <a:avLst/>
            <a:gdLst>
              <a:gd name="T0" fmla="*/ 2147483647 w 3556"/>
              <a:gd name="T1" fmla="*/ 2147483647 h 869"/>
              <a:gd name="T2" fmla="*/ 2147483647 w 3556"/>
              <a:gd name="T3" fmla="*/ 2147483647 h 869"/>
              <a:gd name="T4" fmla="*/ 2147483647 w 3556"/>
              <a:gd name="T5" fmla="*/ 2147483647 h 869"/>
              <a:gd name="T6" fmla="*/ 2147483647 w 3556"/>
              <a:gd name="T7" fmla="*/ 2147483647 h 869"/>
              <a:gd name="T8" fmla="*/ 2147483647 w 3556"/>
              <a:gd name="T9" fmla="*/ 2147483647 h 869"/>
              <a:gd name="T10" fmla="*/ 2147483647 w 3556"/>
              <a:gd name="T11" fmla="*/ 0 h 869"/>
              <a:gd name="T12" fmla="*/ 2147483647 w 3556"/>
              <a:gd name="T13" fmla="*/ 2147483647 h 869"/>
              <a:gd name="T14" fmla="*/ 2147483647 w 3556"/>
              <a:gd name="T15" fmla="*/ 2147483647 h 869"/>
              <a:gd name="T16" fmla="*/ 2147483647 w 3556"/>
              <a:gd name="T17" fmla="*/ 2147483647 h 869"/>
              <a:gd name="T18" fmla="*/ 2147483647 w 3556"/>
              <a:gd name="T19" fmla="*/ 2147483647 h 869"/>
              <a:gd name="T20" fmla="*/ 2147483647 w 3556"/>
              <a:gd name="T21" fmla="*/ 2147483647 h 869"/>
              <a:gd name="T22" fmla="*/ 2147483647 w 3556"/>
              <a:gd name="T23" fmla="*/ 2147483647 h 869"/>
              <a:gd name="T24" fmla="*/ 2147483647 w 3556"/>
              <a:gd name="T25" fmla="*/ 2147483647 h 869"/>
              <a:gd name="T26" fmla="*/ 2147483647 w 3556"/>
              <a:gd name="T27" fmla="*/ 2147483647 h 869"/>
              <a:gd name="T28" fmla="*/ 2147483647 w 3556"/>
              <a:gd name="T29" fmla="*/ 2147483647 h 869"/>
              <a:gd name="T30" fmla="*/ 2147483647 w 3556"/>
              <a:gd name="T31" fmla="*/ 2147483647 h 869"/>
              <a:gd name="T32" fmla="*/ 2147483647 w 3556"/>
              <a:gd name="T33" fmla="*/ 2147483647 h 869"/>
              <a:gd name="T34" fmla="*/ 2147483647 w 3556"/>
              <a:gd name="T35" fmla="*/ 2147483647 h 869"/>
              <a:gd name="T36" fmla="*/ 2147483647 w 3556"/>
              <a:gd name="T37" fmla="*/ 2147483647 h 869"/>
              <a:gd name="T38" fmla="*/ 2147483647 w 3556"/>
              <a:gd name="T39" fmla="*/ 2147483647 h 869"/>
              <a:gd name="T40" fmla="*/ 2147483647 w 3556"/>
              <a:gd name="T41" fmla="*/ 2147483647 h 869"/>
              <a:gd name="T42" fmla="*/ 2147483647 w 3556"/>
              <a:gd name="T43" fmla="*/ 2147483647 h 869"/>
              <a:gd name="T44" fmla="*/ 2147483647 w 3556"/>
              <a:gd name="T45" fmla="*/ 2147483647 h 869"/>
              <a:gd name="T46" fmla="*/ 2147483647 w 3556"/>
              <a:gd name="T47" fmla="*/ 2147483647 h 869"/>
              <a:gd name="T48" fmla="*/ 0 w 3556"/>
              <a:gd name="T49" fmla="*/ 2147483647 h 869"/>
              <a:gd name="T50" fmla="*/ 2147483647 w 3556"/>
              <a:gd name="T51" fmla="*/ 2147483647 h 869"/>
              <a:gd name="T52" fmla="*/ 2147483647 w 3556"/>
              <a:gd name="T53" fmla="*/ 2147483647 h 869"/>
              <a:gd name="T54" fmla="*/ 2147483647 w 3556"/>
              <a:gd name="T55" fmla="*/ 0 h 869"/>
              <a:gd name="T56" fmla="*/ 2147483647 w 3556"/>
              <a:gd name="T57" fmla="*/ 2147483647 h 869"/>
              <a:gd name="T58" fmla="*/ 2147483647 w 3556"/>
              <a:gd name="T59" fmla="*/ 2147483647 h 869"/>
              <a:gd name="T60" fmla="*/ 2147483647 w 3556"/>
              <a:gd name="T61" fmla="*/ 2147483647 h 869"/>
              <a:gd name="T62" fmla="*/ 2147483647 w 3556"/>
              <a:gd name="T63" fmla="*/ 2147483647 h 869"/>
              <a:gd name="T64" fmla="*/ 2147483647 w 3556"/>
              <a:gd name="T65" fmla="*/ 2147483647 h 86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869">
                <a:moveTo>
                  <a:pt x="1777" y="49"/>
                </a:moveTo>
                <a:lnTo>
                  <a:pt x="2134" y="42"/>
                </a:lnTo>
                <a:lnTo>
                  <a:pt x="2468" y="30"/>
                </a:lnTo>
                <a:lnTo>
                  <a:pt x="2769" y="14"/>
                </a:lnTo>
                <a:lnTo>
                  <a:pt x="3034" y="4"/>
                </a:lnTo>
                <a:lnTo>
                  <a:pt x="3251" y="0"/>
                </a:lnTo>
                <a:lnTo>
                  <a:pt x="3416" y="11"/>
                </a:lnTo>
                <a:lnTo>
                  <a:pt x="3519" y="39"/>
                </a:lnTo>
                <a:lnTo>
                  <a:pt x="3556" y="92"/>
                </a:lnTo>
                <a:lnTo>
                  <a:pt x="3519" y="174"/>
                </a:lnTo>
                <a:lnTo>
                  <a:pt x="3416" y="285"/>
                </a:lnTo>
                <a:lnTo>
                  <a:pt x="3251" y="412"/>
                </a:lnTo>
                <a:lnTo>
                  <a:pt x="3034" y="546"/>
                </a:lnTo>
                <a:lnTo>
                  <a:pt x="2769" y="667"/>
                </a:lnTo>
                <a:lnTo>
                  <a:pt x="2468" y="771"/>
                </a:lnTo>
                <a:lnTo>
                  <a:pt x="2134" y="841"/>
                </a:lnTo>
                <a:lnTo>
                  <a:pt x="1777" y="869"/>
                </a:lnTo>
                <a:lnTo>
                  <a:pt x="1418" y="841"/>
                </a:lnTo>
                <a:lnTo>
                  <a:pt x="1085" y="771"/>
                </a:lnTo>
                <a:lnTo>
                  <a:pt x="784" y="667"/>
                </a:lnTo>
                <a:lnTo>
                  <a:pt x="521" y="546"/>
                </a:lnTo>
                <a:lnTo>
                  <a:pt x="302" y="412"/>
                </a:lnTo>
                <a:lnTo>
                  <a:pt x="139" y="285"/>
                </a:lnTo>
                <a:lnTo>
                  <a:pt x="35" y="174"/>
                </a:lnTo>
                <a:lnTo>
                  <a:pt x="0" y="92"/>
                </a:lnTo>
                <a:lnTo>
                  <a:pt x="35" y="39"/>
                </a:lnTo>
                <a:lnTo>
                  <a:pt x="139" y="11"/>
                </a:lnTo>
                <a:lnTo>
                  <a:pt x="302" y="0"/>
                </a:lnTo>
                <a:lnTo>
                  <a:pt x="521" y="4"/>
                </a:lnTo>
                <a:lnTo>
                  <a:pt x="784" y="14"/>
                </a:lnTo>
                <a:lnTo>
                  <a:pt x="1085" y="30"/>
                </a:lnTo>
                <a:lnTo>
                  <a:pt x="1418" y="42"/>
                </a:lnTo>
                <a:lnTo>
                  <a:pt x="1777" y="49"/>
                </a:lnTo>
                <a:close/>
              </a:path>
            </a:pathLst>
          </a:custGeom>
          <a:solidFill>
            <a:srgbClr val="CCD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6" name="Freeform 21"/>
          <p:cNvSpPr>
            <a:spLocks/>
          </p:cNvSpPr>
          <p:nvPr/>
        </p:nvSpPr>
        <p:spPr bwMode="auto">
          <a:xfrm>
            <a:off x="1403350" y="4419600"/>
            <a:ext cx="5645150" cy="1303338"/>
          </a:xfrm>
          <a:custGeom>
            <a:avLst/>
            <a:gdLst>
              <a:gd name="T0" fmla="*/ 2147483647 w 3556"/>
              <a:gd name="T1" fmla="*/ 2147483647 h 821"/>
              <a:gd name="T2" fmla="*/ 2147483647 w 3556"/>
              <a:gd name="T3" fmla="*/ 2147483647 h 821"/>
              <a:gd name="T4" fmla="*/ 2147483647 w 3556"/>
              <a:gd name="T5" fmla="*/ 2147483647 h 821"/>
              <a:gd name="T6" fmla="*/ 2147483647 w 3556"/>
              <a:gd name="T7" fmla="*/ 2147483647 h 821"/>
              <a:gd name="T8" fmla="*/ 2147483647 w 3556"/>
              <a:gd name="T9" fmla="*/ 2147483647 h 821"/>
              <a:gd name="T10" fmla="*/ 2147483647 w 3556"/>
              <a:gd name="T11" fmla="*/ 0 h 821"/>
              <a:gd name="T12" fmla="*/ 2147483647 w 3556"/>
              <a:gd name="T13" fmla="*/ 2147483647 h 821"/>
              <a:gd name="T14" fmla="*/ 2147483647 w 3556"/>
              <a:gd name="T15" fmla="*/ 2147483647 h 821"/>
              <a:gd name="T16" fmla="*/ 2147483647 w 3556"/>
              <a:gd name="T17" fmla="*/ 2147483647 h 821"/>
              <a:gd name="T18" fmla="*/ 2147483647 w 3556"/>
              <a:gd name="T19" fmla="*/ 2147483647 h 821"/>
              <a:gd name="T20" fmla="*/ 2147483647 w 3556"/>
              <a:gd name="T21" fmla="*/ 2147483647 h 821"/>
              <a:gd name="T22" fmla="*/ 2147483647 w 3556"/>
              <a:gd name="T23" fmla="*/ 2147483647 h 821"/>
              <a:gd name="T24" fmla="*/ 2147483647 w 3556"/>
              <a:gd name="T25" fmla="*/ 2147483647 h 821"/>
              <a:gd name="T26" fmla="*/ 2147483647 w 3556"/>
              <a:gd name="T27" fmla="*/ 2147483647 h 821"/>
              <a:gd name="T28" fmla="*/ 2147483647 w 3556"/>
              <a:gd name="T29" fmla="*/ 2147483647 h 821"/>
              <a:gd name="T30" fmla="*/ 2147483647 w 3556"/>
              <a:gd name="T31" fmla="*/ 2147483647 h 821"/>
              <a:gd name="T32" fmla="*/ 2147483647 w 3556"/>
              <a:gd name="T33" fmla="*/ 2147483647 h 821"/>
              <a:gd name="T34" fmla="*/ 2147483647 w 3556"/>
              <a:gd name="T35" fmla="*/ 2147483647 h 821"/>
              <a:gd name="T36" fmla="*/ 2147483647 w 3556"/>
              <a:gd name="T37" fmla="*/ 2147483647 h 821"/>
              <a:gd name="T38" fmla="*/ 2147483647 w 3556"/>
              <a:gd name="T39" fmla="*/ 2147483647 h 821"/>
              <a:gd name="T40" fmla="*/ 2147483647 w 3556"/>
              <a:gd name="T41" fmla="*/ 2147483647 h 821"/>
              <a:gd name="T42" fmla="*/ 2147483647 w 3556"/>
              <a:gd name="T43" fmla="*/ 2147483647 h 821"/>
              <a:gd name="T44" fmla="*/ 2147483647 w 3556"/>
              <a:gd name="T45" fmla="*/ 2147483647 h 821"/>
              <a:gd name="T46" fmla="*/ 2147483647 w 3556"/>
              <a:gd name="T47" fmla="*/ 2147483647 h 821"/>
              <a:gd name="T48" fmla="*/ 0 w 3556"/>
              <a:gd name="T49" fmla="*/ 2147483647 h 821"/>
              <a:gd name="T50" fmla="*/ 2147483647 w 3556"/>
              <a:gd name="T51" fmla="*/ 2147483647 h 821"/>
              <a:gd name="T52" fmla="*/ 2147483647 w 3556"/>
              <a:gd name="T53" fmla="*/ 2147483647 h 821"/>
              <a:gd name="T54" fmla="*/ 2147483647 w 3556"/>
              <a:gd name="T55" fmla="*/ 0 h 821"/>
              <a:gd name="T56" fmla="*/ 2147483647 w 3556"/>
              <a:gd name="T57" fmla="*/ 2147483647 h 821"/>
              <a:gd name="T58" fmla="*/ 2147483647 w 3556"/>
              <a:gd name="T59" fmla="*/ 2147483647 h 821"/>
              <a:gd name="T60" fmla="*/ 2147483647 w 3556"/>
              <a:gd name="T61" fmla="*/ 2147483647 h 821"/>
              <a:gd name="T62" fmla="*/ 2147483647 w 3556"/>
              <a:gd name="T63" fmla="*/ 2147483647 h 821"/>
              <a:gd name="T64" fmla="*/ 2147483647 w 3556"/>
              <a:gd name="T65" fmla="*/ 2147483647 h 82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821">
                <a:moveTo>
                  <a:pt x="1777" y="41"/>
                </a:moveTo>
                <a:lnTo>
                  <a:pt x="2134" y="34"/>
                </a:lnTo>
                <a:lnTo>
                  <a:pt x="2468" y="24"/>
                </a:lnTo>
                <a:lnTo>
                  <a:pt x="2769" y="12"/>
                </a:lnTo>
                <a:lnTo>
                  <a:pt x="3034" y="3"/>
                </a:lnTo>
                <a:lnTo>
                  <a:pt x="3251" y="0"/>
                </a:lnTo>
                <a:lnTo>
                  <a:pt x="3416" y="12"/>
                </a:lnTo>
                <a:lnTo>
                  <a:pt x="3519" y="39"/>
                </a:lnTo>
                <a:lnTo>
                  <a:pt x="3556" y="90"/>
                </a:lnTo>
                <a:lnTo>
                  <a:pt x="3519" y="168"/>
                </a:lnTo>
                <a:lnTo>
                  <a:pt x="3416" y="274"/>
                </a:lnTo>
                <a:lnTo>
                  <a:pt x="3251" y="392"/>
                </a:lnTo>
                <a:lnTo>
                  <a:pt x="3034" y="517"/>
                </a:lnTo>
                <a:lnTo>
                  <a:pt x="2769" y="632"/>
                </a:lnTo>
                <a:lnTo>
                  <a:pt x="2468" y="729"/>
                </a:lnTo>
                <a:lnTo>
                  <a:pt x="2134" y="795"/>
                </a:lnTo>
                <a:lnTo>
                  <a:pt x="1777" y="821"/>
                </a:lnTo>
                <a:lnTo>
                  <a:pt x="1418" y="795"/>
                </a:lnTo>
                <a:lnTo>
                  <a:pt x="1085" y="729"/>
                </a:lnTo>
                <a:lnTo>
                  <a:pt x="784" y="632"/>
                </a:lnTo>
                <a:lnTo>
                  <a:pt x="521" y="517"/>
                </a:lnTo>
                <a:lnTo>
                  <a:pt x="302" y="392"/>
                </a:lnTo>
                <a:lnTo>
                  <a:pt x="139" y="274"/>
                </a:lnTo>
                <a:lnTo>
                  <a:pt x="35" y="168"/>
                </a:lnTo>
                <a:lnTo>
                  <a:pt x="0" y="90"/>
                </a:lnTo>
                <a:lnTo>
                  <a:pt x="35" y="39"/>
                </a:lnTo>
                <a:lnTo>
                  <a:pt x="139" y="12"/>
                </a:lnTo>
                <a:lnTo>
                  <a:pt x="302" y="0"/>
                </a:lnTo>
                <a:lnTo>
                  <a:pt x="521" y="3"/>
                </a:lnTo>
                <a:lnTo>
                  <a:pt x="784" y="12"/>
                </a:lnTo>
                <a:lnTo>
                  <a:pt x="1085" y="24"/>
                </a:lnTo>
                <a:lnTo>
                  <a:pt x="1418" y="34"/>
                </a:lnTo>
                <a:lnTo>
                  <a:pt x="1777" y="41"/>
                </a:lnTo>
                <a:close/>
              </a:path>
            </a:pathLst>
          </a:custGeom>
          <a:solidFill>
            <a:srgbClr val="C4CF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Freeform 22"/>
          <p:cNvSpPr>
            <a:spLocks/>
          </p:cNvSpPr>
          <p:nvPr/>
        </p:nvSpPr>
        <p:spPr bwMode="auto">
          <a:xfrm>
            <a:off x="1403350" y="4438650"/>
            <a:ext cx="5645150" cy="1235075"/>
          </a:xfrm>
          <a:custGeom>
            <a:avLst/>
            <a:gdLst>
              <a:gd name="T0" fmla="*/ 2147483647 w 3556"/>
              <a:gd name="T1" fmla="*/ 2147483647 h 778"/>
              <a:gd name="T2" fmla="*/ 2147483647 w 3556"/>
              <a:gd name="T3" fmla="*/ 2147483647 h 778"/>
              <a:gd name="T4" fmla="*/ 2147483647 w 3556"/>
              <a:gd name="T5" fmla="*/ 2147483647 h 778"/>
              <a:gd name="T6" fmla="*/ 2147483647 w 3556"/>
              <a:gd name="T7" fmla="*/ 2147483647 h 778"/>
              <a:gd name="T8" fmla="*/ 2147483647 w 3556"/>
              <a:gd name="T9" fmla="*/ 2147483647 h 778"/>
              <a:gd name="T10" fmla="*/ 2147483647 w 3556"/>
              <a:gd name="T11" fmla="*/ 0 h 778"/>
              <a:gd name="T12" fmla="*/ 2147483647 w 3556"/>
              <a:gd name="T13" fmla="*/ 2147483647 h 778"/>
              <a:gd name="T14" fmla="*/ 2147483647 w 3556"/>
              <a:gd name="T15" fmla="*/ 2147483647 h 778"/>
              <a:gd name="T16" fmla="*/ 2147483647 w 3556"/>
              <a:gd name="T17" fmla="*/ 2147483647 h 778"/>
              <a:gd name="T18" fmla="*/ 2147483647 w 3556"/>
              <a:gd name="T19" fmla="*/ 2147483647 h 778"/>
              <a:gd name="T20" fmla="*/ 2147483647 w 3556"/>
              <a:gd name="T21" fmla="*/ 2147483647 h 778"/>
              <a:gd name="T22" fmla="*/ 2147483647 w 3556"/>
              <a:gd name="T23" fmla="*/ 2147483647 h 778"/>
              <a:gd name="T24" fmla="*/ 2147483647 w 3556"/>
              <a:gd name="T25" fmla="*/ 2147483647 h 778"/>
              <a:gd name="T26" fmla="*/ 2147483647 w 3556"/>
              <a:gd name="T27" fmla="*/ 2147483647 h 778"/>
              <a:gd name="T28" fmla="*/ 2147483647 w 3556"/>
              <a:gd name="T29" fmla="*/ 2147483647 h 778"/>
              <a:gd name="T30" fmla="*/ 2147483647 w 3556"/>
              <a:gd name="T31" fmla="*/ 2147483647 h 778"/>
              <a:gd name="T32" fmla="*/ 2147483647 w 3556"/>
              <a:gd name="T33" fmla="*/ 2147483647 h 778"/>
              <a:gd name="T34" fmla="*/ 2147483647 w 3556"/>
              <a:gd name="T35" fmla="*/ 2147483647 h 778"/>
              <a:gd name="T36" fmla="*/ 2147483647 w 3556"/>
              <a:gd name="T37" fmla="*/ 2147483647 h 778"/>
              <a:gd name="T38" fmla="*/ 2147483647 w 3556"/>
              <a:gd name="T39" fmla="*/ 2147483647 h 778"/>
              <a:gd name="T40" fmla="*/ 2147483647 w 3556"/>
              <a:gd name="T41" fmla="*/ 2147483647 h 778"/>
              <a:gd name="T42" fmla="*/ 2147483647 w 3556"/>
              <a:gd name="T43" fmla="*/ 2147483647 h 778"/>
              <a:gd name="T44" fmla="*/ 2147483647 w 3556"/>
              <a:gd name="T45" fmla="*/ 2147483647 h 778"/>
              <a:gd name="T46" fmla="*/ 2147483647 w 3556"/>
              <a:gd name="T47" fmla="*/ 2147483647 h 778"/>
              <a:gd name="T48" fmla="*/ 0 w 3556"/>
              <a:gd name="T49" fmla="*/ 2147483647 h 778"/>
              <a:gd name="T50" fmla="*/ 2147483647 w 3556"/>
              <a:gd name="T51" fmla="*/ 2147483647 h 778"/>
              <a:gd name="T52" fmla="*/ 2147483647 w 3556"/>
              <a:gd name="T53" fmla="*/ 2147483647 h 778"/>
              <a:gd name="T54" fmla="*/ 2147483647 w 3556"/>
              <a:gd name="T55" fmla="*/ 0 h 778"/>
              <a:gd name="T56" fmla="*/ 2147483647 w 3556"/>
              <a:gd name="T57" fmla="*/ 2147483647 h 778"/>
              <a:gd name="T58" fmla="*/ 2147483647 w 3556"/>
              <a:gd name="T59" fmla="*/ 2147483647 h 778"/>
              <a:gd name="T60" fmla="*/ 2147483647 w 3556"/>
              <a:gd name="T61" fmla="*/ 2147483647 h 778"/>
              <a:gd name="T62" fmla="*/ 2147483647 w 3556"/>
              <a:gd name="T63" fmla="*/ 2147483647 h 778"/>
              <a:gd name="T64" fmla="*/ 2147483647 w 3556"/>
              <a:gd name="T65" fmla="*/ 2147483647 h 7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778">
                <a:moveTo>
                  <a:pt x="1777" y="34"/>
                </a:moveTo>
                <a:lnTo>
                  <a:pt x="2134" y="29"/>
                </a:lnTo>
                <a:lnTo>
                  <a:pt x="2468" y="21"/>
                </a:lnTo>
                <a:lnTo>
                  <a:pt x="2769" y="8"/>
                </a:lnTo>
                <a:lnTo>
                  <a:pt x="3034" y="1"/>
                </a:lnTo>
                <a:lnTo>
                  <a:pt x="3251" y="0"/>
                </a:lnTo>
                <a:lnTo>
                  <a:pt x="3416" y="14"/>
                </a:lnTo>
                <a:lnTo>
                  <a:pt x="3519" y="41"/>
                </a:lnTo>
                <a:lnTo>
                  <a:pt x="3556" y="90"/>
                </a:lnTo>
                <a:lnTo>
                  <a:pt x="3519" y="165"/>
                </a:lnTo>
                <a:lnTo>
                  <a:pt x="3416" y="264"/>
                </a:lnTo>
                <a:lnTo>
                  <a:pt x="3251" y="376"/>
                </a:lnTo>
                <a:lnTo>
                  <a:pt x="3034" y="493"/>
                </a:lnTo>
                <a:lnTo>
                  <a:pt x="2769" y="600"/>
                </a:lnTo>
                <a:lnTo>
                  <a:pt x="2468" y="692"/>
                </a:lnTo>
                <a:lnTo>
                  <a:pt x="2134" y="753"/>
                </a:lnTo>
                <a:lnTo>
                  <a:pt x="1777" y="778"/>
                </a:lnTo>
                <a:lnTo>
                  <a:pt x="1418" y="753"/>
                </a:lnTo>
                <a:lnTo>
                  <a:pt x="1085" y="692"/>
                </a:lnTo>
                <a:lnTo>
                  <a:pt x="784" y="600"/>
                </a:lnTo>
                <a:lnTo>
                  <a:pt x="521" y="493"/>
                </a:lnTo>
                <a:lnTo>
                  <a:pt x="302" y="376"/>
                </a:lnTo>
                <a:lnTo>
                  <a:pt x="139" y="264"/>
                </a:lnTo>
                <a:lnTo>
                  <a:pt x="35" y="165"/>
                </a:lnTo>
                <a:lnTo>
                  <a:pt x="0" y="90"/>
                </a:lnTo>
                <a:lnTo>
                  <a:pt x="35" y="41"/>
                </a:lnTo>
                <a:lnTo>
                  <a:pt x="139" y="14"/>
                </a:lnTo>
                <a:lnTo>
                  <a:pt x="302" y="0"/>
                </a:lnTo>
                <a:lnTo>
                  <a:pt x="521" y="1"/>
                </a:lnTo>
                <a:lnTo>
                  <a:pt x="784" y="8"/>
                </a:lnTo>
                <a:lnTo>
                  <a:pt x="1085" y="21"/>
                </a:lnTo>
                <a:lnTo>
                  <a:pt x="1418" y="29"/>
                </a:lnTo>
                <a:lnTo>
                  <a:pt x="1777" y="34"/>
                </a:lnTo>
                <a:close/>
              </a:path>
            </a:pathLst>
          </a:custGeom>
          <a:solidFill>
            <a:srgbClr val="BDC7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8" name="Freeform 23"/>
          <p:cNvSpPr>
            <a:spLocks/>
          </p:cNvSpPr>
          <p:nvPr/>
        </p:nvSpPr>
        <p:spPr bwMode="auto">
          <a:xfrm>
            <a:off x="1403350" y="4457700"/>
            <a:ext cx="5645150" cy="1163638"/>
          </a:xfrm>
          <a:custGeom>
            <a:avLst/>
            <a:gdLst>
              <a:gd name="T0" fmla="*/ 2147483647 w 3556"/>
              <a:gd name="T1" fmla="*/ 2147483647 h 733"/>
              <a:gd name="T2" fmla="*/ 2147483647 w 3556"/>
              <a:gd name="T3" fmla="*/ 2147483647 h 733"/>
              <a:gd name="T4" fmla="*/ 2147483647 w 3556"/>
              <a:gd name="T5" fmla="*/ 2147483647 h 733"/>
              <a:gd name="T6" fmla="*/ 2147483647 w 3556"/>
              <a:gd name="T7" fmla="*/ 2147483647 h 733"/>
              <a:gd name="T8" fmla="*/ 2147483647 w 3556"/>
              <a:gd name="T9" fmla="*/ 0 h 733"/>
              <a:gd name="T10" fmla="*/ 2147483647 w 3556"/>
              <a:gd name="T11" fmla="*/ 0 h 733"/>
              <a:gd name="T12" fmla="*/ 2147483647 w 3556"/>
              <a:gd name="T13" fmla="*/ 2147483647 h 733"/>
              <a:gd name="T14" fmla="*/ 2147483647 w 3556"/>
              <a:gd name="T15" fmla="*/ 2147483647 h 733"/>
              <a:gd name="T16" fmla="*/ 2147483647 w 3556"/>
              <a:gd name="T17" fmla="*/ 2147483647 h 733"/>
              <a:gd name="T18" fmla="*/ 2147483647 w 3556"/>
              <a:gd name="T19" fmla="*/ 2147483647 h 733"/>
              <a:gd name="T20" fmla="*/ 2147483647 w 3556"/>
              <a:gd name="T21" fmla="*/ 2147483647 h 733"/>
              <a:gd name="T22" fmla="*/ 2147483647 w 3556"/>
              <a:gd name="T23" fmla="*/ 2147483647 h 733"/>
              <a:gd name="T24" fmla="*/ 2147483647 w 3556"/>
              <a:gd name="T25" fmla="*/ 2147483647 h 733"/>
              <a:gd name="T26" fmla="*/ 2147483647 w 3556"/>
              <a:gd name="T27" fmla="*/ 2147483647 h 733"/>
              <a:gd name="T28" fmla="*/ 2147483647 w 3556"/>
              <a:gd name="T29" fmla="*/ 2147483647 h 733"/>
              <a:gd name="T30" fmla="*/ 2147483647 w 3556"/>
              <a:gd name="T31" fmla="*/ 2147483647 h 733"/>
              <a:gd name="T32" fmla="*/ 2147483647 w 3556"/>
              <a:gd name="T33" fmla="*/ 2147483647 h 733"/>
              <a:gd name="T34" fmla="*/ 2147483647 w 3556"/>
              <a:gd name="T35" fmla="*/ 2147483647 h 733"/>
              <a:gd name="T36" fmla="*/ 2147483647 w 3556"/>
              <a:gd name="T37" fmla="*/ 2147483647 h 733"/>
              <a:gd name="T38" fmla="*/ 2147483647 w 3556"/>
              <a:gd name="T39" fmla="*/ 2147483647 h 733"/>
              <a:gd name="T40" fmla="*/ 2147483647 w 3556"/>
              <a:gd name="T41" fmla="*/ 2147483647 h 733"/>
              <a:gd name="T42" fmla="*/ 2147483647 w 3556"/>
              <a:gd name="T43" fmla="*/ 2147483647 h 733"/>
              <a:gd name="T44" fmla="*/ 2147483647 w 3556"/>
              <a:gd name="T45" fmla="*/ 2147483647 h 733"/>
              <a:gd name="T46" fmla="*/ 2147483647 w 3556"/>
              <a:gd name="T47" fmla="*/ 2147483647 h 733"/>
              <a:gd name="T48" fmla="*/ 0 w 3556"/>
              <a:gd name="T49" fmla="*/ 2147483647 h 733"/>
              <a:gd name="T50" fmla="*/ 2147483647 w 3556"/>
              <a:gd name="T51" fmla="*/ 2147483647 h 733"/>
              <a:gd name="T52" fmla="*/ 2147483647 w 3556"/>
              <a:gd name="T53" fmla="*/ 2147483647 h 733"/>
              <a:gd name="T54" fmla="*/ 2147483647 w 3556"/>
              <a:gd name="T55" fmla="*/ 0 h 733"/>
              <a:gd name="T56" fmla="*/ 2147483647 w 3556"/>
              <a:gd name="T57" fmla="*/ 0 h 733"/>
              <a:gd name="T58" fmla="*/ 2147483647 w 3556"/>
              <a:gd name="T59" fmla="*/ 2147483647 h 733"/>
              <a:gd name="T60" fmla="*/ 2147483647 w 3556"/>
              <a:gd name="T61" fmla="*/ 2147483647 h 733"/>
              <a:gd name="T62" fmla="*/ 2147483647 w 3556"/>
              <a:gd name="T63" fmla="*/ 2147483647 h 733"/>
              <a:gd name="T64" fmla="*/ 2147483647 w 3556"/>
              <a:gd name="T65" fmla="*/ 2147483647 h 7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733">
                <a:moveTo>
                  <a:pt x="1777" y="26"/>
                </a:moveTo>
                <a:lnTo>
                  <a:pt x="2134" y="21"/>
                </a:lnTo>
                <a:lnTo>
                  <a:pt x="2468" y="14"/>
                </a:lnTo>
                <a:lnTo>
                  <a:pt x="2769" y="3"/>
                </a:lnTo>
                <a:lnTo>
                  <a:pt x="3034" y="0"/>
                </a:lnTo>
                <a:lnTo>
                  <a:pt x="3251" y="0"/>
                </a:lnTo>
                <a:lnTo>
                  <a:pt x="3416" y="14"/>
                </a:lnTo>
                <a:lnTo>
                  <a:pt x="3519" y="40"/>
                </a:lnTo>
                <a:lnTo>
                  <a:pt x="3556" y="88"/>
                </a:lnTo>
                <a:lnTo>
                  <a:pt x="3519" y="160"/>
                </a:lnTo>
                <a:lnTo>
                  <a:pt x="3416" y="253"/>
                </a:lnTo>
                <a:lnTo>
                  <a:pt x="3251" y="359"/>
                </a:lnTo>
                <a:lnTo>
                  <a:pt x="3034" y="469"/>
                </a:lnTo>
                <a:lnTo>
                  <a:pt x="2769" y="568"/>
                </a:lnTo>
                <a:lnTo>
                  <a:pt x="2468" y="653"/>
                </a:lnTo>
                <a:lnTo>
                  <a:pt x="2134" y="710"/>
                </a:lnTo>
                <a:lnTo>
                  <a:pt x="1777" y="733"/>
                </a:lnTo>
                <a:lnTo>
                  <a:pt x="1418" y="710"/>
                </a:lnTo>
                <a:lnTo>
                  <a:pt x="1085" y="653"/>
                </a:lnTo>
                <a:lnTo>
                  <a:pt x="784" y="568"/>
                </a:lnTo>
                <a:lnTo>
                  <a:pt x="521" y="469"/>
                </a:lnTo>
                <a:lnTo>
                  <a:pt x="302" y="359"/>
                </a:lnTo>
                <a:lnTo>
                  <a:pt x="139" y="253"/>
                </a:lnTo>
                <a:lnTo>
                  <a:pt x="35" y="160"/>
                </a:lnTo>
                <a:lnTo>
                  <a:pt x="0" y="88"/>
                </a:lnTo>
                <a:lnTo>
                  <a:pt x="35" y="40"/>
                </a:lnTo>
                <a:lnTo>
                  <a:pt x="139" y="14"/>
                </a:lnTo>
                <a:lnTo>
                  <a:pt x="302" y="0"/>
                </a:lnTo>
                <a:lnTo>
                  <a:pt x="521" y="0"/>
                </a:lnTo>
                <a:lnTo>
                  <a:pt x="784" y="3"/>
                </a:lnTo>
                <a:lnTo>
                  <a:pt x="1085" y="14"/>
                </a:lnTo>
                <a:lnTo>
                  <a:pt x="1418" y="21"/>
                </a:lnTo>
                <a:lnTo>
                  <a:pt x="1777" y="26"/>
                </a:lnTo>
                <a:close/>
              </a:path>
            </a:pathLst>
          </a:custGeom>
          <a:solidFill>
            <a:srgbClr val="B5C2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9" name="Freeform 24"/>
          <p:cNvSpPr>
            <a:spLocks/>
          </p:cNvSpPr>
          <p:nvPr/>
        </p:nvSpPr>
        <p:spPr bwMode="auto">
          <a:xfrm>
            <a:off x="1403350" y="4473575"/>
            <a:ext cx="5645150" cy="1095375"/>
          </a:xfrm>
          <a:custGeom>
            <a:avLst/>
            <a:gdLst>
              <a:gd name="T0" fmla="*/ 2147483647 w 3556"/>
              <a:gd name="T1" fmla="*/ 2147483647 h 690"/>
              <a:gd name="T2" fmla="*/ 2147483647 w 3556"/>
              <a:gd name="T3" fmla="*/ 2147483647 h 690"/>
              <a:gd name="T4" fmla="*/ 2147483647 w 3556"/>
              <a:gd name="T5" fmla="*/ 2147483647 h 690"/>
              <a:gd name="T6" fmla="*/ 2147483647 w 3556"/>
              <a:gd name="T7" fmla="*/ 2147483647 h 690"/>
              <a:gd name="T8" fmla="*/ 2147483647 w 3556"/>
              <a:gd name="T9" fmla="*/ 0 h 690"/>
              <a:gd name="T10" fmla="*/ 2147483647 w 3556"/>
              <a:gd name="T11" fmla="*/ 2147483647 h 690"/>
              <a:gd name="T12" fmla="*/ 2147483647 w 3556"/>
              <a:gd name="T13" fmla="*/ 2147483647 h 690"/>
              <a:gd name="T14" fmla="*/ 2147483647 w 3556"/>
              <a:gd name="T15" fmla="*/ 2147483647 h 690"/>
              <a:gd name="T16" fmla="*/ 2147483647 w 3556"/>
              <a:gd name="T17" fmla="*/ 2147483647 h 690"/>
              <a:gd name="T18" fmla="*/ 2147483647 w 3556"/>
              <a:gd name="T19" fmla="*/ 2147483647 h 690"/>
              <a:gd name="T20" fmla="*/ 2147483647 w 3556"/>
              <a:gd name="T21" fmla="*/ 2147483647 h 690"/>
              <a:gd name="T22" fmla="*/ 2147483647 w 3556"/>
              <a:gd name="T23" fmla="*/ 2147483647 h 690"/>
              <a:gd name="T24" fmla="*/ 2147483647 w 3556"/>
              <a:gd name="T25" fmla="*/ 2147483647 h 690"/>
              <a:gd name="T26" fmla="*/ 2147483647 w 3556"/>
              <a:gd name="T27" fmla="*/ 2147483647 h 690"/>
              <a:gd name="T28" fmla="*/ 2147483647 w 3556"/>
              <a:gd name="T29" fmla="*/ 2147483647 h 690"/>
              <a:gd name="T30" fmla="*/ 2147483647 w 3556"/>
              <a:gd name="T31" fmla="*/ 2147483647 h 690"/>
              <a:gd name="T32" fmla="*/ 2147483647 w 3556"/>
              <a:gd name="T33" fmla="*/ 2147483647 h 690"/>
              <a:gd name="T34" fmla="*/ 2147483647 w 3556"/>
              <a:gd name="T35" fmla="*/ 2147483647 h 690"/>
              <a:gd name="T36" fmla="*/ 2147483647 w 3556"/>
              <a:gd name="T37" fmla="*/ 2147483647 h 690"/>
              <a:gd name="T38" fmla="*/ 2147483647 w 3556"/>
              <a:gd name="T39" fmla="*/ 2147483647 h 690"/>
              <a:gd name="T40" fmla="*/ 2147483647 w 3556"/>
              <a:gd name="T41" fmla="*/ 2147483647 h 690"/>
              <a:gd name="T42" fmla="*/ 2147483647 w 3556"/>
              <a:gd name="T43" fmla="*/ 2147483647 h 690"/>
              <a:gd name="T44" fmla="*/ 2147483647 w 3556"/>
              <a:gd name="T45" fmla="*/ 2147483647 h 690"/>
              <a:gd name="T46" fmla="*/ 2147483647 w 3556"/>
              <a:gd name="T47" fmla="*/ 2147483647 h 690"/>
              <a:gd name="T48" fmla="*/ 0 w 3556"/>
              <a:gd name="T49" fmla="*/ 2147483647 h 690"/>
              <a:gd name="T50" fmla="*/ 2147483647 w 3556"/>
              <a:gd name="T51" fmla="*/ 2147483647 h 690"/>
              <a:gd name="T52" fmla="*/ 2147483647 w 3556"/>
              <a:gd name="T53" fmla="*/ 2147483647 h 690"/>
              <a:gd name="T54" fmla="*/ 2147483647 w 3556"/>
              <a:gd name="T55" fmla="*/ 2147483647 h 690"/>
              <a:gd name="T56" fmla="*/ 2147483647 w 3556"/>
              <a:gd name="T57" fmla="*/ 0 h 690"/>
              <a:gd name="T58" fmla="*/ 2147483647 w 3556"/>
              <a:gd name="T59" fmla="*/ 2147483647 h 690"/>
              <a:gd name="T60" fmla="*/ 2147483647 w 3556"/>
              <a:gd name="T61" fmla="*/ 2147483647 h 690"/>
              <a:gd name="T62" fmla="*/ 2147483647 w 3556"/>
              <a:gd name="T63" fmla="*/ 2147483647 h 690"/>
              <a:gd name="T64" fmla="*/ 2147483647 w 3556"/>
              <a:gd name="T65" fmla="*/ 2147483647 h 6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90">
                <a:moveTo>
                  <a:pt x="1777" y="21"/>
                </a:moveTo>
                <a:lnTo>
                  <a:pt x="2134" y="18"/>
                </a:lnTo>
                <a:lnTo>
                  <a:pt x="2468" y="11"/>
                </a:lnTo>
                <a:lnTo>
                  <a:pt x="2769" y="2"/>
                </a:lnTo>
                <a:lnTo>
                  <a:pt x="3034" y="0"/>
                </a:lnTo>
                <a:lnTo>
                  <a:pt x="3251" y="4"/>
                </a:lnTo>
                <a:lnTo>
                  <a:pt x="3416" y="18"/>
                </a:lnTo>
                <a:lnTo>
                  <a:pt x="3519" y="45"/>
                </a:lnTo>
                <a:lnTo>
                  <a:pt x="3556" y="91"/>
                </a:lnTo>
                <a:lnTo>
                  <a:pt x="3519" y="158"/>
                </a:lnTo>
                <a:lnTo>
                  <a:pt x="3416" y="247"/>
                </a:lnTo>
                <a:lnTo>
                  <a:pt x="3251" y="344"/>
                </a:lnTo>
                <a:lnTo>
                  <a:pt x="3034" y="445"/>
                </a:lnTo>
                <a:lnTo>
                  <a:pt x="2769" y="539"/>
                </a:lnTo>
                <a:lnTo>
                  <a:pt x="2468" y="617"/>
                </a:lnTo>
                <a:lnTo>
                  <a:pt x="2134" y="669"/>
                </a:lnTo>
                <a:lnTo>
                  <a:pt x="1777" y="690"/>
                </a:lnTo>
                <a:lnTo>
                  <a:pt x="1418" y="669"/>
                </a:lnTo>
                <a:lnTo>
                  <a:pt x="1085" y="617"/>
                </a:lnTo>
                <a:lnTo>
                  <a:pt x="784" y="539"/>
                </a:lnTo>
                <a:lnTo>
                  <a:pt x="521" y="445"/>
                </a:lnTo>
                <a:lnTo>
                  <a:pt x="302" y="344"/>
                </a:lnTo>
                <a:lnTo>
                  <a:pt x="139" y="247"/>
                </a:lnTo>
                <a:lnTo>
                  <a:pt x="35" y="158"/>
                </a:lnTo>
                <a:lnTo>
                  <a:pt x="0" y="91"/>
                </a:lnTo>
                <a:lnTo>
                  <a:pt x="35" y="45"/>
                </a:lnTo>
                <a:lnTo>
                  <a:pt x="139" y="18"/>
                </a:lnTo>
                <a:lnTo>
                  <a:pt x="302" y="4"/>
                </a:lnTo>
                <a:lnTo>
                  <a:pt x="521" y="0"/>
                </a:lnTo>
                <a:lnTo>
                  <a:pt x="784" y="2"/>
                </a:lnTo>
                <a:lnTo>
                  <a:pt x="1085" y="11"/>
                </a:lnTo>
                <a:lnTo>
                  <a:pt x="1418" y="18"/>
                </a:lnTo>
                <a:lnTo>
                  <a:pt x="1777" y="21"/>
                </a:lnTo>
                <a:close/>
              </a:path>
            </a:pathLst>
          </a:custGeom>
          <a:solidFill>
            <a:srgbClr val="ADBD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0" name="Freeform 25"/>
          <p:cNvSpPr>
            <a:spLocks/>
          </p:cNvSpPr>
          <p:nvPr/>
        </p:nvSpPr>
        <p:spPr bwMode="auto">
          <a:xfrm>
            <a:off x="1403350" y="4492625"/>
            <a:ext cx="5645150" cy="1020763"/>
          </a:xfrm>
          <a:custGeom>
            <a:avLst/>
            <a:gdLst>
              <a:gd name="T0" fmla="*/ 2147483647 w 3556"/>
              <a:gd name="T1" fmla="*/ 2147483647 h 643"/>
              <a:gd name="T2" fmla="*/ 2147483647 w 3556"/>
              <a:gd name="T3" fmla="*/ 2147483647 h 643"/>
              <a:gd name="T4" fmla="*/ 2147483647 w 3556"/>
              <a:gd name="T5" fmla="*/ 2147483647 h 643"/>
              <a:gd name="T6" fmla="*/ 2147483647 w 3556"/>
              <a:gd name="T7" fmla="*/ 0 h 643"/>
              <a:gd name="T8" fmla="*/ 2147483647 w 3556"/>
              <a:gd name="T9" fmla="*/ 0 h 643"/>
              <a:gd name="T10" fmla="*/ 2147483647 w 3556"/>
              <a:gd name="T11" fmla="*/ 2147483647 h 643"/>
              <a:gd name="T12" fmla="*/ 2147483647 w 3556"/>
              <a:gd name="T13" fmla="*/ 2147483647 h 643"/>
              <a:gd name="T14" fmla="*/ 2147483647 w 3556"/>
              <a:gd name="T15" fmla="*/ 2147483647 h 643"/>
              <a:gd name="T16" fmla="*/ 2147483647 w 3556"/>
              <a:gd name="T17" fmla="*/ 2147483647 h 643"/>
              <a:gd name="T18" fmla="*/ 2147483647 w 3556"/>
              <a:gd name="T19" fmla="*/ 2147483647 h 643"/>
              <a:gd name="T20" fmla="*/ 2147483647 w 3556"/>
              <a:gd name="T21" fmla="*/ 2147483647 h 643"/>
              <a:gd name="T22" fmla="*/ 2147483647 w 3556"/>
              <a:gd name="T23" fmla="*/ 2147483647 h 643"/>
              <a:gd name="T24" fmla="*/ 2147483647 w 3556"/>
              <a:gd name="T25" fmla="*/ 2147483647 h 643"/>
              <a:gd name="T26" fmla="*/ 2147483647 w 3556"/>
              <a:gd name="T27" fmla="*/ 2147483647 h 643"/>
              <a:gd name="T28" fmla="*/ 2147483647 w 3556"/>
              <a:gd name="T29" fmla="*/ 2147483647 h 643"/>
              <a:gd name="T30" fmla="*/ 2147483647 w 3556"/>
              <a:gd name="T31" fmla="*/ 2147483647 h 643"/>
              <a:gd name="T32" fmla="*/ 2147483647 w 3556"/>
              <a:gd name="T33" fmla="*/ 2147483647 h 643"/>
              <a:gd name="T34" fmla="*/ 2147483647 w 3556"/>
              <a:gd name="T35" fmla="*/ 2147483647 h 643"/>
              <a:gd name="T36" fmla="*/ 2147483647 w 3556"/>
              <a:gd name="T37" fmla="*/ 2147483647 h 643"/>
              <a:gd name="T38" fmla="*/ 2147483647 w 3556"/>
              <a:gd name="T39" fmla="*/ 2147483647 h 643"/>
              <a:gd name="T40" fmla="*/ 2147483647 w 3556"/>
              <a:gd name="T41" fmla="*/ 2147483647 h 643"/>
              <a:gd name="T42" fmla="*/ 2147483647 w 3556"/>
              <a:gd name="T43" fmla="*/ 2147483647 h 643"/>
              <a:gd name="T44" fmla="*/ 2147483647 w 3556"/>
              <a:gd name="T45" fmla="*/ 2147483647 h 643"/>
              <a:gd name="T46" fmla="*/ 2147483647 w 3556"/>
              <a:gd name="T47" fmla="*/ 2147483647 h 643"/>
              <a:gd name="T48" fmla="*/ 0 w 3556"/>
              <a:gd name="T49" fmla="*/ 2147483647 h 643"/>
              <a:gd name="T50" fmla="*/ 2147483647 w 3556"/>
              <a:gd name="T51" fmla="*/ 2147483647 h 643"/>
              <a:gd name="T52" fmla="*/ 2147483647 w 3556"/>
              <a:gd name="T53" fmla="*/ 2147483647 h 643"/>
              <a:gd name="T54" fmla="*/ 2147483647 w 3556"/>
              <a:gd name="T55" fmla="*/ 2147483647 h 643"/>
              <a:gd name="T56" fmla="*/ 2147483647 w 3556"/>
              <a:gd name="T57" fmla="*/ 0 h 643"/>
              <a:gd name="T58" fmla="*/ 2147483647 w 3556"/>
              <a:gd name="T59" fmla="*/ 0 h 643"/>
              <a:gd name="T60" fmla="*/ 2147483647 w 3556"/>
              <a:gd name="T61" fmla="*/ 2147483647 h 643"/>
              <a:gd name="T62" fmla="*/ 2147483647 w 3556"/>
              <a:gd name="T63" fmla="*/ 2147483647 h 643"/>
              <a:gd name="T64" fmla="*/ 2147483647 w 3556"/>
              <a:gd name="T65" fmla="*/ 2147483647 h 6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43">
                <a:moveTo>
                  <a:pt x="1777" y="14"/>
                </a:moveTo>
                <a:lnTo>
                  <a:pt x="2134" y="11"/>
                </a:lnTo>
                <a:lnTo>
                  <a:pt x="2468" y="6"/>
                </a:lnTo>
                <a:lnTo>
                  <a:pt x="2769" y="0"/>
                </a:lnTo>
                <a:lnTo>
                  <a:pt x="3034" y="0"/>
                </a:lnTo>
                <a:lnTo>
                  <a:pt x="3251" y="4"/>
                </a:lnTo>
                <a:lnTo>
                  <a:pt x="3416" y="19"/>
                </a:lnTo>
                <a:lnTo>
                  <a:pt x="3519" y="47"/>
                </a:lnTo>
                <a:lnTo>
                  <a:pt x="3556" y="91"/>
                </a:lnTo>
                <a:lnTo>
                  <a:pt x="3519" y="153"/>
                </a:lnTo>
                <a:lnTo>
                  <a:pt x="3416" y="237"/>
                </a:lnTo>
                <a:lnTo>
                  <a:pt x="3251" y="325"/>
                </a:lnTo>
                <a:lnTo>
                  <a:pt x="3034" y="419"/>
                </a:lnTo>
                <a:lnTo>
                  <a:pt x="2769" y="504"/>
                </a:lnTo>
                <a:lnTo>
                  <a:pt x="2468" y="575"/>
                </a:lnTo>
                <a:lnTo>
                  <a:pt x="2134" y="624"/>
                </a:lnTo>
                <a:lnTo>
                  <a:pt x="1777" y="643"/>
                </a:lnTo>
                <a:lnTo>
                  <a:pt x="1418" y="624"/>
                </a:lnTo>
                <a:lnTo>
                  <a:pt x="1085" y="575"/>
                </a:lnTo>
                <a:lnTo>
                  <a:pt x="784" y="504"/>
                </a:lnTo>
                <a:lnTo>
                  <a:pt x="521" y="419"/>
                </a:lnTo>
                <a:lnTo>
                  <a:pt x="302" y="325"/>
                </a:lnTo>
                <a:lnTo>
                  <a:pt x="139" y="237"/>
                </a:lnTo>
                <a:lnTo>
                  <a:pt x="35" y="153"/>
                </a:lnTo>
                <a:lnTo>
                  <a:pt x="0" y="91"/>
                </a:lnTo>
                <a:lnTo>
                  <a:pt x="35" y="47"/>
                </a:lnTo>
                <a:lnTo>
                  <a:pt x="139" y="19"/>
                </a:lnTo>
                <a:lnTo>
                  <a:pt x="302" y="4"/>
                </a:lnTo>
                <a:lnTo>
                  <a:pt x="521" y="0"/>
                </a:lnTo>
                <a:lnTo>
                  <a:pt x="784" y="0"/>
                </a:lnTo>
                <a:lnTo>
                  <a:pt x="1085" y="6"/>
                </a:lnTo>
                <a:lnTo>
                  <a:pt x="1418" y="11"/>
                </a:lnTo>
                <a:lnTo>
                  <a:pt x="1777" y="14"/>
                </a:lnTo>
                <a:close/>
              </a:path>
            </a:pathLst>
          </a:custGeom>
          <a:solidFill>
            <a:srgbClr val="A6B5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1" name="Freeform 26"/>
          <p:cNvSpPr>
            <a:spLocks/>
          </p:cNvSpPr>
          <p:nvPr/>
        </p:nvSpPr>
        <p:spPr bwMode="auto">
          <a:xfrm>
            <a:off x="1403350" y="4506913"/>
            <a:ext cx="5645150" cy="954087"/>
          </a:xfrm>
          <a:custGeom>
            <a:avLst/>
            <a:gdLst>
              <a:gd name="T0" fmla="*/ 2147483647 w 3556"/>
              <a:gd name="T1" fmla="*/ 2147483647 h 601"/>
              <a:gd name="T2" fmla="*/ 2147483647 w 3556"/>
              <a:gd name="T3" fmla="*/ 2147483647 h 601"/>
              <a:gd name="T4" fmla="*/ 2147483647 w 3556"/>
              <a:gd name="T5" fmla="*/ 2147483647 h 601"/>
              <a:gd name="T6" fmla="*/ 2147483647 w 3556"/>
              <a:gd name="T7" fmla="*/ 0 h 601"/>
              <a:gd name="T8" fmla="*/ 2147483647 w 3556"/>
              <a:gd name="T9" fmla="*/ 2147483647 h 601"/>
              <a:gd name="T10" fmla="*/ 2147483647 w 3556"/>
              <a:gd name="T11" fmla="*/ 2147483647 h 601"/>
              <a:gd name="T12" fmla="*/ 2147483647 w 3556"/>
              <a:gd name="T13" fmla="*/ 2147483647 h 601"/>
              <a:gd name="T14" fmla="*/ 2147483647 w 3556"/>
              <a:gd name="T15" fmla="*/ 2147483647 h 601"/>
              <a:gd name="T16" fmla="*/ 2147483647 w 3556"/>
              <a:gd name="T17" fmla="*/ 2147483647 h 601"/>
              <a:gd name="T18" fmla="*/ 2147483647 w 3556"/>
              <a:gd name="T19" fmla="*/ 2147483647 h 601"/>
              <a:gd name="T20" fmla="*/ 2147483647 w 3556"/>
              <a:gd name="T21" fmla="*/ 2147483647 h 601"/>
              <a:gd name="T22" fmla="*/ 2147483647 w 3556"/>
              <a:gd name="T23" fmla="*/ 2147483647 h 601"/>
              <a:gd name="T24" fmla="*/ 2147483647 w 3556"/>
              <a:gd name="T25" fmla="*/ 2147483647 h 601"/>
              <a:gd name="T26" fmla="*/ 2147483647 w 3556"/>
              <a:gd name="T27" fmla="*/ 2147483647 h 601"/>
              <a:gd name="T28" fmla="*/ 2147483647 w 3556"/>
              <a:gd name="T29" fmla="*/ 2147483647 h 601"/>
              <a:gd name="T30" fmla="*/ 2147483647 w 3556"/>
              <a:gd name="T31" fmla="*/ 2147483647 h 601"/>
              <a:gd name="T32" fmla="*/ 2147483647 w 3556"/>
              <a:gd name="T33" fmla="*/ 2147483647 h 601"/>
              <a:gd name="T34" fmla="*/ 2147483647 w 3556"/>
              <a:gd name="T35" fmla="*/ 2147483647 h 601"/>
              <a:gd name="T36" fmla="*/ 2147483647 w 3556"/>
              <a:gd name="T37" fmla="*/ 2147483647 h 601"/>
              <a:gd name="T38" fmla="*/ 2147483647 w 3556"/>
              <a:gd name="T39" fmla="*/ 2147483647 h 601"/>
              <a:gd name="T40" fmla="*/ 2147483647 w 3556"/>
              <a:gd name="T41" fmla="*/ 2147483647 h 601"/>
              <a:gd name="T42" fmla="*/ 2147483647 w 3556"/>
              <a:gd name="T43" fmla="*/ 2147483647 h 601"/>
              <a:gd name="T44" fmla="*/ 2147483647 w 3556"/>
              <a:gd name="T45" fmla="*/ 2147483647 h 601"/>
              <a:gd name="T46" fmla="*/ 2147483647 w 3556"/>
              <a:gd name="T47" fmla="*/ 2147483647 h 601"/>
              <a:gd name="T48" fmla="*/ 0 w 3556"/>
              <a:gd name="T49" fmla="*/ 2147483647 h 601"/>
              <a:gd name="T50" fmla="*/ 2147483647 w 3556"/>
              <a:gd name="T51" fmla="*/ 2147483647 h 601"/>
              <a:gd name="T52" fmla="*/ 2147483647 w 3556"/>
              <a:gd name="T53" fmla="*/ 2147483647 h 601"/>
              <a:gd name="T54" fmla="*/ 2147483647 w 3556"/>
              <a:gd name="T55" fmla="*/ 2147483647 h 601"/>
              <a:gd name="T56" fmla="*/ 2147483647 w 3556"/>
              <a:gd name="T57" fmla="*/ 2147483647 h 601"/>
              <a:gd name="T58" fmla="*/ 2147483647 w 3556"/>
              <a:gd name="T59" fmla="*/ 0 h 601"/>
              <a:gd name="T60" fmla="*/ 2147483647 w 3556"/>
              <a:gd name="T61" fmla="*/ 2147483647 h 601"/>
              <a:gd name="T62" fmla="*/ 2147483647 w 3556"/>
              <a:gd name="T63" fmla="*/ 2147483647 h 601"/>
              <a:gd name="T64" fmla="*/ 2147483647 w 3556"/>
              <a:gd name="T65" fmla="*/ 2147483647 h 6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601">
                <a:moveTo>
                  <a:pt x="1777" y="10"/>
                </a:moveTo>
                <a:lnTo>
                  <a:pt x="2134" y="7"/>
                </a:lnTo>
                <a:lnTo>
                  <a:pt x="2468" y="4"/>
                </a:lnTo>
                <a:lnTo>
                  <a:pt x="2769" y="0"/>
                </a:lnTo>
                <a:lnTo>
                  <a:pt x="3034" y="2"/>
                </a:lnTo>
                <a:lnTo>
                  <a:pt x="3251" y="7"/>
                </a:lnTo>
                <a:lnTo>
                  <a:pt x="3416" y="23"/>
                </a:lnTo>
                <a:lnTo>
                  <a:pt x="3519" y="50"/>
                </a:lnTo>
                <a:lnTo>
                  <a:pt x="3556" y="94"/>
                </a:lnTo>
                <a:lnTo>
                  <a:pt x="3519" y="153"/>
                </a:lnTo>
                <a:lnTo>
                  <a:pt x="3416" y="229"/>
                </a:lnTo>
                <a:lnTo>
                  <a:pt x="3251" y="313"/>
                </a:lnTo>
                <a:lnTo>
                  <a:pt x="3034" y="398"/>
                </a:lnTo>
                <a:lnTo>
                  <a:pt x="2769" y="474"/>
                </a:lnTo>
                <a:lnTo>
                  <a:pt x="2468" y="540"/>
                </a:lnTo>
                <a:lnTo>
                  <a:pt x="2134" y="583"/>
                </a:lnTo>
                <a:lnTo>
                  <a:pt x="1777" y="601"/>
                </a:lnTo>
                <a:lnTo>
                  <a:pt x="1418" y="583"/>
                </a:lnTo>
                <a:lnTo>
                  <a:pt x="1085" y="540"/>
                </a:lnTo>
                <a:lnTo>
                  <a:pt x="784" y="474"/>
                </a:lnTo>
                <a:lnTo>
                  <a:pt x="521" y="398"/>
                </a:lnTo>
                <a:lnTo>
                  <a:pt x="302" y="313"/>
                </a:lnTo>
                <a:lnTo>
                  <a:pt x="139" y="229"/>
                </a:lnTo>
                <a:lnTo>
                  <a:pt x="35" y="153"/>
                </a:lnTo>
                <a:lnTo>
                  <a:pt x="0" y="94"/>
                </a:lnTo>
                <a:lnTo>
                  <a:pt x="35" y="50"/>
                </a:lnTo>
                <a:lnTo>
                  <a:pt x="139" y="23"/>
                </a:lnTo>
                <a:lnTo>
                  <a:pt x="302" y="7"/>
                </a:lnTo>
                <a:lnTo>
                  <a:pt x="521" y="2"/>
                </a:lnTo>
                <a:lnTo>
                  <a:pt x="784" y="0"/>
                </a:lnTo>
                <a:lnTo>
                  <a:pt x="1085" y="4"/>
                </a:lnTo>
                <a:lnTo>
                  <a:pt x="1418" y="7"/>
                </a:lnTo>
                <a:lnTo>
                  <a:pt x="1777" y="10"/>
                </a:lnTo>
                <a:close/>
              </a:path>
            </a:pathLst>
          </a:custGeom>
          <a:solidFill>
            <a:srgbClr val="9EB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2" name="Freeform 27"/>
          <p:cNvSpPr>
            <a:spLocks/>
          </p:cNvSpPr>
          <p:nvPr/>
        </p:nvSpPr>
        <p:spPr bwMode="auto">
          <a:xfrm>
            <a:off x="1403350" y="4521200"/>
            <a:ext cx="5645150" cy="887413"/>
          </a:xfrm>
          <a:custGeom>
            <a:avLst/>
            <a:gdLst>
              <a:gd name="T0" fmla="*/ 2147483647 w 3556"/>
              <a:gd name="T1" fmla="*/ 2147483647 h 559"/>
              <a:gd name="T2" fmla="*/ 2147483647 w 3556"/>
              <a:gd name="T3" fmla="*/ 2147483647 h 559"/>
              <a:gd name="T4" fmla="*/ 2147483647 w 3556"/>
              <a:gd name="T5" fmla="*/ 2147483647 h 559"/>
              <a:gd name="T6" fmla="*/ 2147483647 w 3556"/>
              <a:gd name="T7" fmla="*/ 0 h 559"/>
              <a:gd name="T8" fmla="*/ 2147483647 w 3556"/>
              <a:gd name="T9" fmla="*/ 2147483647 h 559"/>
              <a:gd name="T10" fmla="*/ 2147483647 w 3556"/>
              <a:gd name="T11" fmla="*/ 2147483647 h 559"/>
              <a:gd name="T12" fmla="*/ 2147483647 w 3556"/>
              <a:gd name="T13" fmla="*/ 2147483647 h 559"/>
              <a:gd name="T14" fmla="*/ 2147483647 w 3556"/>
              <a:gd name="T15" fmla="*/ 2147483647 h 559"/>
              <a:gd name="T16" fmla="*/ 2147483647 w 3556"/>
              <a:gd name="T17" fmla="*/ 2147483647 h 559"/>
              <a:gd name="T18" fmla="*/ 2147483647 w 3556"/>
              <a:gd name="T19" fmla="*/ 2147483647 h 559"/>
              <a:gd name="T20" fmla="*/ 2147483647 w 3556"/>
              <a:gd name="T21" fmla="*/ 2147483647 h 559"/>
              <a:gd name="T22" fmla="*/ 2147483647 w 3556"/>
              <a:gd name="T23" fmla="*/ 2147483647 h 559"/>
              <a:gd name="T24" fmla="*/ 2147483647 w 3556"/>
              <a:gd name="T25" fmla="*/ 2147483647 h 559"/>
              <a:gd name="T26" fmla="*/ 2147483647 w 3556"/>
              <a:gd name="T27" fmla="*/ 2147483647 h 559"/>
              <a:gd name="T28" fmla="*/ 2147483647 w 3556"/>
              <a:gd name="T29" fmla="*/ 2147483647 h 559"/>
              <a:gd name="T30" fmla="*/ 2147483647 w 3556"/>
              <a:gd name="T31" fmla="*/ 2147483647 h 559"/>
              <a:gd name="T32" fmla="*/ 2147483647 w 3556"/>
              <a:gd name="T33" fmla="*/ 2147483647 h 559"/>
              <a:gd name="T34" fmla="*/ 2147483647 w 3556"/>
              <a:gd name="T35" fmla="*/ 2147483647 h 559"/>
              <a:gd name="T36" fmla="*/ 2147483647 w 3556"/>
              <a:gd name="T37" fmla="*/ 2147483647 h 559"/>
              <a:gd name="T38" fmla="*/ 2147483647 w 3556"/>
              <a:gd name="T39" fmla="*/ 2147483647 h 559"/>
              <a:gd name="T40" fmla="*/ 2147483647 w 3556"/>
              <a:gd name="T41" fmla="*/ 2147483647 h 559"/>
              <a:gd name="T42" fmla="*/ 2147483647 w 3556"/>
              <a:gd name="T43" fmla="*/ 2147483647 h 559"/>
              <a:gd name="T44" fmla="*/ 2147483647 w 3556"/>
              <a:gd name="T45" fmla="*/ 2147483647 h 559"/>
              <a:gd name="T46" fmla="*/ 2147483647 w 3556"/>
              <a:gd name="T47" fmla="*/ 2147483647 h 559"/>
              <a:gd name="T48" fmla="*/ 0 w 3556"/>
              <a:gd name="T49" fmla="*/ 2147483647 h 559"/>
              <a:gd name="T50" fmla="*/ 2147483647 w 3556"/>
              <a:gd name="T51" fmla="*/ 2147483647 h 559"/>
              <a:gd name="T52" fmla="*/ 2147483647 w 3556"/>
              <a:gd name="T53" fmla="*/ 2147483647 h 559"/>
              <a:gd name="T54" fmla="*/ 2147483647 w 3556"/>
              <a:gd name="T55" fmla="*/ 2147483647 h 559"/>
              <a:gd name="T56" fmla="*/ 2147483647 w 3556"/>
              <a:gd name="T57" fmla="*/ 2147483647 h 559"/>
              <a:gd name="T58" fmla="*/ 2147483647 w 3556"/>
              <a:gd name="T59" fmla="*/ 0 h 559"/>
              <a:gd name="T60" fmla="*/ 2147483647 w 3556"/>
              <a:gd name="T61" fmla="*/ 2147483647 h 559"/>
              <a:gd name="T62" fmla="*/ 2147483647 w 3556"/>
              <a:gd name="T63" fmla="*/ 2147483647 h 559"/>
              <a:gd name="T64" fmla="*/ 2147483647 w 3556"/>
              <a:gd name="T65" fmla="*/ 2147483647 h 55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559">
                <a:moveTo>
                  <a:pt x="1777" y="7"/>
                </a:moveTo>
                <a:lnTo>
                  <a:pt x="2134" y="3"/>
                </a:lnTo>
                <a:lnTo>
                  <a:pt x="2468" y="1"/>
                </a:lnTo>
                <a:lnTo>
                  <a:pt x="2769" y="0"/>
                </a:lnTo>
                <a:lnTo>
                  <a:pt x="3034" y="3"/>
                </a:lnTo>
                <a:lnTo>
                  <a:pt x="3251" y="10"/>
                </a:lnTo>
                <a:lnTo>
                  <a:pt x="3416" y="28"/>
                </a:lnTo>
                <a:lnTo>
                  <a:pt x="3519" y="55"/>
                </a:lnTo>
                <a:lnTo>
                  <a:pt x="3556" y="97"/>
                </a:lnTo>
                <a:lnTo>
                  <a:pt x="3519" y="151"/>
                </a:lnTo>
                <a:lnTo>
                  <a:pt x="3416" y="222"/>
                </a:lnTo>
                <a:lnTo>
                  <a:pt x="3251" y="297"/>
                </a:lnTo>
                <a:lnTo>
                  <a:pt x="3034" y="375"/>
                </a:lnTo>
                <a:lnTo>
                  <a:pt x="2769" y="444"/>
                </a:lnTo>
                <a:lnTo>
                  <a:pt x="2468" y="503"/>
                </a:lnTo>
                <a:lnTo>
                  <a:pt x="2134" y="543"/>
                </a:lnTo>
                <a:lnTo>
                  <a:pt x="1777" y="559"/>
                </a:lnTo>
                <a:lnTo>
                  <a:pt x="1418" y="543"/>
                </a:lnTo>
                <a:lnTo>
                  <a:pt x="1085" y="503"/>
                </a:lnTo>
                <a:lnTo>
                  <a:pt x="784" y="444"/>
                </a:lnTo>
                <a:lnTo>
                  <a:pt x="521" y="375"/>
                </a:lnTo>
                <a:lnTo>
                  <a:pt x="302" y="297"/>
                </a:lnTo>
                <a:lnTo>
                  <a:pt x="139" y="222"/>
                </a:lnTo>
                <a:lnTo>
                  <a:pt x="35" y="151"/>
                </a:lnTo>
                <a:lnTo>
                  <a:pt x="0" y="97"/>
                </a:lnTo>
                <a:lnTo>
                  <a:pt x="35" y="55"/>
                </a:lnTo>
                <a:lnTo>
                  <a:pt x="139" y="28"/>
                </a:lnTo>
                <a:lnTo>
                  <a:pt x="302" y="10"/>
                </a:lnTo>
                <a:lnTo>
                  <a:pt x="521" y="3"/>
                </a:lnTo>
                <a:lnTo>
                  <a:pt x="784" y="0"/>
                </a:lnTo>
                <a:lnTo>
                  <a:pt x="1085" y="1"/>
                </a:lnTo>
                <a:lnTo>
                  <a:pt x="1418" y="3"/>
                </a:lnTo>
                <a:lnTo>
                  <a:pt x="1777" y="7"/>
                </a:lnTo>
                <a:close/>
              </a:path>
            </a:pathLst>
          </a:custGeom>
          <a:solidFill>
            <a:srgbClr val="96AB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3" name="Freeform 28"/>
          <p:cNvSpPr>
            <a:spLocks/>
          </p:cNvSpPr>
          <p:nvPr/>
        </p:nvSpPr>
        <p:spPr bwMode="auto">
          <a:xfrm>
            <a:off x="1403350" y="4532313"/>
            <a:ext cx="5645150" cy="820737"/>
          </a:xfrm>
          <a:custGeom>
            <a:avLst/>
            <a:gdLst>
              <a:gd name="T0" fmla="*/ 2147483647 w 3556"/>
              <a:gd name="T1" fmla="*/ 2147483647 h 517"/>
              <a:gd name="T2" fmla="*/ 2147483647 w 3556"/>
              <a:gd name="T3" fmla="*/ 0 h 517"/>
              <a:gd name="T4" fmla="*/ 2147483647 w 3556"/>
              <a:gd name="T5" fmla="*/ 0 h 517"/>
              <a:gd name="T6" fmla="*/ 2147483647 w 3556"/>
              <a:gd name="T7" fmla="*/ 0 h 517"/>
              <a:gd name="T8" fmla="*/ 2147483647 w 3556"/>
              <a:gd name="T9" fmla="*/ 2147483647 h 517"/>
              <a:gd name="T10" fmla="*/ 2147483647 w 3556"/>
              <a:gd name="T11" fmla="*/ 2147483647 h 517"/>
              <a:gd name="T12" fmla="*/ 2147483647 w 3556"/>
              <a:gd name="T13" fmla="*/ 2147483647 h 517"/>
              <a:gd name="T14" fmla="*/ 2147483647 w 3556"/>
              <a:gd name="T15" fmla="*/ 2147483647 h 517"/>
              <a:gd name="T16" fmla="*/ 2147483647 w 3556"/>
              <a:gd name="T17" fmla="*/ 2147483647 h 517"/>
              <a:gd name="T18" fmla="*/ 2147483647 w 3556"/>
              <a:gd name="T19" fmla="*/ 2147483647 h 517"/>
              <a:gd name="T20" fmla="*/ 2147483647 w 3556"/>
              <a:gd name="T21" fmla="*/ 2147483647 h 517"/>
              <a:gd name="T22" fmla="*/ 2147483647 w 3556"/>
              <a:gd name="T23" fmla="*/ 2147483647 h 517"/>
              <a:gd name="T24" fmla="*/ 2147483647 w 3556"/>
              <a:gd name="T25" fmla="*/ 2147483647 h 517"/>
              <a:gd name="T26" fmla="*/ 2147483647 w 3556"/>
              <a:gd name="T27" fmla="*/ 2147483647 h 517"/>
              <a:gd name="T28" fmla="*/ 2147483647 w 3556"/>
              <a:gd name="T29" fmla="*/ 2147483647 h 517"/>
              <a:gd name="T30" fmla="*/ 2147483647 w 3556"/>
              <a:gd name="T31" fmla="*/ 2147483647 h 517"/>
              <a:gd name="T32" fmla="*/ 2147483647 w 3556"/>
              <a:gd name="T33" fmla="*/ 2147483647 h 517"/>
              <a:gd name="T34" fmla="*/ 2147483647 w 3556"/>
              <a:gd name="T35" fmla="*/ 2147483647 h 517"/>
              <a:gd name="T36" fmla="*/ 2147483647 w 3556"/>
              <a:gd name="T37" fmla="*/ 2147483647 h 517"/>
              <a:gd name="T38" fmla="*/ 2147483647 w 3556"/>
              <a:gd name="T39" fmla="*/ 2147483647 h 517"/>
              <a:gd name="T40" fmla="*/ 2147483647 w 3556"/>
              <a:gd name="T41" fmla="*/ 2147483647 h 517"/>
              <a:gd name="T42" fmla="*/ 2147483647 w 3556"/>
              <a:gd name="T43" fmla="*/ 2147483647 h 517"/>
              <a:gd name="T44" fmla="*/ 2147483647 w 3556"/>
              <a:gd name="T45" fmla="*/ 2147483647 h 517"/>
              <a:gd name="T46" fmla="*/ 2147483647 w 3556"/>
              <a:gd name="T47" fmla="*/ 2147483647 h 517"/>
              <a:gd name="T48" fmla="*/ 0 w 3556"/>
              <a:gd name="T49" fmla="*/ 2147483647 h 517"/>
              <a:gd name="T50" fmla="*/ 2147483647 w 3556"/>
              <a:gd name="T51" fmla="*/ 2147483647 h 517"/>
              <a:gd name="T52" fmla="*/ 2147483647 w 3556"/>
              <a:gd name="T53" fmla="*/ 2147483647 h 517"/>
              <a:gd name="T54" fmla="*/ 2147483647 w 3556"/>
              <a:gd name="T55" fmla="*/ 2147483647 h 517"/>
              <a:gd name="T56" fmla="*/ 2147483647 w 3556"/>
              <a:gd name="T57" fmla="*/ 2147483647 h 517"/>
              <a:gd name="T58" fmla="*/ 2147483647 w 3556"/>
              <a:gd name="T59" fmla="*/ 0 h 517"/>
              <a:gd name="T60" fmla="*/ 2147483647 w 3556"/>
              <a:gd name="T61" fmla="*/ 0 h 517"/>
              <a:gd name="T62" fmla="*/ 2147483647 w 3556"/>
              <a:gd name="T63" fmla="*/ 0 h 517"/>
              <a:gd name="T64" fmla="*/ 2147483647 w 3556"/>
              <a:gd name="T65" fmla="*/ 2147483647 h 51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517">
                <a:moveTo>
                  <a:pt x="1777" y="1"/>
                </a:moveTo>
                <a:lnTo>
                  <a:pt x="2134" y="0"/>
                </a:lnTo>
                <a:lnTo>
                  <a:pt x="2468" y="0"/>
                </a:lnTo>
                <a:lnTo>
                  <a:pt x="2769" y="0"/>
                </a:lnTo>
                <a:lnTo>
                  <a:pt x="3034" y="7"/>
                </a:lnTo>
                <a:lnTo>
                  <a:pt x="3251" y="17"/>
                </a:lnTo>
                <a:lnTo>
                  <a:pt x="3416" y="34"/>
                </a:lnTo>
                <a:lnTo>
                  <a:pt x="3519" y="62"/>
                </a:lnTo>
                <a:lnTo>
                  <a:pt x="3556" y="102"/>
                </a:lnTo>
                <a:lnTo>
                  <a:pt x="3519" y="153"/>
                </a:lnTo>
                <a:lnTo>
                  <a:pt x="3416" y="217"/>
                </a:lnTo>
                <a:lnTo>
                  <a:pt x="3251" y="284"/>
                </a:lnTo>
                <a:lnTo>
                  <a:pt x="3034" y="354"/>
                </a:lnTo>
                <a:lnTo>
                  <a:pt x="2769" y="416"/>
                </a:lnTo>
                <a:lnTo>
                  <a:pt x="2468" y="469"/>
                </a:lnTo>
                <a:lnTo>
                  <a:pt x="2134" y="503"/>
                </a:lnTo>
                <a:lnTo>
                  <a:pt x="1777" y="517"/>
                </a:lnTo>
                <a:lnTo>
                  <a:pt x="1418" y="503"/>
                </a:lnTo>
                <a:lnTo>
                  <a:pt x="1085" y="469"/>
                </a:lnTo>
                <a:lnTo>
                  <a:pt x="784" y="416"/>
                </a:lnTo>
                <a:lnTo>
                  <a:pt x="521" y="354"/>
                </a:lnTo>
                <a:lnTo>
                  <a:pt x="302" y="284"/>
                </a:lnTo>
                <a:lnTo>
                  <a:pt x="139" y="217"/>
                </a:lnTo>
                <a:lnTo>
                  <a:pt x="35" y="153"/>
                </a:lnTo>
                <a:lnTo>
                  <a:pt x="0" y="102"/>
                </a:lnTo>
                <a:lnTo>
                  <a:pt x="35" y="62"/>
                </a:lnTo>
                <a:lnTo>
                  <a:pt x="139" y="34"/>
                </a:lnTo>
                <a:lnTo>
                  <a:pt x="302" y="17"/>
                </a:lnTo>
                <a:lnTo>
                  <a:pt x="521" y="7"/>
                </a:lnTo>
                <a:lnTo>
                  <a:pt x="784" y="0"/>
                </a:lnTo>
                <a:lnTo>
                  <a:pt x="1085" y="0"/>
                </a:lnTo>
                <a:lnTo>
                  <a:pt x="1418" y="0"/>
                </a:lnTo>
                <a:lnTo>
                  <a:pt x="1777" y="1"/>
                </a:lnTo>
                <a:close/>
              </a:path>
            </a:pathLst>
          </a:custGeom>
          <a:solidFill>
            <a:srgbClr val="8FA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4" name="Freeform 29"/>
          <p:cNvSpPr>
            <a:spLocks/>
          </p:cNvSpPr>
          <p:nvPr/>
        </p:nvSpPr>
        <p:spPr bwMode="auto">
          <a:xfrm>
            <a:off x="1403350" y="4540250"/>
            <a:ext cx="5645150" cy="760413"/>
          </a:xfrm>
          <a:custGeom>
            <a:avLst/>
            <a:gdLst>
              <a:gd name="T0" fmla="*/ 2147483647 w 3556"/>
              <a:gd name="T1" fmla="*/ 2147483647 h 479"/>
              <a:gd name="T2" fmla="*/ 2147483647 w 3556"/>
              <a:gd name="T3" fmla="*/ 0 h 479"/>
              <a:gd name="T4" fmla="*/ 2147483647 w 3556"/>
              <a:gd name="T5" fmla="*/ 2147483647 h 479"/>
              <a:gd name="T6" fmla="*/ 2147483647 w 3556"/>
              <a:gd name="T7" fmla="*/ 2147483647 h 479"/>
              <a:gd name="T8" fmla="*/ 2147483647 w 3556"/>
              <a:gd name="T9" fmla="*/ 2147483647 h 479"/>
              <a:gd name="T10" fmla="*/ 2147483647 w 3556"/>
              <a:gd name="T11" fmla="*/ 2147483647 h 479"/>
              <a:gd name="T12" fmla="*/ 2147483647 w 3556"/>
              <a:gd name="T13" fmla="*/ 2147483647 h 479"/>
              <a:gd name="T14" fmla="*/ 2147483647 w 3556"/>
              <a:gd name="T15" fmla="*/ 2147483647 h 479"/>
              <a:gd name="T16" fmla="*/ 2147483647 w 3556"/>
              <a:gd name="T17" fmla="*/ 2147483647 h 479"/>
              <a:gd name="T18" fmla="*/ 2147483647 w 3556"/>
              <a:gd name="T19" fmla="*/ 2147483647 h 479"/>
              <a:gd name="T20" fmla="*/ 2147483647 w 3556"/>
              <a:gd name="T21" fmla="*/ 2147483647 h 479"/>
              <a:gd name="T22" fmla="*/ 2147483647 w 3556"/>
              <a:gd name="T23" fmla="*/ 2147483647 h 479"/>
              <a:gd name="T24" fmla="*/ 2147483647 w 3556"/>
              <a:gd name="T25" fmla="*/ 2147483647 h 479"/>
              <a:gd name="T26" fmla="*/ 2147483647 w 3556"/>
              <a:gd name="T27" fmla="*/ 2147483647 h 479"/>
              <a:gd name="T28" fmla="*/ 2147483647 w 3556"/>
              <a:gd name="T29" fmla="*/ 2147483647 h 479"/>
              <a:gd name="T30" fmla="*/ 2147483647 w 3556"/>
              <a:gd name="T31" fmla="*/ 2147483647 h 479"/>
              <a:gd name="T32" fmla="*/ 2147483647 w 3556"/>
              <a:gd name="T33" fmla="*/ 2147483647 h 479"/>
              <a:gd name="T34" fmla="*/ 2147483647 w 3556"/>
              <a:gd name="T35" fmla="*/ 2147483647 h 479"/>
              <a:gd name="T36" fmla="*/ 2147483647 w 3556"/>
              <a:gd name="T37" fmla="*/ 2147483647 h 479"/>
              <a:gd name="T38" fmla="*/ 2147483647 w 3556"/>
              <a:gd name="T39" fmla="*/ 2147483647 h 479"/>
              <a:gd name="T40" fmla="*/ 2147483647 w 3556"/>
              <a:gd name="T41" fmla="*/ 2147483647 h 479"/>
              <a:gd name="T42" fmla="*/ 2147483647 w 3556"/>
              <a:gd name="T43" fmla="*/ 2147483647 h 479"/>
              <a:gd name="T44" fmla="*/ 2147483647 w 3556"/>
              <a:gd name="T45" fmla="*/ 2147483647 h 479"/>
              <a:gd name="T46" fmla="*/ 2147483647 w 3556"/>
              <a:gd name="T47" fmla="*/ 2147483647 h 479"/>
              <a:gd name="T48" fmla="*/ 0 w 3556"/>
              <a:gd name="T49" fmla="*/ 2147483647 h 479"/>
              <a:gd name="T50" fmla="*/ 2147483647 w 3556"/>
              <a:gd name="T51" fmla="*/ 2147483647 h 479"/>
              <a:gd name="T52" fmla="*/ 2147483647 w 3556"/>
              <a:gd name="T53" fmla="*/ 2147483647 h 479"/>
              <a:gd name="T54" fmla="*/ 2147483647 w 3556"/>
              <a:gd name="T55" fmla="*/ 2147483647 h 479"/>
              <a:gd name="T56" fmla="*/ 2147483647 w 3556"/>
              <a:gd name="T57" fmla="*/ 2147483647 h 479"/>
              <a:gd name="T58" fmla="*/ 2147483647 w 3556"/>
              <a:gd name="T59" fmla="*/ 2147483647 h 479"/>
              <a:gd name="T60" fmla="*/ 2147483647 w 3556"/>
              <a:gd name="T61" fmla="*/ 2147483647 h 479"/>
              <a:gd name="T62" fmla="*/ 2147483647 w 3556"/>
              <a:gd name="T63" fmla="*/ 0 h 479"/>
              <a:gd name="T64" fmla="*/ 2147483647 w 3556"/>
              <a:gd name="T65" fmla="*/ 2147483647 h 47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79">
                <a:moveTo>
                  <a:pt x="1777" y="2"/>
                </a:moveTo>
                <a:lnTo>
                  <a:pt x="2134" y="0"/>
                </a:lnTo>
                <a:lnTo>
                  <a:pt x="2468" y="2"/>
                </a:lnTo>
                <a:lnTo>
                  <a:pt x="2769" y="3"/>
                </a:lnTo>
                <a:lnTo>
                  <a:pt x="3034" y="12"/>
                </a:lnTo>
                <a:lnTo>
                  <a:pt x="3251" y="24"/>
                </a:lnTo>
                <a:lnTo>
                  <a:pt x="3416" y="43"/>
                </a:lnTo>
                <a:lnTo>
                  <a:pt x="3519" y="71"/>
                </a:lnTo>
                <a:lnTo>
                  <a:pt x="3556" y="109"/>
                </a:lnTo>
                <a:lnTo>
                  <a:pt x="3519" y="156"/>
                </a:lnTo>
                <a:lnTo>
                  <a:pt x="3416" y="213"/>
                </a:lnTo>
                <a:lnTo>
                  <a:pt x="3251" y="274"/>
                </a:lnTo>
                <a:lnTo>
                  <a:pt x="3034" y="335"/>
                </a:lnTo>
                <a:lnTo>
                  <a:pt x="2769" y="391"/>
                </a:lnTo>
                <a:lnTo>
                  <a:pt x="2468" y="436"/>
                </a:lnTo>
                <a:lnTo>
                  <a:pt x="2134" y="467"/>
                </a:lnTo>
                <a:lnTo>
                  <a:pt x="1777" y="479"/>
                </a:lnTo>
                <a:lnTo>
                  <a:pt x="1418" y="467"/>
                </a:lnTo>
                <a:lnTo>
                  <a:pt x="1085" y="436"/>
                </a:lnTo>
                <a:lnTo>
                  <a:pt x="784" y="391"/>
                </a:lnTo>
                <a:lnTo>
                  <a:pt x="521" y="335"/>
                </a:lnTo>
                <a:lnTo>
                  <a:pt x="302" y="274"/>
                </a:lnTo>
                <a:lnTo>
                  <a:pt x="139" y="213"/>
                </a:lnTo>
                <a:lnTo>
                  <a:pt x="35" y="156"/>
                </a:lnTo>
                <a:lnTo>
                  <a:pt x="0" y="109"/>
                </a:lnTo>
                <a:lnTo>
                  <a:pt x="35" y="71"/>
                </a:lnTo>
                <a:lnTo>
                  <a:pt x="139" y="43"/>
                </a:lnTo>
                <a:lnTo>
                  <a:pt x="302" y="24"/>
                </a:lnTo>
                <a:lnTo>
                  <a:pt x="521" y="12"/>
                </a:lnTo>
                <a:lnTo>
                  <a:pt x="784" y="3"/>
                </a:lnTo>
                <a:lnTo>
                  <a:pt x="1085" y="2"/>
                </a:lnTo>
                <a:lnTo>
                  <a:pt x="1418" y="0"/>
                </a:lnTo>
                <a:lnTo>
                  <a:pt x="1777" y="2"/>
                </a:lnTo>
                <a:close/>
              </a:path>
            </a:pathLst>
          </a:custGeom>
          <a:solidFill>
            <a:srgbClr val="879E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5" name="Freeform 30"/>
          <p:cNvSpPr>
            <a:spLocks/>
          </p:cNvSpPr>
          <p:nvPr/>
        </p:nvSpPr>
        <p:spPr bwMode="auto">
          <a:xfrm>
            <a:off x="1403350" y="4548188"/>
            <a:ext cx="5645150" cy="696912"/>
          </a:xfrm>
          <a:custGeom>
            <a:avLst/>
            <a:gdLst>
              <a:gd name="T0" fmla="*/ 2147483647 w 3556"/>
              <a:gd name="T1" fmla="*/ 0 h 439"/>
              <a:gd name="T2" fmla="*/ 2147483647 w 3556"/>
              <a:gd name="T3" fmla="*/ 0 h 439"/>
              <a:gd name="T4" fmla="*/ 2147483647 w 3556"/>
              <a:gd name="T5" fmla="*/ 2147483647 h 439"/>
              <a:gd name="T6" fmla="*/ 2147483647 w 3556"/>
              <a:gd name="T7" fmla="*/ 2147483647 h 439"/>
              <a:gd name="T8" fmla="*/ 2147483647 w 3556"/>
              <a:gd name="T9" fmla="*/ 2147483647 h 439"/>
              <a:gd name="T10" fmla="*/ 2147483647 w 3556"/>
              <a:gd name="T11" fmla="*/ 2147483647 h 439"/>
              <a:gd name="T12" fmla="*/ 2147483647 w 3556"/>
              <a:gd name="T13" fmla="*/ 2147483647 h 439"/>
              <a:gd name="T14" fmla="*/ 2147483647 w 3556"/>
              <a:gd name="T15" fmla="*/ 2147483647 h 439"/>
              <a:gd name="T16" fmla="*/ 2147483647 w 3556"/>
              <a:gd name="T17" fmla="*/ 2147483647 h 439"/>
              <a:gd name="T18" fmla="*/ 2147483647 w 3556"/>
              <a:gd name="T19" fmla="*/ 2147483647 h 439"/>
              <a:gd name="T20" fmla="*/ 2147483647 w 3556"/>
              <a:gd name="T21" fmla="*/ 2147483647 h 439"/>
              <a:gd name="T22" fmla="*/ 2147483647 w 3556"/>
              <a:gd name="T23" fmla="*/ 2147483647 h 439"/>
              <a:gd name="T24" fmla="*/ 2147483647 w 3556"/>
              <a:gd name="T25" fmla="*/ 2147483647 h 439"/>
              <a:gd name="T26" fmla="*/ 2147483647 w 3556"/>
              <a:gd name="T27" fmla="*/ 2147483647 h 439"/>
              <a:gd name="T28" fmla="*/ 2147483647 w 3556"/>
              <a:gd name="T29" fmla="*/ 2147483647 h 439"/>
              <a:gd name="T30" fmla="*/ 2147483647 w 3556"/>
              <a:gd name="T31" fmla="*/ 2147483647 h 439"/>
              <a:gd name="T32" fmla="*/ 2147483647 w 3556"/>
              <a:gd name="T33" fmla="*/ 2147483647 h 439"/>
              <a:gd name="T34" fmla="*/ 2147483647 w 3556"/>
              <a:gd name="T35" fmla="*/ 2147483647 h 439"/>
              <a:gd name="T36" fmla="*/ 2147483647 w 3556"/>
              <a:gd name="T37" fmla="*/ 2147483647 h 439"/>
              <a:gd name="T38" fmla="*/ 2147483647 w 3556"/>
              <a:gd name="T39" fmla="*/ 2147483647 h 439"/>
              <a:gd name="T40" fmla="*/ 2147483647 w 3556"/>
              <a:gd name="T41" fmla="*/ 2147483647 h 439"/>
              <a:gd name="T42" fmla="*/ 2147483647 w 3556"/>
              <a:gd name="T43" fmla="*/ 2147483647 h 439"/>
              <a:gd name="T44" fmla="*/ 2147483647 w 3556"/>
              <a:gd name="T45" fmla="*/ 2147483647 h 439"/>
              <a:gd name="T46" fmla="*/ 2147483647 w 3556"/>
              <a:gd name="T47" fmla="*/ 2147483647 h 439"/>
              <a:gd name="T48" fmla="*/ 0 w 3556"/>
              <a:gd name="T49" fmla="*/ 2147483647 h 439"/>
              <a:gd name="T50" fmla="*/ 2147483647 w 3556"/>
              <a:gd name="T51" fmla="*/ 2147483647 h 439"/>
              <a:gd name="T52" fmla="*/ 2147483647 w 3556"/>
              <a:gd name="T53" fmla="*/ 2147483647 h 439"/>
              <a:gd name="T54" fmla="*/ 2147483647 w 3556"/>
              <a:gd name="T55" fmla="*/ 2147483647 h 439"/>
              <a:gd name="T56" fmla="*/ 2147483647 w 3556"/>
              <a:gd name="T57" fmla="*/ 2147483647 h 439"/>
              <a:gd name="T58" fmla="*/ 2147483647 w 3556"/>
              <a:gd name="T59" fmla="*/ 2147483647 h 439"/>
              <a:gd name="T60" fmla="*/ 2147483647 w 3556"/>
              <a:gd name="T61" fmla="*/ 2147483647 h 439"/>
              <a:gd name="T62" fmla="*/ 2147483647 w 3556"/>
              <a:gd name="T63" fmla="*/ 0 h 439"/>
              <a:gd name="T64" fmla="*/ 2147483647 w 3556"/>
              <a:gd name="T65" fmla="*/ 0 h 43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39">
                <a:moveTo>
                  <a:pt x="1777" y="0"/>
                </a:moveTo>
                <a:lnTo>
                  <a:pt x="2134" y="0"/>
                </a:lnTo>
                <a:lnTo>
                  <a:pt x="2468" y="2"/>
                </a:lnTo>
                <a:lnTo>
                  <a:pt x="2769" y="7"/>
                </a:lnTo>
                <a:lnTo>
                  <a:pt x="3034" y="17"/>
                </a:lnTo>
                <a:lnTo>
                  <a:pt x="3251" y="31"/>
                </a:lnTo>
                <a:lnTo>
                  <a:pt x="3416" y="52"/>
                </a:lnTo>
                <a:lnTo>
                  <a:pt x="3519" y="78"/>
                </a:lnTo>
                <a:lnTo>
                  <a:pt x="3556" y="116"/>
                </a:lnTo>
                <a:lnTo>
                  <a:pt x="3519" y="160"/>
                </a:lnTo>
                <a:lnTo>
                  <a:pt x="3416" y="210"/>
                </a:lnTo>
                <a:lnTo>
                  <a:pt x="3251" y="262"/>
                </a:lnTo>
                <a:lnTo>
                  <a:pt x="3034" y="316"/>
                </a:lnTo>
                <a:lnTo>
                  <a:pt x="2769" y="363"/>
                </a:lnTo>
                <a:lnTo>
                  <a:pt x="2468" y="403"/>
                </a:lnTo>
                <a:lnTo>
                  <a:pt x="2134" y="429"/>
                </a:lnTo>
                <a:lnTo>
                  <a:pt x="1777" y="439"/>
                </a:lnTo>
                <a:lnTo>
                  <a:pt x="1418" y="429"/>
                </a:lnTo>
                <a:lnTo>
                  <a:pt x="1085" y="403"/>
                </a:lnTo>
                <a:lnTo>
                  <a:pt x="784" y="363"/>
                </a:lnTo>
                <a:lnTo>
                  <a:pt x="521" y="316"/>
                </a:lnTo>
                <a:lnTo>
                  <a:pt x="302" y="262"/>
                </a:lnTo>
                <a:lnTo>
                  <a:pt x="139" y="210"/>
                </a:lnTo>
                <a:lnTo>
                  <a:pt x="35" y="160"/>
                </a:lnTo>
                <a:lnTo>
                  <a:pt x="0" y="116"/>
                </a:lnTo>
                <a:lnTo>
                  <a:pt x="35" y="78"/>
                </a:lnTo>
                <a:lnTo>
                  <a:pt x="139" y="52"/>
                </a:lnTo>
                <a:lnTo>
                  <a:pt x="302" y="31"/>
                </a:lnTo>
                <a:lnTo>
                  <a:pt x="521" y="17"/>
                </a:lnTo>
                <a:lnTo>
                  <a:pt x="784" y="7"/>
                </a:lnTo>
                <a:lnTo>
                  <a:pt x="1085" y="2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8296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6" name="Freeform 31"/>
          <p:cNvSpPr>
            <a:spLocks/>
          </p:cNvSpPr>
          <p:nvPr/>
        </p:nvSpPr>
        <p:spPr bwMode="auto">
          <a:xfrm>
            <a:off x="1403350" y="4556125"/>
            <a:ext cx="5645150" cy="636588"/>
          </a:xfrm>
          <a:custGeom>
            <a:avLst/>
            <a:gdLst>
              <a:gd name="T0" fmla="*/ 2147483647 w 3556"/>
              <a:gd name="T1" fmla="*/ 0 h 401"/>
              <a:gd name="T2" fmla="*/ 2147483647 w 3556"/>
              <a:gd name="T3" fmla="*/ 0 h 401"/>
              <a:gd name="T4" fmla="*/ 2147483647 w 3556"/>
              <a:gd name="T5" fmla="*/ 2147483647 h 401"/>
              <a:gd name="T6" fmla="*/ 2147483647 w 3556"/>
              <a:gd name="T7" fmla="*/ 2147483647 h 401"/>
              <a:gd name="T8" fmla="*/ 2147483647 w 3556"/>
              <a:gd name="T9" fmla="*/ 2147483647 h 401"/>
              <a:gd name="T10" fmla="*/ 2147483647 w 3556"/>
              <a:gd name="T11" fmla="*/ 2147483647 h 401"/>
              <a:gd name="T12" fmla="*/ 2147483647 w 3556"/>
              <a:gd name="T13" fmla="*/ 2147483647 h 401"/>
              <a:gd name="T14" fmla="*/ 2147483647 w 3556"/>
              <a:gd name="T15" fmla="*/ 2147483647 h 401"/>
              <a:gd name="T16" fmla="*/ 2147483647 w 3556"/>
              <a:gd name="T17" fmla="*/ 2147483647 h 401"/>
              <a:gd name="T18" fmla="*/ 2147483647 w 3556"/>
              <a:gd name="T19" fmla="*/ 2147483647 h 401"/>
              <a:gd name="T20" fmla="*/ 2147483647 w 3556"/>
              <a:gd name="T21" fmla="*/ 2147483647 h 401"/>
              <a:gd name="T22" fmla="*/ 2147483647 w 3556"/>
              <a:gd name="T23" fmla="*/ 2147483647 h 401"/>
              <a:gd name="T24" fmla="*/ 2147483647 w 3556"/>
              <a:gd name="T25" fmla="*/ 2147483647 h 401"/>
              <a:gd name="T26" fmla="*/ 2147483647 w 3556"/>
              <a:gd name="T27" fmla="*/ 2147483647 h 401"/>
              <a:gd name="T28" fmla="*/ 2147483647 w 3556"/>
              <a:gd name="T29" fmla="*/ 2147483647 h 401"/>
              <a:gd name="T30" fmla="*/ 2147483647 w 3556"/>
              <a:gd name="T31" fmla="*/ 2147483647 h 401"/>
              <a:gd name="T32" fmla="*/ 2147483647 w 3556"/>
              <a:gd name="T33" fmla="*/ 2147483647 h 401"/>
              <a:gd name="T34" fmla="*/ 2147483647 w 3556"/>
              <a:gd name="T35" fmla="*/ 2147483647 h 401"/>
              <a:gd name="T36" fmla="*/ 2147483647 w 3556"/>
              <a:gd name="T37" fmla="*/ 2147483647 h 401"/>
              <a:gd name="T38" fmla="*/ 2147483647 w 3556"/>
              <a:gd name="T39" fmla="*/ 2147483647 h 401"/>
              <a:gd name="T40" fmla="*/ 2147483647 w 3556"/>
              <a:gd name="T41" fmla="*/ 2147483647 h 401"/>
              <a:gd name="T42" fmla="*/ 2147483647 w 3556"/>
              <a:gd name="T43" fmla="*/ 2147483647 h 401"/>
              <a:gd name="T44" fmla="*/ 2147483647 w 3556"/>
              <a:gd name="T45" fmla="*/ 2147483647 h 401"/>
              <a:gd name="T46" fmla="*/ 2147483647 w 3556"/>
              <a:gd name="T47" fmla="*/ 2147483647 h 401"/>
              <a:gd name="T48" fmla="*/ 0 w 3556"/>
              <a:gd name="T49" fmla="*/ 2147483647 h 401"/>
              <a:gd name="T50" fmla="*/ 2147483647 w 3556"/>
              <a:gd name="T51" fmla="*/ 2147483647 h 401"/>
              <a:gd name="T52" fmla="*/ 2147483647 w 3556"/>
              <a:gd name="T53" fmla="*/ 2147483647 h 401"/>
              <a:gd name="T54" fmla="*/ 2147483647 w 3556"/>
              <a:gd name="T55" fmla="*/ 2147483647 h 401"/>
              <a:gd name="T56" fmla="*/ 2147483647 w 3556"/>
              <a:gd name="T57" fmla="*/ 2147483647 h 401"/>
              <a:gd name="T58" fmla="*/ 2147483647 w 3556"/>
              <a:gd name="T59" fmla="*/ 2147483647 h 401"/>
              <a:gd name="T60" fmla="*/ 2147483647 w 3556"/>
              <a:gd name="T61" fmla="*/ 2147483647 h 401"/>
              <a:gd name="T62" fmla="*/ 2147483647 w 3556"/>
              <a:gd name="T63" fmla="*/ 0 h 401"/>
              <a:gd name="T64" fmla="*/ 2147483647 w 3556"/>
              <a:gd name="T65" fmla="*/ 0 h 40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401">
                <a:moveTo>
                  <a:pt x="1777" y="0"/>
                </a:moveTo>
                <a:lnTo>
                  <a:pt x="2134" y="0"/>
                </a:lnTo>
                <a:lnTo>
                  <a:pt x="2468" y="4"/>
                </a:lnTo>
                <a:lnTo>
                  <a:pt x="2769" y="11"/>
                </a:lnTo>
                <a:lnTo>
                  <a:pt x="3034" y="25"/>
                </a:lnTo>
                <a:lnTo>
                  <a:pt x="3251" y="40"/>
                </a:lnTo>
                <a:lnTo>
                  <a:pt x="3416" y="61"/>
                </a:lnTo>
                <a:lnTo>
                  <a:pt x="3519" y="87"/>
                </a:lnTo>
                <a:lnTo>
                  <a:pt x="3556" y="124"/>
                </a:lnTo>
                <a:lnTo>
                  <a:pt x="3519" y="162"/>
                </a:lnTo>
                <a:lnTo>
                  <a:pt x="3416" y="207"/>
                </a:lnTo>
                <a:lnTo>
                  <a:pt x="3251" y="252"/>
                </a:lnTo>
                <a:lnTo>
                  <a:pt x="3034" y="299"/>
                </a:lnTo>
                <a:lnTo>
                  <a:pt x="2769" y="337"/>
                </a:lnTo>
                <a:lnTo>
                  <a:pt x="2468" y="370"/>
                </a:lnTo>
                <a:lnTo>
                  <a:pt x="2134" y="393"/>
                </a:lnTo>
                <a:lnTo>
                  <a:pt x="1777" y="401"/>
                </a:lnTo>
                <a:lnTo>
                  <a:pt x="1418" y="393"/>
                </a:lnTo>
                <a:lnTo>
                  <a:pt x="1085" y="370"/>
                </a:lnTo>
                <a:lnTo>
                  <a:pt x="784" y="337"/>
                </a:lnTo>
                <a:lnTo>
                  <a:pt x="521" y="299"/>
                </a:lnTo>
                <a:lnTo>
                  <a:pt x="302" y="252"/>
                </a:lnTo>
                <a:lnTo>
                  <a:pt x="139" y="207"/>
                </a:lnTo>
                <a:lnTo>
                  <a:pt x="35" y="162"/>
                </a:lnTo>
                <a:lnTo>
                  <a:pt x="0" y="124"/>
                </a:lnTo>
                <a:lnTo>
                  <a:pt x="35" y="87"/>
                </a:lnTo>
                <a:lnTo>
                  <a:pt x="139" y="61"/>
                </a:lnTo>
                <a:lnTo>
                  <a:pt x="302" y="40"/>
                </a:lnTo>
                <a:lnTo>
                  <a:pt x="521" y="25"/>
                </a:lnTo>
                <a:lnTo>
                  <a:pt x="784" y="11"/>
                </a:lnTo>
                <a:lnTo>
                  <a:pt x="1085" y="4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7A91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7" name="Freeform 32"/>
          <p:cNvSpPr>
            <a:spLocks/>
          </p:cNvSpPr>
          <p:nvPr/>
        </p:nvSpPr>
        <p:spPr bwMode="auto">
          <a:xfrm>
            <a:off x="1403350" y="4565650"/>
            <a:ext cx="5645150" cy="577850"/>
          </a:xfrm>
          <a:custGeom>
            <a:avLst/>
            <a:gdLst>
              <a:gd name="T0" fmla="*/ 2147483647 w 3556"/>
              <a:gd name="T1" fmla="*/ 0 h 364"/>
              <a:gd name="T2" fmla="*/ 2147483647 w 3556"/>
              <a:gd name="T3" fmla="*/ 0 h 364"/>
              <a:gd name="T4" fmla="*/ 2147483647 w 3556"/>
              <a:gd name="T5" fmla="*/ 2147483647 h 364"/>
              <a:gd name="T6" fmla="*/ 2147483647 w 3556"/>
              <a:gd name="T7" fmla="*/ 2147483647 h 364"/>
              <a:gd name="T8" fmla="*/ 2147483647 w 3556"/>
              <a:gd name="T9" fmla="*/ 2147483647 h 364"/>
              <a:gd name="T10" fmla="*/ 2147483647 w 3556"/>
              <a:gd name="T11" fmla="*/ 2147483647 h 364"/>
              <a:gd name="T12" fmla="*/ 2147483647 w 3556"/>
              <a:gd name="T13" fmla="*/ 2147483647 h 364"/>
              <a:gd name="T14" fmla="*/ 2147483647 w 3556"/>
              <a:gd name="T15" fmla="*/ 2147483647 h 364"/>
              <a:gd name="T16" fmla="*/ 2147483647 w 3556"/>
              <a:gd name="T17" fmla="*/ 2147483647 h 364"/>
              <a:gd name="T18" fmla="*/ 2147483647 w 3556"/>
              <a:gd name="T19" fmla="*/ 2147483647 h 364"/>
              <a:gd name="T20" fmla="*/ 2147483647 w 3556"/>
              <a:gd name="T21" fmla="*/ 2147483647 h 364"/>
              <a:gd name="T22" fmla="*/ 2147483647 w 3556"/>
              <a:gd name="T23" fmla="*/ 2147483647 h 364"/>
              <a:gd name="T24" fmla="*/ 2147483647 w 3556"/>
              <a:gd name="T25" fmla="*/ 2147483647 h 364"/>
              <a:gd name="T26" fmla="*/ 2147483647 w 3556"/>
              <a:gd name="T27" fmla="*/ 2147483647 h 364"/>
              <a:gd name="T28" fmla="*/ 2147483647 w 3556"/>
              <a:gd name="T29" fmla="*/ 2147483647 h 364"/>
              <a:gd name="T30" fmla="*/ 2147483647 w 3556"/>
              <a:gd name="T31" fmla="*/ 2147483647 h 364"/>
              <a:gd name="T32" fmla="*/ 2147483647 w 3556"/>
              <a:gd name="T33" fmla="*/ 2147483647 h 364"/>
              <a:gd name="T34" fmla="*/ 2147483647 w 3556"/>
              <a:gd name="T35" fmla="*/ 2147483647 h 364"/>
              <a:gd name="T36" fmla="*/ 2147483647 w 3556"/>
              <a:gd name="T37" fmla="*/ 2147483647 h 364"/>
              <a:gd name="T38" fmla="*/ 2147483647 w 3556"/>
              <a:gd name="T39" fmla="*/ 2147483647 h 364"/>
              <a:gd name="T40" fmla="*/ 2147483647 w 3556"/>
              <a:gd name="T41" fmla="*/ 2147483647 h 364"/>
              <a:gd name="T42" fmla="*/ 2147483647 w 3556"/>
              <a:gd name="T43" fmla="*/ 2147483647 h 364"/>
              <a:gd name="T44" fmla="*/ 2147483647 w 3556"/>
              <a:gd name="T45" fmla="*/ 2147483647 h 364"/>
              <a:gd name="T46" fmla="*/ 2147483647 w 3556"/>
              <a:gd name="T47" fmla="*/ 2147483647 h 364"/>
              <a:gd name="T48" fmla="*/ 0 w 3556"/>
              <a:gd name="T49" fmla="*/ 2147483647 h 364"/>
              <a:gd name="T50" fmla="*/ 2147483647 w 3556"/>
              <a:gd name="T51" fmla="*/ 2147483647 h 364"/>
              <a:gd name="T52" fmla="*/ 2147483647 w 3556"/>
              <a:gd name="T53" fmla="*/ 2147483647 h 364"/>
              <a:gd name="T54" fmla="*/ 2147483647 w 3556"/>
              <a:gd name="T55" fmla="*/ 2147483647 h 364"/>
              <a:gd name="T56" fmla="*/ 2147483647 w 3556"/>
              <a:gd name="T57" fmla="*/ 2147483647 h 364"/>
              <a:gd name="T58" fmla="*/ 2147483647 w 3556"/>
              <a:gd name="T59" fmla="*/ 2147483647 h 364"/>
              <a:gd name="T60" fmla="*/ 2147483647 w 3556"/>
              <a:gd name="T61" fmla="*/ 2147483647 h 364"/>
              <a:gd name="T62" fmla="*/ 2147483647 w 3556"/>
              <a:gd name="T63" fmla="*/ 0 h 364"/>
              <a:gd name="T64" fmla="*/ 2147483647 w 3556"/>
              <a:gd name="T65" fmla="*/ 0 h 3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364">
                <a:moveTo>
                  <a:pt x="1777" y="0"/>
                </a:moveTo>
                <a:lnTo>
                  <a:pt x="2134" y="0"/>
                </a:lnTo>
                <a:lnTo>
                  <a:pt x="2468" y="6"/>
                </a:lnTo>
                <a:lnTo>
                  <a:pt x="2769" y="15"/>
                </a:lnTo>
                <a:lnTo>
                  <a:pt x="3034" y="29"/>
                </a:lnTo>
                <a:lnTo>
                  <a:pt x="3251" y="46"/>
                </a:lnTo>
                <a:lnTo>
                  <a:pt x="3416" y="69"/>
                </a:lnTo>
                <a:lnTo>
                  <a:pt x="3519" y="97"/>
                </a:lnTo>
                <a:lnTo>
                  <a:pt x="3556" y="130"/>
                </a:lnTo>
                <a:lnTo>
                  <a:pt x="3519" y="164"/>
                </a:lnTo>
                <a:lnTo>
                  <a:pt x="3416" y="204"/>
                </a:lnTo>
                <a:lnTo>
                  <a:pt x="3251" y="243"/>
                </a:lnTo>
                <a:lnTo>
                  <a:pt x="3034" y="281"/>
                </a:lnTo>
                <a:lnTo>
                  <a:pt x="2769" y="312"/>
                </a:lnTo>
                <a:lnTo>
                  <a:pt x="2468" y="340"/>
                </a:lnTo>
                <a:lnTo>
                  <a:pt x="2134" y="357"/>
                </a:lnTo>
                <a:lnTo>
                  <a:pt x="1777" y="364"/>
                </a:lnTo>
                <a:lnTo>
                  <a:pt x="1418" y="357"/>
                </a:lnTo>
                <a:lnTo>
                  <a:pt x="1085" y="340"/>
                </a:lnTo>
                <a:lnTo>
                  <a:pt x="784" y="312"/>
                </a:lnTo>
                <a:lnTo>
                  <a:pt x="521" y="281"/>
                </a:lnTo>
                <a:lnTo>
                  <a:pt x="302" y="243"/>
                </a:lnTo>
                <a:lnTo>
                  <a:pt x="139" y="204"/>
                </a:lnTo>
                <a:lnTo>
                  <a:pt x="35" y="164"/>
                </a:lnTo>
                <a:lnTo>
                  <a:pt x="0" y="130"/>
                </a:lnTo>
                <a:lnTo>
                  <a:pt x="35" y="97"/>
                </a:lnTo>
                <a:lnTo>
                  <a:pt x="139" y="69"/>
                </a:lnTo>
                <a:lnTo>
                  <a:pt x="302" y="46"/>
                </a:lnTo>
                <a:lnTo>
                  <a:pt x="521" y="29"/>
                </a:lnTo>
                <a:lnTo>
                  <a:pt x="784" y="15"/>
                </a:lnTo>
                <a:lnTo>
                  <a:pt x="1085" y="6"/>
                </a:lnTo>
                <a:lnTo>
                  <a:pt x="1418" y="0"/>
                </a:lnTo>
                <a:lnTo>
                  <a:pt x="1777" y="0"/>
                </a:lnTo>
                <a:close/>
              </a:path>
            </a:pathLst>
          </a:custGeom>
          <a:solidFill>
            <a:srgbClr val="738C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8" name="Freeform 33"/>
          <p:cNvSpPr>
            <a:spLocks/>
          </p:cNvSpPr>
          <p:nvPr/>
        </p:nvSpPr>
        <p:spPr bwMode="auto">
          <a:xfrm>
            <a:off x="1403350" y="4573588"/>
            <a:ext cx="5645150" cy="517525"/>
          </a:xfrm>
          <a:custGeom>
            <a:avLst/>
            <a:gdLst>
              <a:gd name="T0" fmla="*/ 2147483647 w 3556"/>
              <a:gd name="T1" fmla="*/ 0 h 326"/>
              <a:gd name="T2" fmla="*/ 2147483647 w 3556"/>
              <a:gd name="T3" fmla="*/ 2147483647 h 326"/>
              <a:gd name="T4" fmla="*/ 2147483647 w 3556"/>
              <a:gd name="T5" fmla="*/ 2147483647 h 326"/>
              <a:gd name="T6" fmla="*/ 2147483647 w 3556"/>
              <a:gd name="T7" fmla="*/ 2147483647 h 326"/>
              <a:gd name="T8" fmla="*/ 2147483647 w 3556"/>
              <a:gd name="T9" fmla="*/ 2147483647 h 326"/>
              <a:gd name="T10" fmla="*/ 2147483647 w 3556"/>
              <a:gd name="T11" fmla="*/ 2147483647 h 326"/>
              <a:gd name="T12" fmla="*/ 2147483647 w 3556"/>
              <a:gd name="T13" fmla="*/ 2147483647 h 326"/>
              <a:gd name="T14" fmla="*/ 2147483647 w 3556"/>
              <a:gd name="T15" fmla="*/ 2147483647 h 326"/>
              <a:gd name="T16" fmla="*/ 2147483647 w 3556"/>
              <a:gd name="T17" fmla="*/ 2147483647 h 326"/>
              <a:gd name="T18" fmla="*/ 2147483647 w 3556"/>
              <a:gd name="T19" fmla="*/ 2147483647 h 326"/>
              <a:gd name="T20" fmla="*/ 2147483647 w 3556"/>
              <a:gd name="T21" fmla="*/ 2147483647 h 326"/>
              <a:gd name="T22" fmla="*/ 2147483647 w 3556"/>
              <a:gd name="T23" fmla="*/ 2147483647 h 326"/>
              <a:gd name="T24" fmla="*/ 2147483647 w 3556"/>
              <a:gd name="T25" fmla="*/ 2147483647 h 326"/>
              <a:gd name="T26" fmla="*/ 2147483647 w 3556"/>
              <a:gd name="T27" fmla="*/ 2147483647 h 326"/>
              <a:gd name="T28" fmla="*/ 2147483647 w 3556"/>
              <a:gd name="T29" fmla="*/ 2147483647 h 326"/>
              <a:gd name="T30" fmla="*/ 2147483647 w 3556"/>
              <a:gd name="T31" fmla="*/ 2147483647 h 326"/>
              <a:gd name="T32" fmla="*/ 2147483647 w 3556"/>
              <a:gd name="T33" fmla="*/ 2147483647 h 326"/>
              <a:gd name="T34" fmla="*/ 2147483647 w 3556"/>
              <a:gd name="T35" fmla="*/ 2147483647 h 326"/>
              <a:gd name="T36" fmla="*/ 2147483647 w 3556"/>
              <a:gd name="T37" fmla="*/ 2147483647 h 326"/>
              <a:gd name="T38" fmla="*/ 2147483647 w 3556"/>
              <a:gd name="T39" fmla="*/ 2147483647 h 326"/>
              <a:gd name="T40" fmla="*/ 2147483647 w 3556"/>
              <a:gd name="T41" fmla="*/ 2147483647 h 326"/>
              <a:gd name="T42" fmla="*/ 2147483647 w 3556"/>
              <a:gd name="T43" fmla="*/ 2147483647 h 326"/>
              <a:gd name="T44" fmla="*/ 2147483647 w 3556"/>
              <a:gd name="T45" fmla="*/ 2147483647 h 326"/>
              <a:gd name="T46" fmla="*/ 2147483647 w 3556"/>
              <a:gd name="T47" fmla="*/ 2147483647 h 326"/>
              <a:gd name="T48" fmla="*/ 0 w 3556"/>
              <a:gd name="T49" fmla="*/ 2147483647 h 326"/>
              <a:gd name="T50" fmla="*/ 2147483647 w 3556"/>
              <a:gd name="T51" fmla="*/ 2147483647 h 326"/>
              <a:gd name="T52" fmla="*/ 2147483647 w 3556"/>
              <a:gd name="T53" fmla="*/ 2147483647 h 326"/>
              <a:gd name="T54" fmla="*/ 2147483647 w 3556"/>
              <a:gd name="T55" fmla="*/ 2147483647 h 326"/>
              <a:gd name="T56" fmla="*/ 2147483647 w 3556"/>
              <a:gd name="T57" fmla="*/ 2147483647 h 326"/>
              <a:gd name="T58" fmla="*/ 2147483647 w 3556"/>
              <a:gd name="T59" fmla="*/ 2147483647 h 326"/>
              <a:gd name="T60" fmla="*/ 2147483647 w 3556"/>
              <a:gd name="T61" fmla="*/ 2147483647 h 326"/>
              <a:gd name="T62" fmla="*/ 2147483647 w 3556"/>
              <a:gd name="T63" fmla="*/ 2147483647 h 326"/>
              <a:gd name="T64" fmla="*/ 2147483647 w 3556"/>
              <a:gd name="T65" fmla="*/ 0 h 3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326">
                <a:moveTo>
                  <a:pt x="1777" y="0"/>
                </a:moveTo>
                <a:lnTo>
                  <a:pt x="2134" y="1"/>
                </a:lnTo>
                <a:lnTo>
                  <a:pt x="2468" y="8"/>
                </a:lnTo>
                <a:lnTo>
                  <a:pt x="2769" y="19"/>
                </a:lnTo>
                <a:lnTo>
                  <a:pt x="3034" y="34"/>
                </a:lnTo>
                <a:lnTo>
                  <a:pt x="3251" y="54"/>
                </a:lnTo>
                <a:lnTo>
                  <a:pt x="3416" y="78"/>
                </a:lnTo>
                <a:lnTo>
                  <a:pt x="3519" y="104"/>
                </a:lnTo>
                <a:lnTo>
                  <a:pt x="3556" y="137"/>
                </a:lnTo>
                <a:lnTo>
                  <a:pt x="3519" y="168"/>
                </a:lnTo>
                <a:lnTo>
                  <a:pt x="3416" y="201"/>
                </a:lnTo>
                <a:lnTo>
                  <a:pt x="3251" y="231"/>
                </a:lnTo>
                <a:lnTo>
                  <a:pt x="3034" y="262"/>
                </a:lnTo>
                <a:lnTo>
                  <a:pt x="2769" y="286"/>
                </a:lnTo>
                <a:lnTo>
                  <a:pt x="2468" y="307"/>
                </a:lnTo>
                <a:lnTo>
                  <a:pt x="2134" y="321"/>
                </a:lnTo>
                <a:lnTo>
                  <a:pt x="1777" y="326"/>
                </a:lnTo>
                <a:lnTo>
                  <a:pt x="1418" y="321"/>
                </a:lnTo>
                <a:lnTo>
                  <a:pt x="1085" y="307"/>
                </a:lnTo>
                <a:lnTo>
                  <a:pt x="784" y="286"/>
                </a:lnTo>
                <a:lnTo>
                  <a:pt x="521" y="262"/>
                </a:lnTo>
                <a:lnTo>
                  <a:pt x="302" y="231"/>
                </a:lnTo>
                <a:lnTo>
                  <a:pt x="139" y="201"/>
                </a:lnTo>
                <a:lnTo>
                  <a:pt x="35" y="168"/>
                </a:lnTo>
                <a:lnTo>
                  <a:pt x="0" y="137"/>
                </a:lnTo>
                <a:lnTo>
                  <a:pt x="35" y="104"/>
                </a:lnTo>
                <a:lnTo>
                  <a:pt x="139" y="78"/>
                </a:lnTo>
                <a:lnTo>
                  <a:pt x="302" y="54"/>
                </a:lnTo>
                <a:lnTo>
                  <a:pt x="521" y="34"/>
                </a:lnTo>
                <a:lnTo>
                  <a:pt x="784" y="19"/>
                </a:lnTo>
                <a:lnTo>
                  <a:pt x="1085" y="8"/>
                </a:lnTo>
                <a:lnTo>
                  <a:pt x="1418" y="1"/>
                </a:lnTo>
                <a:lnTo>
                  <a:pt x="1777" y="0"/>
                </a:lnTo>
                <a:close/>
              </a:path>
            </a:pathLst>
          </a:custGeom>
          <a:solidFill>
            <a:srgbClr val="6B85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9" name="Freeform 34"/>
          <p:cNvSpPr>
            <a:spLocks/>
          </p:cNvSpPr>
          <p:nvPr/>
        </p:nvSpPr>
        <p:spPr bwMode="auto">
          <a:xfrm>
            <a:off x="1403350" y="4581525"/>
            <a:ext cx="5645150" cy="454025"/>
          </a:xfrm>
          <a:custGeom>
            <a:avLst/>
            <a:gdLst>
              <a:gd name="T0" fmla="*/ 2147483647 w 3556"/>
              <a:gd name="T1" fmla="*/ 0 h 286"/>
              <a:gd name="T2" fmla="*/ 2147483647 w 3556"/>
              <a:gd name="T3" fmla="*/ 2147483647 h 286"/>
              <a:gd name="T4" fmla="*/ 2147483647 w 3556"/>
              <a:gd name="T5" fmla="*/ 2147483647 h 286"/>
              <a:gd name="T6" fmla="*/ 2147483647 w 3556"/>
              <a:gd name="T7" fmla="*/ 2147483647 h 286"/>
              <a:gd name="T8" fmla="*/ 2147483647 w 3556"/>
              <a:gd name="T9" fmla="*/ 2147483647 h 286"/>
              <a:gd name="T10" fmla="*/ 2147483647 w 3556"/>
              <a:gd name="T11" fmla="*/ 2147483647 h 286"/>
              <a:gd name="T12" fmla="*/ 2147483647 w 3556"/>
              <a:gd name="T13" fmla="*/ 2147483647 h 286"/>
              <a:gd name="T14" fmla="*/ 2147483647 w 3556"/>
              <a:gd name="T15" fmla="*/ 2147483647 h 286"/>
              <a:gd name="T16" fmla="*/ 2147483647 w 3556"/>
              <a:gd name="T17" fmla="*/ 2147483647 h 286"/>
              <a:gd name="T18" fmla="*/ 2147483647 w 3556"/>
              <a:gd name="T19" fmla="*/ 2147483647 h 286"/>
              <a:gd name="T20" fmla="*/ 2147483647 w 3556"/>
              <a:gd name="T21" fmla="*/ 2147483647 h 286"/>
              <a:gd name="T22" fmla="*/ 2147483647 w 3556"/>
              <a:gd name="T23" fmla="*/ 2147483647 h 286"/>
              <a:gd name="T24" fmla="*/ 2147483647 w 3556"/>
              <a:gd name="T25" fmla="*/ 2147483647 h 286"/>
              <a:gd name="T26" fmla="*/ 2147483647 w 3556"/>
              <a:gd name="T27" fmla="*/ 2147483647 h 286"/>
              <a:gd name="T28" fmla="*/ 2147483647 w 3556"/>
              <a:gd name="T29" fmla="*/ 2147483647 h 286"/>
              <a:gd name="T30" fmla="*/ 2147483647 w 3556"/>
              <a:gd name="T31" fmla="*/ 2147483647 h 286"/>
              <a:gd name="T32" fmla="*/ 2147483647 w 3556"/>
              <a:gd name="T33" fmla="*/ 2147483647 h 286"/>
              <a:gd name="T34" fmla="*/ 2147483647 w 3556"/>
              <a:gd name="T35" fmla="*/ 2147483647 h 286"/>
              <a:gd name="T36" fmla="*/ 2147483647 w 3556"/>
              <a:gd name="T37" fmla="*/ 2147483647 h 286"/>
              <a:gd name="T38" fmla="*/ 2147483647 w 3556"/>
              <a:gd name="T39" fmla="*/ 2147483647 h 286"/>
              <a:gd name="T40" fmla="*/ 2147483647 w 3556"/>
              <a:gd name="T41" fmla="*/ 2147483647 h 286"/>
              <a:gd name="T42" fmla="*/ 2147483647 w 3556"/>
              <a:gd name="T43" fmla="*/ 2147483647 h 286"/>
              <a:gd name="T44" fmla="*/ 2147483647 w 3556"/>
              <a:gd name="T45" fmla="*/ 2147483647 h 286"/>
              <a:gd name="T46" fmla="*/ 2147483647 w 3556"/>
              <a:gd name="T47" fmla="*/ 2147483647 h 286"/>
              <a:gd name="T48" fmla="*/ 0 w 3556"/>
              <a:gd name="T49" fmla="*/ 2147483647 h 286"/>
              <a:gd name="T50" fmla="*/ 2147483647 w 3556"/>
              <a:gd name="T51" fmla="*/ 2147483647 h 286"/>
              <a:gd name="T52" fmla="*/ 2147483647 w 3556"/>
              <a:gd name="T53" fmla="*/ 2147483647 h 286"/>
              <a:gd name="T54" fmla="*/ 2147483647 w 3556"/>
              <a:gd name="T55" fmla="*/ 2147483647 h 286"/>
              <a:gd name="T56" fmla="*/ 2147483647 w 3556"/>
              <a:gd name="T57" fmla="*/ 2147483647 h 286"/>
              <a:gd name="T58" fmla="*/ 2147483647 w 3556"/>
              <a:gd name="T59" fmla="*/ 2147483647 h 286"/>
              <a:gd name="T60" fmla="*/ 2147483647 w 3556"/>
              <a:gd name="T61" fmla="*/ 2147483647 h 286"/>
              <a:gd name="T62" fmla="*/ 2147483647 w 3556"/>
              <a:gd name="T63" fmla="*/ 2147483647 h 286"/>
              <a:gd name="T64" fmla="*/ 2147483647 w 3556"/>
              <a:gd name="T65" fmla="*/ 0 h 28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556" h="286">
                <a:moveTo>
                  <a:pt x="1777" y="0"/>
                </a:moveTo>
                <a:lnTo>
                  <a:pt x="2134" y="2"/>
                </a:lnTo>
                <a:lnTo>
                  <a:pt x="2468" y="10"/>
                </a:lnTo>
                <a:lnTo>
                  <a:pt x="2769" y="23"/>
                </a:lnTo>
                <a:lnTo>
                  <a:pt x="3034" y="42"/>
                </a:lnTo>
                <a:lnTo>
                  <a:pt x="3251" y="61"/>
                </a:lnTo>
                <a:lnTo>
                  <a:pt x="3416" y="87"/>
                </a:lnTo>
                <a:lnTo>
                  <a:pt x="3519" y="111"/>
                </a:lnTo>
                <a:lnTo>
                  <a:pt x="3556" y="142"/>
                </a:lnTo>
                <a:lnTo>
                  <a:pt x="3519" y="170"/>
                </a:lnTo>
                <a:lnTo>
                  <a:pt x="3416" y="198"/>
                </a:lnTo>
                <a:lnTo>
                  <a:pt x="3251" y="220"/>
                </a:lnTo>
                <a:lnTo>
                  <a:pt x="3034" y="243"/>
                </a:lnTo>
                <a:lnTo>
                  <a:pt x="2769" y="259"/>
                </a:lnTo>
                <a:lnTo>
                  <a:pt x="2468" y="274"/>
                </a:lnTo>
                <a:lnTo>
                  <a:pt x="2134" y="283"/>
                </a:lnTo>
                <a:lnTo>
                  <a:pt x="1777" y="286"/>
                </a:lnTo>
                <a:lnTo>
                  <a:pt x="1418" y="283"/>
                </a:lnTo>
                <a:lnTo>
                  <a:pt x="1085" y="274"/>
                </a:lnTo>
                <a:lnTo>
                  <a:pt x="784" y="259"/>
                </a:lnTo>
                <a:lnTo>
                  <a:pt x="521" y="243"/>
                </a:lnTo>
                <a:lnTo>
                  <a:pt x="302" y="220"/>
                </a:lnTo>
                <a:lnTo>
                  <a:pt x="139" y="198"/>
                </a:lnTo>
                <a:lnTo>
                  <a:pt x="35" y="170"/>
                </a:lnTo>
                <a:lnTo>
                  <a:pt x="0" y="142"/>
                </a:lnTo>
                <a:lnTo>
                  <a:pt x="35" y="111"/>
                </a:lnTo>
                <a:lnTo>
                  <a:pt x="139" y="87"/>
                </a:lnTo>
                <a:lnTo>
                  <a:pt x="302" y="61"/>
                </a:lnTo>
                <a:lnTo>
                  <a:pt x="521" y="42"/>
                </a:lnTo>
                <a:lnTo>
                  <a:pt x="784" y="23"/>
                </a:lnTo>
                <a:lnTo>
                  <a:pt x="1085" y="10"/>
                </a:lnTo>
                <a:lnTo>
                  <a:pt x="1418" y="2"/>
                </a:lnTo>
                <a:lnTo>
                  <a:pt x="1777" y="0"/>
                </a:lnTo>
                <a:close/>
              </a:path>
            </a:pathLst>
          </a:custGeom>
          <a:solidFill>
            <a:srgbClr val="6380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0" name="Freeform 35"/>
          <p:cNvSpPr>
            <a:spLocks/>
          </p:cNvSpPr>
          <p:nvPr/>
        </p:nvSpPr>
        <p:spPr bwMode="auto">
          <a:xfrm>
            <a:off x="1101725" y="2927350"/>
            <a:ext cx="2068513" cy="2312988"/>
          </a:xfrm>
          <a:custGeom>
            <a:avLst/>
            <a:gdLst>
              <a:gd name="T0" fmla="*/ 2147483647 w 1303"/>
              <a:gd name="T1" fmla="*/ 2147483647 h 1457"/>
              <a:gd name="T2" fmla="*/ 2147483647 w 1303"/>
              <a:gd name="T3" fmla="*/ 2147483647 h 1457"/>
              <a:gd name="T4" fmla="*/ 2147483647 w 1303"/>
              <a:gd name="T5" fmla="*/ 2147483647 h 1457"/>
              <a:gd name="T6" fmla="*/ 2147483647 w 1303"/>
              <a:gd name="T7" fmla="*/ 2147483647 h 1457"/>
              <a:gd name="T8" fmla="*/ 2147483647 w 1303"/>
              <a:gd name="T9" fmla="*/ 2147483647 h 1457"/>
              <a:gd name="T10" fmla="*/ 2147483647 w 1303"/>
              <a:gd name="T11" fmla="*/ 2147483647 h 1457"/>
              <a:gd name="T12" fmla="*/ 2147483647 w 1303"/>
              <a:gd name="T13" fmla="*/ 2147483647 h 1457"/>
              <a:gd name="T14" fmla="*/ 2147483647 w 1303"/>
              <a:gd name="T15" fmla="*/ 2147483647 h 1457"/>
              <a:gd name="T16" fmla="*/ 2147483647 w 1303"/>
              <a:gd name="T17" fmla="*/ 0 h 1457"/>
              <a:gd name="T18" fmla="*/ 2147483647 w 1303"/>
              <a:gd name="T19" fmla="*/ 2147483647 h 1457"/>
              <a:gd name="T20" fmla="*/ 2147483647 w 1303"/>
              <a:gd name="T21" fmla="*/ 2147483647 h 1457"/>
              <a:gd name="T22" fmla="*/ 2147483647 w 1303"/>
              <a:gd name="T23" fmla="*/ 2147483647 h 1457"/>
              <a:gd name="T24" fmla="*/ 2147483647 w 1303"/>
              <a:gd name="T25" fmla="*/ 2147483647 h 1457"/>
              <a:gd name="T26" fmla="*/ 2147483647 w 1303"/>
              <a:gd name="T27" fmla="*/ 2147483647 h 1457"/>
              <a:gd name="T28" fmla="*/ 2147483647 w 1303"/>
              <a:gd name="T29" fmla="*/ 2147483647 h 1457"/>
              <a:gd name="T30" fmla="*/ 2147483647 w 1303"/>
              <a:gd name="T31" fmla="*/ 2147483647 h 1457"/>
              <a:gd name="T32" fmla="*/ 2147483647 w 1303"/>
              <a:gd name="T33" fmla="*/ 2147483647 h 1457"/>
              <a:gd name="T34" fmla="*/ 2147483647 w 1303"/>
              <a:gd name="T35" fmla="*/ 2147483647 h 1457"/>
              <a:gd name="T36" fmla="*/ 2147483647 w 1303"/>
              <a:gd name="T37" fmla="*/ 2147483647 h 1457"/>
              <a:gd name="T38" fmla="*/ 2147483647 w 1303"/>
              <a:gd name="T39" fmla="*/ 2147483647 h 1457"/>
              <a:gd name="T40" fmla="*/ 2147483647 w 1303"/>
              <a:gd name="T41" fmla="*/ 2147483647 h 1457"/>
              <a:gd name="T42" fmla="*/ 2147483647 w 1303"/>
              <a:gd name="T43" fmla="*/ 2147483647 h 1457"/>
              <a:gd name="T44" fmla="*/ 2147483647 w 1303"/>
              <a:gd name="T45" fmla="*/ 2147483647 h 1457"/>
              <a:gd name="T46" fmla="*/ 2147483647 w 1303"/>
              <a:gd name="T47" fmla="*/ 2147483647 h 1457"/>
              <a:gd name="T48" fmla="*/ 2147483647 w 1303"/>
              <a:gd name="T49" fmla="*/ 2147483647 h 1457"/>
              <a:gd name="T50" fmla="*/ 2147483647 w 1303"/>
              <a:gd name="T51" fmla="*/ 2147483647 h 1457"/>
              <a:gd name="T52" fmla="*/ 2147483647 w 1303"/>
              <a:gd name="T53" fmla="*/ 2147483647 h 1457"/>
              <a:gd name="T54" fmla="*/ 2147483647 w 1303"/>
              <a:gd name="T55" fmla="*/ 2147483647 h 1457"/>
              <a:gd name="T56" fmla="*/ 2147483647 w 1303"/>
              <a:gd name="T57" fmla="*/ 2147483647 h 1457"/>
              <a:gd name="T58" fmla="*/ 2147483647 w 1303"/>
              <a:gd name="T59" fmla="*/ 2147483647 h 1457"/>
              <a:gd name="T60" fmla="*/ 2147483647 w 1303"/>
              <a:gd name="T61" fmla="*/ 2147483647 h 1457"/>
              <a:gd name="T62" fmla="*/ 2147483647 w 1303"/>
              <a:gd name="T63" fmla="*/ 2147483647 h 1457"/>
              <a:gd name="T64" fmla="*/ 2147483647 w 1303"/>
              <a:gd name="T65" fmla="*/ 2147483647 h 1457"/>
              <a:gd name="T66" fmla="*/ 2147483647 w 1303"/>
              <a:gd name="T67" fmla="*/ 2147483647 h 1457"/>
              <a:gd name="T68" fmla="*/ 2147483647 w 1303"/>
              <a:gd name="T69" fmla="*/ 2147483647 h 1457"/>
              <a:gd name="T70" fmla="*/ 2147483647 w 1303"/>
              <a:gd name="T71" fmla="*/ 2147483647 h 1457"/>
              <a:gd name="T72" fmla="*/ 2147483647 w 1303"/>
              <a:gd name="T73" fmla="*/ 2147483647 h 1457"/>
              <a:gd name="T74" fmla="*/ 2147483647 w 1303"/>
              <a:gd name="T75" fmla="*/ 2147483647 h 1457"/>
              <a:gd name="T76" fmla="*/ 2147483647 w 1303"/>
              <a:gd name="T77" fmla="*/ 2147483647 h 1457"/>
              <a:gd name="T78" fmla="*/ 2147483647 w 1303"/>
              <a:gd name="T79" fmla="*/ 2147483647 h 1457"/>
              <a:gd name="T80" fmla="*/ 2147483647 w 1303"/>
              <a:gd name="T81" fmla="*/ 2147483647 h 1457"/>
              <a:gd name="T82" fmla="*/ 2147483647 w 1303"/>
              <a:gd name="T83" fmla="*/ 2147483647 h 1457"/>
              <a:gd name="T84" fmla="*/ 2147483647 w 1303"/>
              <a:gd name="T85" fmla="*/ 2147483647 h 1457"/>
              <a:gd name="T86" fmla="*/ 2147483647 w 1303"/>
              <a:gd name="T87" fmla="*/ 2147483647 h 1457"/>
              <a:gd name="T88" fmla="*/ 2147483647 w 1303"/>
              <a:gd name="T89" fmla="*/ 2147483647 h 1457"/>
              <a:gd name="T90" fmla="*/ 2147483647 w 1303"/>
              <a:gd name="T91" fmla="*/ 2147483647 h 1457"/>
              <a:gd name="T92" fmla="*/ 0 w 1303"/>
              <a:gd name="T93" fmla="*/ 2147483647 h 1457"/>
              <a:gd name="T94" fmla="*/ 2147483647 w 1303"/>
              <a:gd name="T95" fmla="*/ 2147483647 h 1457"/>
              <a:gd name="T96" fmla="*/ 2147483647 w 1303"/>
              <a:gd name="T97" fmla="*/ 2147483647 h 1457"/>
              <a:gd name="T98" fmla="*/ 2147483647 w 1303"/>
              <a:gd name="T99" fmla="*/ 2147483647 h 14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03" h="1457">
                <a:moveTo>
                  <a:pt x="14" y="1431"/>
                </a:moveTo>
                <a:lnTo>
                  <a:pt x="14" y="68"/>
                </a:lnTo>
                <a:lnTo>
                  <a:pt x="41" y="57"/>
                </a:lnTo>
                <a:lnTo>
                  <a:pt x="66" y="47"/>
                </a:lnTo>
                <a:lnTo>
                  <a:pt x="86" y="33"/>
                </a:lnTo>
                <a:lnTo>
                  <a:pt x="106" y="21"/>
                </a:lnTo>
                <a:lnTo>
                  <a:pt x="122" y="9"/>
                </a:lnTo>
                <a:lnTo>
                  <a:pt x="140" y="2"/>
                </a:lnTo>
                <a:lnTo>
                  <a:pt x="161" y="0"/>
                </a:lnTo>
                <a:lnTo>
                  <a:pt x="186" y="9"/>
                </a:lnTo>
                <a:lnTo>
                  <a:pt x="214" y="23"/>
                </a:lnTo>
                <a:lnTo>
                  <a:pt x="253" y="52"/>
                </a:lnTo>
                <a:lnTo>
                  <a:pt x="296" y="94"/>
                </a:lnTo>
                <a:lnTo>
                  <a:pt x="341" y="148"/>
                </a:lnTo>
                <a:lnTo>
                  <a:pt x="385" y="210"/>
                </a:lnTo>
                <a:lnTo>
                  <a:pt x="430" y="285"/>
                </a:lnTo>
                <a:lnTo>
                  <a:pt x="469" y="370"/>
                </a:lnTo>
                <a:lnTo>
                  <a:pt x="505" y="465"/>
                </a:lnTo>
                <a:lnTo>
                  <a:pt x="538" y="549"/>
                </a:lnTo>
                <a:lnTo>
                  <a:pt x="580" y="615"/>
                </a:lnTo>
                <a:lnTo>
                  <a:pt x="629" y="663"/>
                </a:lnTo>
                <a:lnTo>
                  <a:pt x="682" y="703"/>
                </a:lnTo>
                <a:lnTo>
                  <a:pt x="732" y="736"/>
                </a:lnTo>
                <a:lnTo>
                  <a:pt x="780" y="771"/>
                </a:lnTo>
                <a:lnTo>
                  <a:pt x="820" y="808"/>
                </a:lnTo>
                <a:lnTo>
                  <a:pt x="852" y="856"/>
                </a:lnTo>
                <a:lnTo>
                  <a:pt x="893" y="912"/>
                </a:lnTo>
                <a:lnTo>
                  <a:pt x="964" y="973"/>
                </a:lnTo>
                <a:lnTo>
                  <a:pt x="1051" y="1035"/>
                </a:lnTo>
                <a:lnTo>
                  <a:pt x="1143" y="1099"/>
                </a:lnTo>
                <a:lnTo>
                  <a:pt x="1223" y="1157"/>
                </a:lnTo>
                <a:lnTo>
                  <a:pt x="1281" y="1212"/>
                </a:lnTo>
                <a:lnTo>
                  <a:pt x="1303" y="1257"/>
                </a:lnTo>
                <a:lnTo>
                  <a:pt x="1277" y="1295"/>
                </a:lnTo>
                <a:lnTo>
                  <a:pt x="1194" y="1323"/>
                </a:lnTo>
                <a:lnTo>
                  <a:pt x="1070" y="1351"/>
                </a:lnTo>
                <a:lnTo>
                  <a:pt x="918" y="1377"/>
                </a:lnTo>
                <a:lnTo>
                  <a:pt x="748" y="1401"/>
                </a:lnTo>
                <a:lnTo>
                  <a:pt x="575" y="1420"/>
                </a:lnTo>
                <a:lnTo>
                  <a:pt x="411" y="1438"/>
                </a:lnTo>
                <a:lnTo>
                  <a:pt x="271" y="1448"/>
                </a:lnTo>
                <a:lnTo>
                  <a:pt x="165" y="1457"/>
                </a:lnTo>
                <a:lnTo>
                  <a:pt x="92" y="1457"/>
                </a:lnTo>
                <a:lnTo>
                  <a:pt x="44" y="1455"/>
                </a:lnTo>
                <a:lnTo>
                  <a:pt x="15" y="1450"/>
                </a:lnTo>
                <a:lnTo>
                  <a:pt x="3" y="1447"/>
                </a:lnTo>
                <a:lnTo>
                  <a:pt x="0" y="1440"/>
                </a:lnTo>
                <a:lnTo>
                  <a:pt x="4" y="1436"/>
                </a:lnTo>
                <a:lnTo>
                  <a:pt x="9" y="1431"/>
                </a:lnTo>
                <a:lnTo>
                  <a:pt x="14" y="1431"/>
                </a:lnTo>
                <a:close/>
              </a:path>
            </a:pathLst>
          </a:custGeom>
          <a:solidFill>
            <a:srgbClr val="265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1" name="Freeform 36"/>
          <p:cNvSpPr>
            <a:spLocks/>
          </p:cNvSpPr>
          <p:nvPr/>
        </p:nvSpPr>
        <p:spPr bwMode="auto">
          <a:xfrm>
            <a:off x="1101725" y="2933700"/>
            <a:ext cx="1992313" cy="2306638"/>
          </a:xfrm>
          <a:custGeom>
            <a:avLst/>
            <a:gdLst>
              <a:gd name="T0" fmla="*/ 2147483647 w 1255"/>
              <a:gd name="T1" fmla="*/ 2147483647 h 1453"/>
              <a:gd name="T2" fmla="*/ 2147483647 w 1255"/>
              <a:gd name="T3" fmla="*/ 2147483647 h 1453"/>
              <a:gd name="T4" fmla="*/ 2147483647 w 1255"/>
              <a:gd name="T5" fmla="*/ 2147483647 h 1453"/>
              <a:gd name="T6" fmla="*/ 2147483647 w 1255"/>
              <a:gd name="T7" fmla="*/ 2147483647 h 1453"/>
              <a:gd name="T8" fmla="*/ 2147483647 w 1255"/>
              <a:gd name="T9" fmla="*/ 2147483647 h 1453"/>
              <a:gd name="T10" fmla="*/ 2147483647 w 1255"/>
              <a:gd name="T11" fmla="*/ 2147483647 h 1453"/>
              <a:gd name="T12" fmla="*/ 2147483647 w 1255"/>
              <a:gd name="T13" fmla="*/ 2147483647 h 1453"/>
              <a:gd name="T14" fmla="*/ 2147483647 w 1255"/>
              <a:gd name="T15" fmla="*/ 2147483647 h 1453"/>
              <a:gd name="T16" fmla="*/ 2147483647 w 1255"/>
              <a:gd name="T17" fmla="*/ 2147483647 h 1453"/>
              <a:gd name="T18" fmla="*/ 2147483647 w 1255"/>
              <a:gd name="T19" fmla="*/ 2147483647 h 1453"/>
              <a:gd name="T20" fmla="*/ 2147483647 w 1255"/>
              <a:gd name="T21" fmla="*/ 2147483647 h 1453"/>
              <a:gd name="T22" fmla="*/ 2147483647 w 1255"/>
              <a:gd name="T23" fmla="*/ 2147483647 h 1453"/>
              <a:gd name="T24" fmla="*/ 2147483647 w 1255"/>
              <a:gd name="T25" fmla="*/ 2147483647 h 1453"/>
              <a:gd name="T26" fmla="*/ 2147483647 w 1255"/>
              <a:gd name="T27" fmla="*/ 2147483647 h 1453"/>
              <a:gd name="T28" fmla="*/ 2147483647 w 1255"/>
              <a:gd name="T29" fmla="*/ 2147483647 h 1453"/>
              <a:gd name="T30" fmla="*/ 2147483647 w 1255"/>
              <a:gd name="T31" fmla="*/ 0 h 1453"/>
              <a:gd name="T32" fmla="*/ 2147483647 w 1255"/>
              <a:gd name="T33" fmla="*/ 2147483647 h 1453"/>
              <a:gd name="T34" fmla="*/ 2147483647 w 1255"/>
              <a:gd name="T35" fmla="*/ 2147483647 h 1453"/>
              <a:gd name="T36" fmla="*/ 2147483647 w 1255"/>
              <a:gd name="T37" fmla="*/ 2147483647 h 1453"/>
              <a:gd name="T38" fmla="*/ 2147483647 w 1255"/>
              <a:gd name="T39" fmla="*/ 2147483647 h 1453"/>
              <a:gd name="T40" fmla="*/ 2147483647 w 1255"/>
              <a:gd name="T41" fmla="*/ 2147483647 h 1453"/>
              <a:gd name="T42" fmla="*/ 2147483647 w 1255"/>
              <a:gd name="T43" fmla="*/ 2147483647 h 1453"/>
              <a:gd name="T44" fmla="*/ 2147483647 w 1255"/>
              <a:gd name="T45" fmla="*/ 2147483647 h 1453"/>
              <a:gd name="T46" fmla="*/ 2147483647 w 1255"/>
              <a:gd name="T47" fmla="*/ 2147483647 h 1453"/>
              <a:gd name="T48" fmla="*/ 2147483647 w 1255"/>
              <a:gd name="T49" fmla="*/ 2147483647 h 1453"/>
              <a:gd name="T50" fmla="*/ 2147483647 w 1255"/>
              <a:gd name="T51" fmla="*/ 2147483647 h 1453"/>
              <a:gd name="T52" fmla="*/ 2147483647 w 1255"/>
              <a:gd name="T53" fmla="*/ 2147483647 h 1453"/>
              <a:gd name="T54" fmla="*/ 2147483647 w 1255"/>
              <a:gd name="T55" fmla="*/ 2147483647 h 1453"/>
              <a:gd name="T56" fmla="*/ 2147483647 w 1255"/>
              <a:gd name="T57" fmla="*/ 2147483647 h 1453"/>
              <a:gd name="T58" fmla="*/ 2147483647 w 1255"/>
              <a:gd name="T59" fmla="*/ 2147483647 h 1453"/>
              <a:gd name="T60" fmla="*/ 2147483647 w 1255"/>
              <a:gd name="T61" fmla="*/ 2147483647 h 1453"/>
              <a:gd name="T62" fmla="*/ 2147483647 w 1255"/>
              <a:gd name="T63" fmla="*/ 2147483647 h 1453"/>
              <a:gd name="T64" fmla="*/ 2147483647 w 1255"/>
              <a:gd name="T65" fmla="*/ 2147483647 h 1453"/>
              <a:gd name="T66" fmla="*/ 2147483647 w 1255"/>
              <a:gd name="T67" fmla="*/ 2147483647 h 1453"/>
              <a:gd name="T68" fmla="*/ 2147483647 w 1255"/>
              <a:gd name="T69" fmla="*/ 2147483647 h 1453"/>
              <a:gd name="T70" fmla="*/ 2147483647 w 1255"/>
              <a:gd name="T71" fmla="*/ 2147483647 h 1453"/>
              <a:gd name="T72" fmla="*/ 2147483647 w 1255"/>
              <a:gd name="T73" fmla="*/ 2147483647 h 1453"/>
              <a:gd name="T74" fmla="*/ 2147483647 w 1255"/>
              <a:gd name="T75" fmla="*/ 2147483647 h 1453"/>
              <a:gd name="T76" fmla="*/ 2147483647 w 1255"/>
              <a:gd name="T77" fmla="*/ 2147483647 h 1453"/>
              <a:gd name="T78" fmla="*/ 2147483647 w 1255"/>
              <a:gd name="T79" fmla="*/ 2147483647 h 1453"/>
              <a:gd name="T80" fmla="*/ 2147483647 w 1255"/>
              <a:gd name="T81" fmla="*/ 2147483647 h 1453"/>
              <a:gd name="T82" fmla="*/ 2147483647 w 1255"/>
              <a:gd name="T83" fmla="*/ 2147483647 h 1453"/>
              <a:gd name="T84" fmla="*/ 2147483647 w 1255"/>
              <a:gd name="T85" fmla="*/ 2147483647 h 1453"/>
              <a:gd name="T86" fmla="*/ 2147483647 w 1255"/>
              <a:gd name="T87" fmla="*/ 2147483647 h 1453"/>
              <a:gd name="T88" fmla="*/ 2147483647 w 1255"/>
              <a:gd name="T89" fmla="*/ 2147483647 h 1453"/>
              <a:gd name="T90" fmla="*/ 2147483647 w 1255"/>
              <a:gd name="T91" fmla="*/ 2147483647 h 1453"/>
              <a:gd name="T92" fmla="*/ 2147483647 w 1255"/>
              <a:gd name="T93" fmla="*/ 2147483647 h 1453"/>
              <a:gd name="T94" fmla="*/ 2147483647 w 1255"/>
              <a:gd name="T95" fmla="*/ 2147483647 h 1453"/>
              <a:gd name="T96" fmla="*/ 2147483647 w 1255"/>
              <a:gd name="T97" fmla="*/ 2147483647 h 1453"/>
              <a:gd name="T98" fmla="*/ 2147483647 w 1255"/>
              <a:gd name="T99" fmla="*/ 2147483647 h 1453"/>
              <a:gd name="T100" fmla="*/ 2147483647 w 1255"/>
              <a:gd name="T101" fmla="*/ 2147483647 h 1453"/>
              <a:gd name="T102" fmla="*/ 2147483647 w 1255"/>
              <a:gd name="T103" fmla="*/ 2147483647 h 1453"/>
              <a:gd name="T104" fmla="*/ 2147483647 w 1255"/>
              <a:gd name="T105" fmla="*/ 2147483647 h 1453"/>
              <a:gd name="T106" fmla="*/ 0 w 1255"/>
              <a:gd name="T107" fmla="*/ 2147483647 h 1453"/>
              <a:gd name="T108" fmla="*/ 2147483647 w 1255"/>
              <a:gd name="T109" fmla="*/ 2147483647 h 1453"/>
              <a:gd name="T110" fmla="*/ 2147483647 w 1255"/>
              <a:gd name="T111" fmla="*/ 2147483647 h 1453"/>
              <a:gd name="T112" fmla="*/ 2147483647 w 1255"/>
              <a:gd name="T113" fmla="*/ 2147483647 h 145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55" h="1453">
                <a:moveTo>
                  <a:pt x="14" y="1427"/>
                </a:moveTo>
                <a:lnTo>
                  <a:pt x="14" y="1255"/>
                </a:lnTo>
                <a:lnTo>
                  <a:pt x="14" y="1085"/>
                </a:lnTo>
                <a:lnTo>
                  <a:pt x="14" y="915"/>
                </a:lnTo>
                <a:lnTo>
                  <a:pt x="14" y="746"/>
                </a:lnTo>
                <a:lnTo>
                  <a:pt x="14" y="576"/>
                </a:lnTo>
                <a:lnTo>
                  <a:pt x="14" y="408"/>
                </a:lnTo>
                <a:lnTo>
                  <a:pt x="14" y="238"/>
                </a:lnTo>
                <a:lnTo>
                  <a:pt x="14" y="69"/>
                </a:lnTo>
                <a:lnTo>
                  <a:pt x="40" y="59"/>
                </a:lnTo>
                <a:lnTo>
                  <a:pt x="63" y="47"/>
                </a:lnTo>
                <a:lnTo>
                  <a:pt x="82" y="33"/>
                </a:lnTo>
                <a:lnTo>
                  <a:pt x="100" y="20"/>
                </a:lnTo>
                <a:lnTo>
                  <a:pt x="115" y="8"/>
                </a:lnTo>
                <a:lnTo>
                  <a:pt x="133" y="1"/>
                </a:lnTo>
                <a:lnTo>
                  <a:pt x="153" y="0"/>
                </a:lnTo>
                <a:lnTo>
                  <a:pt x="177" y="7"/>
                </a:lnTo>
                <a:lnTo>
                  <a:pt x="206" y="20"/>
                </a:lnTo>
                <a:lnTo>
                  <a:pt x="243" y="50"/>
                </a:lnTo>
                <a:lnTo>
                  <a:pt x="283" y="92"/>
                </a:lnTo>
                <a:lnTo>
                  <a:pt x="329" y="145"/>
                </a:lnTo>
                <a:lnTo>
                  <a:pt x="371" y="208"/>
                </a:lnTo>
                <a:lnTo>
                  <a:pt x="414" y="283"/>
                </a:lnTo>
                <a:lnTo>
                  <a:pt x="452" y="366"/>
                </a:lnTo>
                <a:lnTo>
                  <a:pt x="485" y="461"/>
                </a:lnTo>
                <a:lnTo>
                  <a:pt x="517" y="545"/>
                </a:lnTo>
                <a:lnTo>
                  <a:pt x="560" y="611"/>
                </a:lnTo>
                <a:lnTo>
                  <a:pt x="605" y="659"/>
                </a:lnTo>
                <a:lnTo>
                  <a:pt x="656" y="699"/>
                </a:lnTo>
                <a:lnTo>
                  <a:pt x="704" y="732"/>
                </a:lnTo>
                <a:lnTo>
                  <a:pt x="751" y="767"/>
                </a:lnTo>
                <a:lnTo>
                  <a:pt x="788" y="805"/>
                </a:lnTo>
                <a:lnTo>
                  <a:pt x="818" y="854"/>
                </a:lnTo>
                <a:lnTo>
                  <a:pt x="858" y="909"/>
                </a:lnTo>
                <a:lnTo>
                  <a:pt x="929" y="970"/>
                </a:lnTo>
                <a:lnTo>
                  <a:pt x="1012" y="1033"/>
                </a:lnTo>
                <a:lnTo>
                  <a:pt x="1101" y="1095"/>
                </a:lnTo>
                <a:lnTo>
                  <a:pt x="1178" y="1153"/>
                </a:lnTo>
                <a:lnTo>
                  <a:pt x="1234" y="1208"/>
                </a:lnTo>
                <a:lnTo>
                  <a:pt x="1255" y="1253"/>
                </a:lnTo>
                <a:lnTo>
                  <a:pt x="1230" y="1291"/>
                </a:lnTo>
                <a:lnTo>
                  <a:pt x="1150" y="1319"/>
                </a:lnTo>
                <a:lnTo>
                  <a:pt x="1030" y="1347"/>
                </a:lnTo>
                <a:lnTo>
                  <a:pt x="883" y="1373"/>
                </a:lnTo>
                <a:lnTo>
                  <a:pt x="721" y="1397"/>
                </a:lnTo>
                <a:lnTo>
                  <a:pt x="553" y="1416"/>
                </a:lnTo>
                <a:lnTo>
                  <a:pt x="396" y="1434"/>
                </a:lnTo>
                <a:lnTo>
                  <a:pt x="260" y="1444"/>
                </a:lnTo>
                <a:lnTo>
                  <a:pt x="158" y="1453"/>
                </a:lnTo>
                <a:lnTo>
                  <a:pt x="88" y="1453"/>
                </a:lnTo>
                <a:lnTo>
                  <a:pt x="42" y="1451"/>
                </a:lnTo>
                <a:lnTo>
                  <a:pt x="14" y="1446"/>
                </a:lnTo>
                <a:lnTo>
                  <a:pt x="3" y="1443"/>
                </a:lnTo>
                <a:lnTo>
                  <a:pt x="0" y="1436"/>
                </a:lnTo>
                <a:lnTo>
                  <a:pt x="4" y="1432"/>
                </a:lnTo>
                <a:lnTo>
                  <a:pt x="9" y="1427"/>
                </a:lnTo>
                <a:lnTo>
                  <a:pt x="14" y="1427"/>
                </a:lnTo>
                <a:close/>
              </a:path>
            </a:pathLst>
          </a:custGeom>
          <a:solidFill>
            <a:srgbClr val="306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2" name="Freeform 37"/>
          <p:cNvSpPr>
            <a:spLocks/>
          </p:cNvSpPr>
          <p:nvPr/>
        </p:nvSpPr>
        <p:spPr bwMode="auto">
          <a:xfrm>
            <a:off x="1103313" y="2938463"/>
            <a:ext cx="1912937" cy="2301875"/>
          </a:xfrm>
          <a:custGeom>
            <a:avLst/>
            <a:gdLst>
              <a:gd name="T0" fmla="*/ 2147483647 w 1205"/>
              <a:gd name="T1" fmla="*/ 2147483647 h 1450"/>
              <a:gd name="T2" fmla="*/ 2147483647 w 1205"/>
              <a:gd name="T3" fmla="*/ 2147483647 h 1450"/>
              <a:gd name="T4" fmla="*/ 2147483647 w 1205"/>
              <a:gd name="T5" fmla="*/ 2147483647 h 1450"/>
              <a:gd name="T6" fmla="*/ 2147483647 w 1205"/>
              <a:gd name="T7" fmla="*/ 2147483647 h 1450"/>
              <a:gd name="T8" fmla="*/ 2147483647 w 1205"/>
              <a:gd name="T9" fmla="*/ 2147483647 h 1450"/>
              <a:gd name="T10" fmla="*/ 2147483647 w 1205"/>
              <a:gd name="T11" fmla="*/ 2147483647 h 1450"/>
              <a:gd name="T12" fmla="*/ 2147483647 w 1205"/>
              <a:gd name="T13" fmla="*/ 2147483647 h 1450"/>
              <a:gd name="T14" fmla="*/ 2147483647 w 1205"/>
              <a:gd name="T15" fmla="*/ 2147483647 h 1450"/>
              <a:gd name="T16" fmla="*/ 2147483647 w 1205"/>
              <a:gd name="T17" fmla="*/ 2147483647 h 1450"/>
              <a:gd name="T18" fmla="*/ 2147483647 w 1205"/>
              <a:gd name="T19" fmla="*/ 2147483647 h 1450"/>
              <a:gd name="T20" fmla="*/ 2147483647 w 1205"/>
              <a:gd name="T21" fmla="*/ 2147483647 h 1450"/>
              <a:gd name="T22" fmla="*/ 2147483647 w 1205"/>
              <a:gd name="T23" fmla="*/ 2147483647 h 1450"/>
              <a:gd name="T24" fmla="*/ 2147483647 w 1205"/>
              <a:gd name="T25" fmla="*/ 2147483647 h 1450"/>
              <a:gd name="T26" fmla="*/ 2147483647 w 1205"/>
              <a:gd name="T27" fmla="*/ 2147483647 h 1450"/>
              <a:gd name="T28" fmla="*/ 2147483647 w 1205"/>
              <a:gd name="T29" fmla="*/ 2147483647 h 1450"/>
              <a:gd name="T30" fmla="*/ 2147483647 w 1205"/>
              <a:gd name="T31" fmla="*/ 0 h 1450"/>
              <a:gd name="T32" fmla="*/ 2147483647 w 1205"/>
              <a:gd name="T33" fmla="*/ 2147483647 h 1450"/>
              <a:gd name="T34" fmla="*/ 2147483647 w 1205"/>
              <a:gd name="T35" fmla="*/ 2147483647 h 1450"/>
              <a:gd name="T36" fmla="*/ 2147483647 w 1205"/>
              <a:gd name="T37" fmla="*/ 2147483647 h 1450"/>
              <a:gd name="T38" fmla="*/ 2147483647 w 1205"/>
              <a:gd name="T39" fmla="*/ 2147483647 h 1450"/>
              <a:gd name="T40" fmla="*/ 2147483647 w 1205"/>
              <a:gd name="T41" fmla="*/ 2147483647 h 1450"/>
              <a:gd name="T42" fmla="*/ 2147483647 w 1205"/>
              <a:gd name="T43" fmla="*/ 2147483647 h 1450"/>
              <a:gd name="T44" fmla="*/ 2147483647 w 1205"/>
              <a:gd name="T45" fmla="*/ 2147483647 h 1450"/>
              <a:gd name="T46" fmla="*/ 2147483647 w 1205"/>
              <a:gd name="T47" fmla="*/ 2147483647 h 1450"/>
              <a:gd name="T48" fmla="*/ 2147483647 w 1205"/>
              <a:gd name="T49" fmla="*/ 2147483647 h 1450"/>
              <a:gd name="T50" fmla="*/ 2147483647 w 1205"/>
              <a:gd name="T51" fmla="*/ 2147483647 h 1450"/>
              <a:gd name="T52" fmla="*/ 2147483647 w 1205"/>
              <a:gd name="T53" fmla="*/ 2147483647 h 1450"/>
              <a:gd name="T54" fmla="*/ 2147483647 w 1205"/>
              <a:gd name="T55" fmla="*/ 2147483647 h 1450"/>
              <a:gd name="T56" fmla="*/ 2147483647 w 1205"/>
              <a:gd name="T57" fmla="*/ 2147483647 h 1450"/>
              <a:gd name="T58" fmla="*/ 2147483647 w 1205"/>
              <a:gd name="T59" fmla="*/ 2147483647 h 1450"/>
              <a:gd name="T60" fmla="*/ 2147483647 w 1205"/>
              <a:gd name="T61" fmla="*/ 2147483647 h 1450"/>
              <a:gd name="T62" fmla="*/ 2147483647 w 1205"/>
              <a:gd name="T63" fmla="*/ 2147483647 h 1450"/>
              <a:gd name="T64" fmla="*/ 2147483647 w 1205"/>
              <a:gd name="T65" fmla="*/ 2147483647 h 1450"/>
              <a:gd name="T66" fmla="*/ 2147483647 w 1205"/>
              <a:gd name="T67" fmla="*/ 2147483647 h 1450"/>
              <a:gd name="T68" fmla="*/ 2147483647 w 1205"/>
              <a:gd name="T69" fmla="*/ 2147483647 h 1450"/>
              <a:gd name="T70" fmla="*/ 2147483647 w 1205"/>
              <a:gd name="T71" fmla="*/ 2147483647 h 1450"/>
              <a:gd name="T72" fmla="*/ 2147483647 w 1205"/>
              <a:gd name="T73" fmla="*/ 2147483647 h 1450"/>
              <a:gd name="T74" fmla="*/ 2147483647 w 1205"/>
              <a:gd name="T75" fmla="*/ 2147483647 h 1450"/>
              <a:gd name="T76" fmla="*/ 2147483647 w 1205"/>
              <a:gd name="T77" fmla="*/ 2147483647 h 1450"/>
              <a:gd name="T78" fmla="*/ 2147483647 w 1205"/>
              <a:gd name="T79" fmla="*/ 2147483647 h 1450"/>
              <a:gd name="T80" fmla="*/ 2147483647 w 1205"/>
              <a:gd name="T81" fmla="*/ 2147483647 h 1450"/>
              <a:gd name="T82" fmla="*/ 2147483647 w 1205"/>
              <a:gd name="T83" fmla="*/ 2147483647 h 1450"/>
              <a:gd name="T84" fmla="*/ 2147483647 w 1205"/>
              <a:gd name="T85" fmla="*/ 2147483647 h 1450"/>
              <a:gd name="T86" fmla="*/ 2147483647 w 1205"/>
              <a:gd name="T87" fmla="*/ 2147483647 h 1450"/>
              <a:gd name="T88" fmla="*/ 2147483647 w 1205"/>
              <a:gd name="T89" fmla="*/ 2147483647 h 1450"/>
              <a:gd name="T90" fmla="*/ 2147483647 w 1205"/>
              <a:gd name="T91" fmla="*/ 2147483647 h 1450"/>
              <a:gd name="T92" fmla="*/ 2147483647 w 1205"/>
              <a:gd name="T93" fmla="*/ 2147483647 h 1450"/>
              <a:gd name="T94" fmla="*/ 2147483647 w 1205"/>
              <a:gd name="T95" fmla="*/ 2147483647 h 1450"/>
              <a:gd name="T96" fmla="*/ 2147483647 w 1205"/>
              <a:gd name="T97" fmla="*/ 2147483647 h 1450"/>
              <a:gd name="T98" fmla="*/ 2147483647 w 1205"/>
              <a:gd name="T99" fmla="*/ 2147483647 h 1450"/>
              <a:gd name="T100" fmla="*/ 2147483647 w 1205"/>
              <a:gd name="T101" fmla="*/ 2147483647 h 1450"/>
              <a:gd name="T102" fmla="*/ 2147483647 w 1205"/>
              <a:gd name="T103" fmla="*/ 2147483647 h 1450"/>
              <a:gd name="T104" fmla="*/ 2147483647 w 1205"/>
              <a:gd name="T105" fmla="*/ 2147483647 h 1450"/>
              <a:gd name="T106" fmla="*/ 0 w 1205"/>
              <a:gd name="T107" fmla="*/ 2147483647 h 1450"/>
              <a:gd name="T108" fmla="*/ 2147483647 w 1205"/>
              <a:gd name="T109" fmla="*/ 2147483647 h 1450"/>
              <a:gd name="T110" fmla="*/ 2147483647 w 1205"/>
              <a:gd name="T111" fmla="*/ 2147483647 h 1450"/>
              <a:gd name="T112" fmla="*/ 2147483647 w 1205"/>
              <a:gd name="T113" fmla="*/ 2147483647 h 14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05" h="1450">
                <a:moveTo>
                  <a:pt x="13" y="1424"/>
                </a:moveTo>
                <a:lnTo>
                  <a:pt x="13" y="1254"/>
                </a:lnTo>
                <a:lnTo>
                  <a:pt x="13" y="1085"/>
                </a:lnTo>
                <a:lnTo>
                  <a:pt x="13" y="915"/>
                </a:lnTo>
                <a:lnTo>
                  <a:pt x="13" y="747"/>
                </a:lnTo>
                <a:lnTo>
                  <a:pt x="13" y="577"/>
                </a:lnTo>
                <a:lnTo>
                  <a:pt x="13" y="408"/>
                </a:lnTo>
                <a:lnTo>
                  <a:pt x="13" y="238"/>
                </a:lnTo>
                <a:lnTo>
                  <a:pt x="13" y="70"/>
                </a:lnTo>
                <a:lnTo>
                  <a:pt x="37" y="59"/>
                </a:lnTo>
                <a:lnTo>
                  <a:pt x="59" y="47"/>
                </a:lnTo>
                <a:lnTo>
                  <a:pt x="77" y="33"/>
                </a:lnTo>
                <a:lnTo>
                  <a:pt x="95" y="21"/>
                </a:lnTo>
                <a:lnTo>
                  <a:pt x="110" y="9"/>
                </a:lnTo>
                <a:lnTo>
                  <a:pt x="128" y="2"/>
                </a:lnTo>
                <a:lnTo>
                  <a:pt x="147" y="0"/>
                </a:lnTo>
                <a:lnTo>
                  <a:pt x="171" y="7"/>
                </a:lnTo>
                <a:lnTo>
                  <a:pt x="197" y="21"/>
                </a:lnTo>
                <a:lnTo>
                  <a:pt x="233" y="50"/>
                </a:lnTo>
                <a:lnTo>
                  <a:pt x="273" y="92"/>
                </a:lnTo>
                <a:lnTo>
                  <a:pt x="315" y="146"/>
                </a:lnTo>
                <a:lnTo>
                  <a:pt x="357" y="208"/>
                </a:lnTo>
                <a:lnTo>
                  <a:pt x="398" y="283"/>
                </a:lnTo>
                <a:lnTo>
                  <a:pt x="434" y="366"/>
                </a:lnTo>
                <a:lnTo>
                  <a:pt x="465" y="460"/>
                </a:lnTo>
                <a:lnTo>
                  <a:pt x="497" y="544"/>
                </a:lnTo>
                <a:lnTo>
                  <a:pt x="537" y="610"/>
                </a:lnTo>
                <a:lnTo>
                  <a:pt x="582" y="660"/>
                </a:lnTo>
                <a:lnTo>
                  <a:pt x="630" y="700"/>
                </a:lnTo>
                <a:lnTo>
                  <a:pt x="677" y="733"/>
                </a:lnTo>
                <a:lnTo>
                  <a:pt x="721" y="768"/>
                </a:lnTo>
                <a:lnTo>
                  <a:pt x="758" y="806"/>
                </a:lnTo>
                <a:lnTo>
                  <a:pt x="787" y="854"/>
                </a:lnTo>
                <a:lnTo>
                  <a:pt x="826" y="908"/>
                </a:lnTo>
                <a:lnTo>
                  <a:pt x="892" y="969"/>
                </a:lnTo>
                <a:lnTo>
                  <a:pt x="973" y="1031"/>
                </a:lnTo>
                <a:lnTo>
                  <a:pt x="1057" y="1094"/>
                </a:lnTo>
                <a:lnTo>
                  <a:pt x="1131" y="1151"/>
                </a:lnTo>
                <a:lnTo>
                  <a:pt x="1185" y="1205"/>
                </a:lnTo>
                <a:lnTo>
                  <a:pt x="1205" y="1252"/>
                </a:lnTo>
                <a:lnTo>
                  <a:pt x="1181" y="1288"/>
                </a:lnTo>
                <a:lnTo>
                  <a:pt x="1104" y="1316"/>
                </a:lnTo>
                <a:lnTo>
                  <a:pt x="989" y="1344"/>
                </a:lnTo>
                <a:lnTo>
                  <a:pt x="848" y="1370"/>
                </a:lnTo>
                <a:lnTo>
                  <a:pt x="692" y="1394"/>
                </a:lnTo>
                <a:lnTo>
                  <a:pt x="531" y="1413"/>
                </a:lnTo>
                <a:lnTo>
                  <a:pt x="380" y="1431"/>
                </a:lnTo>
                <a:lnTo>
                  <a:pt x="248" y="1441"/>
                </a:lnTo>
                <a:lnTo>
                  <a:pt x="150" y="1450"/>
                </a:lnTo>
                <a:lnTo>
                  <a:pt x="83" y="1450"/>
                </a:lnTo>
                <a:lnTo>
                  <a:pt x="40" y="1448"/>
                </a:lnTo>
                <a:lnTo>
                  <a:pt x="14" y="1443"/>
                </a:lnTo>
                <a:lnTo>
                  <a:pt x="3" y="1440"/>
                </a:lnTo>
                <a:lnTo>
                  <a:pt x="0" y="1433"/>
                </a:lnTo>
                <a:lnTo>
                  <a:pt x="4" y="1429"/>
                </a:lnTo>
                <a:lnTo>
                  <a:pt x="8" y="1424"/>
                </a:lnTo>
                <a:lnTo>
                  <a:pt x="13" y="1424"/>
                </a:lnTo>
                <a:close/>
              </a:path>
            </a:pathLst>
          </a:custGeom>
          <a:solidFill>
            <a:srgbClr val="3B6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3" name="Freeform 38"/>
          <p:cNvSpPr>
            <a:spLocks/>
          </p:cNvSpPr>
          <p:nvPr/>
        </p:nvSpPr>
        <p:spPr bwMode="auto">
          <a:xfrm>
            <a:off x="1101725" y="2944813"/>
            <a:ext cx="1836738" cy="2295525"/>
          </a:xfrm>
          <a:custGeom>
            <a:avLst/>
            <a:gdLst>
              <a:gd name="T0" fmla="*/ 2147483647 w 1157"/>
              <a:gd name="T1" fmla="*/ 2147483647 h 1446"/>
              <a:gd name="T2" fmla="*/ 2147483647 w 1157"/>
              <a:gd name="T3" fmla="*/ 2147483647 h 1446"/>
              <a:gd name="T4" fmla="*/ 2147483647 w 1157"/>
              <a:gd name="T5" fmla="*/ 2147483647 h 1446"/>
              <a:gd name="T6" fmla="*/ 2147483647 w 1157"/>
              <a:gd name="T7" fmla="*/ 2147483647 h 1446"/>
              <a:gd name="T8" fmla="*/ 2147483647 w 1157"/>
              <a:gd name="T9" fmla="*/ 2147483647 h 1446"/>
              <a:gd name="T10" fmla="*/ 2147483647 w 1157"/>
              <a:gd name="T11" fmla="*/ 2147483647 h 1446"/>
              <a:gd name="T12" fmla="*/ 2147483647 w 1157"/>
              <a:gd name="T13" fmla="*/ 2147483647 h 1446"/>
              <a:gd name="T14" fmla="*/ 2147483647 w 1157"/>
              <a:gd name="T15" fmla="*/ 2147483647 h 1446"/>
              <a:gd name="T16" fmla="*/ 2147483647 w 1157"/>
              <a:gd name="T17" fmla="*/ 2147483647 h 1446"/>
              <a:gd name="T18" fmla="*/ 2147483647 w 1157"/>
              <a:gd name="T19" fmla="*/ 2147483647 h 1446"/>
              <a:gd name="T20" fmla="*/ 2147483647 w 1157"/>
              <a:gd name="T21" fmla="*/ 2147483647 h 1446"/>
              <a:gd name="T22" fmla="*/ 2147483647 w 1157"/>
              <a:gd name="T23" fmla="*/ 2147483647 h 1446"/>
              <a:gd name="T24" fmla="*/ 2147483647 w 1157"/>
              <a:gd name="T25" fmla="*/ 2147483647 h 1446"/>
              <a:gd name="T26" fmla="*/ 2147483647 w 1157"/>
              <a:gd name="T27" fmla="*/ 2147483647 h 1446"/>
              <a:gd name="T28" fmla="*/ 2147483647 w 1157"/>
              <a:gd name="T29" fmla="*/ 2147483647 h 1446"/>
              <a:gd name="T30" fmla="*/ 2147483647 w 1157"/>
              <a:gd name="T31" fmla="*/ 0 h 1446"/>
              <a:gd name="T32" fmla="*/ 2147483647 w 1157"/>
              <a:gd name="T33" fmla="*/ 2147483647 h 1446"/>
              <a:gd name="T34" fmla="*/ 2147483647 w 1157"/>
              <a:gd name="T35" fmla="*/ 2147483647 h 1446"/>
              <a:gd name="T36" fmla="*/ 2147483647 w 1157"/>
              <a:gd name="T37" fmla="*/ 2147483647 h 1446"/>
              <a:gd name="T38" fmla="*/ 2147483647 w 1157"/>
              <a:gd name="T39" fmla="*/ 2147483647 h 1446"/>
              <a:gd name="T40" fmla="*/ 2147483647 w 1157"/>
              <a:gd name="T41" fmla="*/ 2147483647 h 1446"/>
              <a:gd name="T42" fmla="*/ 2147483647 w 1157"/>
              <a:gd name="T43" fmla="*/ 2147483647 h 1446"/>
              <a:gd name="T44" fmla="*/ 2147483647 w 1157"/>
              <a:gd name="T45" fmla="*/ 2147483647 h 1446"/>
              <a:gd name="T46" fmla="*/ 2147483647 w 1157"/>
              <a:gd name="T47" fmla="*/ 2147483647 h 1446"/>
              <a:gd name="T48" fmla="*/ 2147483647 w 1157"/>
              <a:gd name="T49" fmla="*/ 2147483647 h 1446"/>
              <a:gd name="T50" fmla="*/ 2147483647 w 1157"/>
              <a:gd name="T51" fmla="*/ 2147483647 h 1446"/>
              <a:gd name="T52" fmla="*/ 2147483647 w 1157"/>
              <a:gd name="T53" fmla="*/ 2147483647 h 1446"/>
              <a:gd name="T54" fmla="*/ 2147483647 w 1157"/>
              <a:gd name="T55" fmla="*/ 2147483647 h 1446"/>
              <a:gd name="T56" fmla="*/ 2147483647 w 1157"/>
              <a:gd name="T57" fmla="*/ 2147483647 h 1446"/>
              <a:gd name="T58" fmla="*/ 2147483647 w 1157"/>
              <a:gd name="T59" fmla="*/ 2147483647 h 1446"/>
              <a:gd name="T60" fmla="*/ 2147483647 w 1157"/>
              <a:gd name="T61" fmla="*/ 2147483647 h 1446"/>
              <a:gd name="T62" fmla="*/ 2147483647 w 1157"/>
              <a:gd name="T63" fmla="*/ 2147483647 h 1446"/>
              <a:gd name="T64" fmla="*/ 2147483647 w 1157"/>
              <a:gd name="T65" fmla="*/ 2147483647 h 1446"/>
              <a:gd name="T66" fmla="*/ 2147483647 w 1157"/>
              <a:gd name="T67" fmla="*/ 2147483647 h 1446"/>
              <a:gd name="T68" fmla="*/ 2147483647 w 1157"/>
              <a:gd name="T69" fmla="*/ 2147483647 h 1446"/>
              <a:gd name="T70" fmla="*/ 2147483647 w 1157"/>
              <a:gd name="T71" fmla="*/ 2147483647 h 1446"/>
              <a:gd name="T72" fmla="*/ 2147483647 w 1157"/>
              <a:gd name="T73" fmla="*/ 2147483647 h 1446"/>
              <a:gd name="T74" fmla="*/ 2147483647 w 1157"/>
              <a:gd name="T75" fmla="*/ 2147483647 h 1446"/>
              <a:gd name="T76" fmla="*/ 2147483647 w 1157"/>
              <a:gd name="T77" fmla="*/ 2147483647 h 1446"/>
              <a:gd name="T78" fmla="*/ 2147483647 w 1157"/>
              <a:gd name="T79" fmla="*/ 2147483647 h 1446"/>
              <a:gd name="T80" fmla="*/ 2147483647 w 1157"/>
              <a:gd name="T81" fmla="*/ 2147483647 h 1446"/>
              <a:gd name="T82" fmla="*/ 2147483647 w 1157"/>
              <a:gd name="T83" fmla="*/ 2147483647 h 1446"/>
              <a:gd name="T84" fmla="*/ 2147483647 w 1157"/>
              <a:gd name="T85" fmla="*/ 2147483647 h 1446"/>
              <a:gd name="T86" fmla="*/ 2147483647 w 1157"/>
              <a:gd name="T87" fmla="*/ 2147483647 h 1446"/>
              <a:gd name="T88" fmla="*/ 2147483647 w 1157"/>
              <a:gd name="T89" fmla="*/ 2147483647 h 1446"/>
              <a:gd name="T90" fmla="*/ 2147483647 w 1157"/>
              <a:gd name="T91" fmla="*/ 2147483647 h 1446"/>
              <a:gd name="T92" fmla="*/ 2147483647 w 1157"/>
              <a:gd name="T93" fmla="*/ 2147483647 h 1446"/>
              <a:gd name="T94" fmla="*/ 2147483647 w 1157"/>
              <a:gd name="T95" fmla="*/ 2147483647 h 1446"/>
              <a:gd name="T96" fmla="*/ 2147483647 w 1157"/>
              <a:gd name="T97" fmla="*/ 2147483647 h 1446"/>
              <a:gd name="T98" fmla="*/ 2147483647 w 1157"/>
              <a:gd name="T99" fmla="*/ 2147483647 h 1446"/>
              <a:gd name="T100" fmla="*/ 2147483647 w 1157"/>
              <a:gd name="T101" fmla="*/ 2147483647 h 1446"/>
              <a:gd name="T102" fmla="*/ 2147483647 w 1157"/>
              <a:gd name="T103" fmla="*/ 2147483647 h 1446"/>
              <a:gd name="T104" fmla="*/ 2147483647 w 1157"/>
              <a:gd name="T105" fmla="*/ 2147483647 h 1446"/>
              <a:gd name="T106" fmla="*/ 0 w 1157"/>
              <a:gd name="T107" fmla="*/ 2147483647 h 1446"/>
              <a:gd name="T108" fmla="*/ 2147483647 w 1157"/>
              <a:gd name="T109" fmla="*/ 2147483647 h 1446"/>
              <a:gd name="T110" fmla="*/ 2147483647 w 1157"/>
              <a:gd name="T111" fmla="*/ 2147483647 h 1446"/>
              <a:gd name="T112" fmla="*/ 2147483647 w 1157"/>
              <a:gd name="T113" fmla="*/ 2147483647 h 14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57" h="1446">
                <a:moveTo>
                  <a:pt x="14" y="1420"/>
                </a:moveTo>
                <a:lnTo>
                  <a:pt x="14" y="1250"/>
                </a:lnTo>
                <a:lnTo>
                  <a:pt x="14" y="1081"/>
                </a:lnTo>
                <a:lnTo>
                  <a:pt x="14" y="911"/>
                </a:lnTo>
                <a:lnTo>
                  <a:pt x="14" y="743"/>
                </a:lnTo>
                <a:lnTo>
                  <a:pt x="14" y="573"/>
                </a:lnTo>
                <a:lnTo>
                  <a:pt x="14" y="404"/>
                </a:lnTo>
                <a:lnTo>
                  <a:pt x="14" y="236"/>
                </a:lnTo>
                <a:lnTo>
                  <a:pt x="14" y="67"/>
                </a:lnTo>
                <a:lnTo>
                  <a:pt x="38" y="57"/>
                </a:lnTo>
                <a:lnTo>
                  <a:pt x="59" y="45"/>
                </a:lnTo>
                <a:lnTo>
                  <a:pt x="75" y="31"/>
                </a:lnTo>
                <a:lnTo>
                  <a:pt x="93" y="19"/>
                </a:lnTo>
                <a:lnTo>
                  <a:pt x="107" y="7"/>
                </a:lnTo>
                <a:lnTo>
                  <a:pt x="125" y="1"/>
                </a:lnTo>
                <a:lnTo>
                  <a:pt x="143" y="0"/>
                </a:lnTo>
                <a:lnTo>
                  <a:pt x="165" y="7"/>
                </a:lnTo>
                <a:lnTo>
                  <a:pt x="191" y="22"/>
                </a:lnTo>
                <a:lnTo>
                  <a:pt x="224" y="52"/>
                </a:lnTo>
                <a:lnTo>
                  <a:pt x="263" y="93"/>
                </a:lnTo>
                <a:lnTo>
                  <a:pt x="304" y="145"/>
                </a:lnTo>
                <a:lnTo>
                  <a:pt x="342" y="208"/>
                </a:lnTo>
                <a:lnTo>
                  <a:pt x="382" y="283"/>
                </a:lnTo>
                <a:lnTo>
                  <a:pt x="418" y="364"/>
                </a:lnTo>
                <a:lnTo>
                  <a:pt x="448" y="458"/>
                </a:lnTo>
                <a:lnTo>
                  <a:pt x="477" y="543"/>
                </a:lnTo>
                <a:lnTo>
                  <a:pt x="516" y="609"/>
                </a:lnTo>
                <a:lnTo>
                  <a:pt x="558" y="658"/>
                </a:lnTo>
                <a:lnTo>
                  <a:pt x="605" y="698"/>
                </a:lnTo>
                <a:lnTo>
                  <a:pt x="649" y="731"/>
                </a:lnTo>
                <a:lnTo>
                  <a:pt x="693" y="765"/>
                </a:lnTo>
                <a:lnTo>
                  <a:pt x="729" y="802"/>
                </a:lnTo>
                <a:lnTo>
                  <a:pt x="757" y="850"/>
                </a:lnTo>
                <a:lnTo>
                  <a:pt x="794" y="904"/>
                </a:lnTo>
                <a:lnTo>
                  <a:pt x="857" y="965"/>
                </a:lnTo>
                <a:lnTo>
                  <a:pt x="934" y="1027"/>
                </a:lnTo>
                <a:lnTo>
                  <a:pt x="1015" y="1090"/>
                </a:lnTo>
                <a:lnTo>
                  <a:pt x="1087" y="1147"/>
                </a:lnTo>
                <a:lnTo>
                  <a:pt x="1138" y="1201"/>
                </a:lnTo>
                <a:lnTo>
                  <a:pt x="1157" y="1248"/>
                </a:lnTo>
                <a:lnTo>
                  <a:pt x="1135" y="1284"/>
                </a:lnTo>
                <a:lnTo>
                  <a:pt x="1061" y="1312"/>
                </a:lnTo>
                <a:lnTo>
                  <a:pt x="951" y="1340"/>
                </a:lnTo>
                <a:lnTo>
                  <a:pt x="814" y="1366"/>
                </a:lnTo>
                <a:lnTo>
                  <a:pt x="664" y="1390"/>
                </a:lnTo>
                <a:lnTo>
                  <a:pt x="510" y="1409"/>
                </a:lnTo>
                <a:lnTo>
                  <a:pt x="366" y="1427"/>
                </a:lnTo>
                <a:lnTo>
                  <a:pt x="239" y="1437"/>
                </a:lnTo>
                <a:lnTo>
                  <a:pt x="146" y="1446"/>
                </a:lnTo>
                <a:lnTo>
                  <a:pt x="81" y="1446"/>
                </a:lnTo>
                <a:lnTo>
                  <a:pt x="38" y="1444"/>
                </a:lnTo>
                <a:lnTo>
                  <a:pt x="14" y="1439"/>
                </a:lnTo>
                <a:lnTo>
                  <a:pt x="3" y="1436"/>
                </a:lnTo>
                <a:lnTo>
                  <a:pt x="0" y="1429"/>
                </a:lnTo>
                <a:lnTo>
                  <a:pt x="5" y="1425"/>
                </a:lnTo>
                <a:lnTo>
                  <a:pt x="9" y="1420"/>
                </a:lnTo>
                <a:lnTo>
                  <a:pt x="14" y="1420"/>
                </a:lnTo>
                <a:close/>
              </a:path>
            </a:pathLst>
          </a:custGeom>
          <a:solidFill>
            <a:srgbClr val="457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4" name="Freeform 39"/>
          <p:cNvSpPr>
            <a:spLocks/>
          </p:cNvSpPr>
          <p:nvPr/>
        </p:nvSpPr>
        <p:spPr bwMode="auto">
          <a:xfrm>
            <a:off x="1101725" y="2949575"/>
            <a:ext cx="1757363" cy="2290763"/>
          </a:xfrm>
          <a:custGeom>
            <a:avLst/>
            <a:gdLst>
              <a:gd name="T0" fmla="*/ 2147483647 w 1107"/>
              <a:gd name="T1" fmla="*/ 2147483647 h 1443"/>
              <a:gd name="T2" fmla="*/ 2147483647 w 1107"/>
              <a:gd name="T3" fmla="*/ 2147483647 h 1443"/>
              <a:gd name="T4" fmla="*/ 2147483647 w 1107"/>
              <a:gd name="T5" fmla="*/ 2147483647 h 1443"/>
              <a:gd name="T6" fmla="*/ 2147483647 w 1107"/>
              <a:gd name="T7" fmla="*/ 2147483647 h 1443"/>
              <a:gd name="T8" fmla="*/ 2147483647 w 1107"/>
              <a:gd name="T9" fmla="*/ 2147483647 h 1443"/>
              <a:gd name="T10" fmla="*/ 2147483647 w 1107"/>
              <a:gd name="T11" fmla="*/ 2147483647 h 1443"/>
              <a:gd name="T12" fmla="*/ 2147483647 w 1107"/>
              <a:gd name="T13" fmla="*/ 2147483647 h 1443"/>
              <a:gd name="T14" fmla="*/ 2147483647 w 1107"/>
              <a:gd name="T15" fmla="*/ 2147483647 h 1443"/>
              <a:gd name="T16" fmla="*/ 2147483647 w 1107"/>
              <a:gd name="T17" fmla="*/ 2147483647 h 1443"/>
              <a:gd name="T18" fmla="*/ 2147483647 w 1107"/>
              <a:gd name="T19" fmla="*/ 2147483647 h 1443"/>
              <a:gd name="T20" fmla="*/ 2147483647 w 1107"/>
              <a:gd name="T21" fmla="*/ 2147483647 h 1443"/>
              <a:gd name="T22" fmla="*/ 2147483647 w 1107"/>
              <a:gd name="T23" fmla="*/ 2147483647 h 1443"/>
              <a:gd name="T24" fmla="*/ 2147483647 w 1107"/>
              <a:gd name="T25" fmla="*/ 2147483647 h 1443"/>
              <a:gd name="T26" fmla="*/ 2147483647 w 1107"/>
              <a:gd name="T27" fmla="*/ 2147483647 h 1443"/>
              <a:gd name="T28" fmla="*/ 2147483647 w 1107"/>
              <a:gd name="T29" fmla="*/ 2147483647 h 1443"/>
              <a:gd name="T30" fmla="*/ 2147483647 w 1107"/>
              <a:gd name="T31" fmla="*/ 0 h 1443"/>
              <a:gd name="T32" fmla="*/ 2147483647 w 1107"/>
              <a:gd name="T33" fmla="*/ 2147483647 h 1443"/>
              <a:gd name="T34" fmla="*/ 2147483647 w 1107"/>
              <a:gd name="T35" fmla="*/ 2147483647 h 1443"/>
              <a:gd name="T36" fmla="*/ 2147483647 w 1107"/>
              <a:gd name="T37" fmla="*/ 2147483647 h 1443"/>
              <a:gd name="T38" fmla="*/ 2147483647 w 1107"/>
              <a:gd name="T39" fmla="*/ 2147483647 h 1443"/>
              <a:gd name="T40" fmla="*/ 2147483647 w 1107"/>
              <a:gd name="T41" fmla="*/ 2147483647 h 1443"/>
              <a:gd name="T42" fmla="*/ 2147483647 w 1107"/>
              <a:gd name="T43" fmla="*/ 2147483647 h 1443"/>
              <a:gd name="T44" fmla="*/ 2147483647 w 1107"/>
              <a:gd name="T45" fmla="*/ 2147483647 h 1443"/>
              <a:gd name="T46" fmla="*/ 2147483647 w 1107"/>
              <a:gd name="T47" fmla="*/ 2147483647 h 1443"/>
              <a:gd name="T48" fmla="*/ 2147483647 w 1107"/>
              <a:gd name="T49" fmla="*/ 2147483647 h 1443"/>
              <a:gd name="T50" fmla="*/ 2147483647 w 1107"/>
              <a:gd name="T51" fmla="*/ 2147483647 h 1443"/>
              <a:gd name="T52" fmla="*/ 2147483647 w 1107"/>
              <a:gd name="T53" fmla="*/ 2147483647 h 1443"/>
              <a:gd name="T54" fmla="*/ 2147483647 w 1107"/>
              <a:gd name="T55" fmla="*/ 2147483647 h 1443"/>
              <a:gd name="T56" fmla="*/ 2147483647 w 1107"/>
              <a:gd name="T57" fmla="*/ 2147483647 h 1443"/>
              <a:gd name="T58" fmla="*/ 2147483647 w 1107"/>
              <a:gd name="T59" fmla="*/ 2147483647 h 1443"/>
              <a:gd name="T60" fmla="*/ 2147483647 w 1107"/>
              <a:gd name="T61" fmla="*/ 2147483647 h 1443"/>
              <a:gd name="T62" fmla="*/ 2147483647 w 1107"/>
              <a:gd name="T63" fmla="*/ 2147483647 h 1443"/>
              <a:gd name="T64" fmla="*/ 2147483647 w 1107"/>
              <a:gd name="T65" fmla="*/ 2147483647 h 1443"/>
              <a:gd name="T66" fmla="*/ 2147483647 w 1107"/>
              <a:gd name="T67" fmla="*/ 2147483647 h 1443"/>
              <a:gd name="T68" fmla="*/ 2147483647 w 1107"/>
              <a:gd name="T69" fmla="*/ 2147483647 h 1443"/>
              <a:gd name="T70" fmla="*/ 2147483647 w 1107"/>
              <a:gd name="T71" fmla="*/ 2147483647 h 1443"/>
              <a:gd name="T72" fmla="*/ 2147483647 w 1107"/>
              <a:gd name="T73" fmla="*/ 2147483647 h 1443"/>
              <a:gd name="T74" fmla="*/ 2147483647 w 1107"/>
              <a:gd name="T75" fmla="*/ 2147483647 h 1443"/>
              <a:gd name="T76" fmla="*/ 2147483647 w 1107"/>
              <a:gd name="T77" fmla="*/ 2147483647 h 1443"/>
              <a:gd name="T78" fmla="*/ 2147483647 w 1107"/>
              <a:gd name="T79" fmla="*/ 2147483647 h 1443"/>
              <a:gd name="T80" fmla="*/ 2147483647 w 1107"/>
              <a:gd name="T81" fmla="*/ 2147483647 h 1443"/>
              <a:gd name="T82" fmla="*/ 2147483647 w 1107"/>
              <a:gd name="T83" fmla="*/ 2147483647 h 1443"/>
              <a:gd name="T84" fmla="*/ 2147483647 w 1107"/>
              <a:gd name="T85" fmla="*/ 2147483647 h 1443"/>
              <a:gd name="T86" fmla="*/ 2147483647 w 1107"/>
              <a:gd name="T87" fmla="*/ 2147483647 h 1443"/>
              <a:gd name="T88" fmla="*/ 2147483647 w 1107"/>
              <a:gd name="T89" fmla="*/ 2147483647 h 1443"/>
              <a:gd name="T90" fmla="*/ 2147483647 w 1107"/>
              <a:gd name="T91" fmla="*/ 2147483647 h 1443"/>
              <a:gd name="T92" fmla="*/ 2147483647 w 1107"/>
              <a:gd name="T93" fmla="*/ 2147483647 h 1443"/>
              <a:gd name="T94" fmla="*/ 2147483647 w 1107"/>
              <a:gd name="T95" fmla="*/ 2147483647 h 1443"/>
              <a:gd name="T96" fmla="*/ 2147483647 w 1107"/>
              <a:gd name="T97" fmla="*/ 2147483647 h 1443"/>
              <a:gd name="T98" fmla="*/ 2147483647 w 1107"/>
              <a:gd name="T99" fmla="*/ 2147483647 h 1443"/>
              <a:gd name="T100" fmla="*/ 2147483647 w 1107"/>
              <a:gd name="T101" fmla="*/ 2147483647 h 1443"/>
              <a:gd name="T102" fmla="*/ 2147483647 w 1107"/>
              <a:gd name="T103" fmla="*/ 2147483647 h 1443"/>
              <a:gd name="T104" fmla="*/ 2147483647 w 1107"/>
              <a:gd name="T105" fmla="*/ 2147483647 h 1443"/>
              <a:gd name="T106" fmla="*/ 0 w 1107"/>
              <a:gd name="T107" fmla="*/ 2147483647 h 1443"/>
              <a:gd name="T108" fmla="*/ 2147483647 w 1107"/>
              <a:gd name="T109" fmla="*/ 2147483647 h 1443"/>
              <a:gd name="T110" fmla="*/ 2147483647 w 1107"/>
              <a:gd name="T111" fmla="*/ 2147483647 h 1443"/>
              <a:gd name="T112" fmla="*/ 2147483647 w 1107"/>
              <a:gd name="T113" fmla="*/ 2147483647 h 14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7" h="1443">
                <a:moveTo>
                  <a:pt x="12" y="1417"/>
                </a:moveTo>
                <a:lnTo>
                  <a:pt x="12" y="1247"/>
                </a:lnTo>
                <a:lnTo>
                  <a:pt x="12" y="1078"/>
                </a:lnTo>
                <a:lnTo>
                  <a:pt x="12" y="910"/>
                </a:lnTo>
                <a:lnTo>
                  <a:pt x="12" y="741"/>
                </a:lnTo>
                <a:lnTo>
                  <a:pt x="12" y="573"/>
                </a:lnTo>
                <a:lnTo>
                  <a:pt x="12" y="405"/>
                </a:lnTo>
                <a:lnTo>
                  <a:pt x="12" y="236"/>
                </a:lnTo>
                <a:lnTo>
                  <a:pt x="12" y="70"/>
                </a:lnTo>
                <a:lnTo>
                  <a:pt x="36" y="59"/>
                </a:lnTo>
                <a:lnTo>
                  <a:pt x="56" y="47"/>
                </a:lnTo>
                <a:lnTo>
                  <a:pt x="73" y="33"/>
                </a:lnTo>
                <a:lnTo>
                  <a:pt x="89" y="21"/>
                </a:lnTo>
                <a:lnTo>
                  <a:pt x="103" y="9"/>
                </a:lnTo>
                <a:lnTo>
                  <a:pt x="119" y="2"/>
                </a:lnTo>
                <a:lnTo>
                  <a:pt x="136" y="0"/>
                </a:lnTo>
                <a:lnTo>
                  <a:pt x="158" y="7"/>
                </a:lnTo>
                <a:lnTo>
                  <a:pt x="183" y="21"/>
                </a:lnTo>
                <a:lnTo>
                  <a:pt x="214" y="50"/>
                </a:lnTo>
                <a:lnTo>
                  <a:pt x="250" y="92"/>
                </a:lnTo>
                <a:lnTo>
                  <a:pt x="290" y="146"/>
                </a:lnTo>
                <a:lnTo>
                  <a:pt x="329" y="208"/>
                </a:lnTo>
                <a:lnTo>
                  <a:pt x="366" y="281"/>
                </a:lnTo>
                <a:lnTo>
                  <a:pt x="399" y="365"/>
                </a:lnTo>
                <a:lnTo>
                  <a:pt x="429" y="458"/>
                </a:lnTo>
                <a:lnTo>
                  <a:pt x="457" y="542"/>
                </a:lnTo>
                <a:lnTo>
                  <a:pt x="494" y="606"/>
                </a:lnTo>
                <a:lnTo>
                  <a:pt x="535" y="655"/>
                </a:lnTo>
                <a:lnTo>
                  <a:pt x="580" y="695"/>
                </a:lnTo>
                <a:lnTo>
                  <a:pt x="623" y="728"/>
                </a:lnTo>
                <a:lnTo>
                  <a:pt x="663" y="762"/>
                </a:lnTo>
                <a:lnTo>
                  <a:pt x="697" y="801"/>
                </a:lnTo>
                <a:lnTo>
                  <a:pt x="724" y="849"/>
                </a:lnTo>
                <a:lnTo>
                  <a:pt x="759" y="903"/>
                </a:lnTo>
                <a:lnTo>
                  <a:pt x="820" y="964"/>
                </a:lnTo>
                <a:lnTo>
                  <a:pt x="894" y="1026"/>
                </a:lnTo>
                <a:lnTo>
                  <a:pt x="973" y="1089"/>
                </a:lnTo>
                <a:lnTo>
                  <a:pt x="1040" y="1146"/>
                </a:lnTo>
                <a:lnTo>
                  <a:pt x="1090" y="1200"/>
                </a:lnTo>
                <a:lnTo>
                  <a:pt x="1107" y="1245"/>
                </a:lnTo>
                <a:lnTo>
                  <a:pt x="1087" y="1281"/>
                </a:lnTo>
                <a:lnTo>
                  <a:pt x="1017" y="1309"/>
                </a:lnTo>
                <a:lnTo>
                  <a:pt x="911" y="1337"/>
                </a:lnTo>
                <a:lnTo>
                  <a:pt x="780" y="1363"/>
                </a:lnTo>
                <a:lnTo>
                  <a:pt x="637" y="1387"/>
                </a:lnTo>
                <a:lnTo>
                  <a:pt x="488" y="1406"/>
                </a:lnTo>
                <a:lnTo>
                  <a:pt x="349" y="1424"/>
                </a:lnTo>
                <a:lnTo>
                  <a:pt x="230" y="1434"/>
                </a:lnTo>
                <a:lnTo>
                  <a:pt x="140" y="1443"/>
                </a:lnTo>
                <a:lnTo>
                  <a:pt x="78" y="1443"/>
                </a:lnTo>
                <a:lnTo>
                  <a:pt x="37" y="1441"/>
                </a:lnTo>
                <a:lnTo>
                  <a:pt x="14" y="1436"/>
                </a:lnTo>
                <a:lnTo>
                  <a:pt x="3" y="1433"/>
                </a:lnTo>
                <a:lnTo>
                  <a:pt x="0" y="1426"/>
                </a:lnTo>
                <a:lnTo>
                  <a:pt x="4" y="1422"/>
                </a:lnTo>
                <a:lnTo>
                  <a:pt x="9" y="1417"/>
                </a:lnTo>
                <a:lnTo>
                  <a:pt x="12" y="1417"/>
                </a:lnTo>
                <a:close/>
              </a:path>
            </a:pathLst>
          </a:custGeom>
          <a:solidFill>
            <a:srgbClr val="4F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5" name="Freeform 40"/>
          <p:cNvSpPr>
            <a:spLocks/>
          </p:cNvSpPr>
          <p:nvPr/>
        </p:nvSpPr>
        <p:spPr bwMode="auto">
          <a:xfrm>
            <a:off x="1101725" y="2952750"/>
            <a:ext cx="1681163" cy="2287588"/>
          </a:xfrm>
          <a:custGeom>
            <a:avLst/>
            <a:gdLst>
              <a:gd name="T0" fmla="*/ 2147483647 w 1059"/>
              <a:gd name="T1" fmla="*/ 2147483647 h 1441"/>
              <a:gd name="T2" fmla="*/ 2147483647 w 1059"/>
              <a:gd name="T3" fmla="*/ 2147483647 h 1441"/>
              <a:gd name="T4" fmla="*/ 2147483647 w 1059"/>
              <a:gd name="T5" fmla="*/ 2147483647 h 1441"/>
              <a:gd name="T6" fmla="*/ 2147483647 w 1059"/>
              <a:gd name="T7" fmla="*/ 2147483647 h 1441"/>
              <a:gd name="T8" fmla="*/ 2147483647 w 1059"/>
              <a:gd name="T9" fmla="*/ 2147483647 h 1441"/>
              <a:gd name="T10" fmla="*/ 2147483647 w 1059"/>
              <a:gd name="T11" fmla="*/ 2147483647 h 1441"/>
              <a:gd name="T12" fmla="*/ 2147483647 w 1059"/>
              <a:gd name="T13" fmla="*/ 2147483647 h 1441"/>
              <a:gd name="T14" fmla="*/ 2147483647 w 1059"/>
              <a:gd name="T15" fmla="*/ 2147483647 h 1441"/>
              <a:gd name="T16" fmla="*/ 2147483647 w 1059"/>
              <a:gd name="T17" fmla="*/ 2147483647 h 1441"/>
              <a:gd name="T18" fmla="*/ 2147483647 w 1059"/>
              <a:gd name="T19" fmla="*/ 2147483647 h 1441"/>
              <a:gd name="T20" fmla="*/ 2147483647 w 1059"/>
              <a:gd name="T21" fmla="*/ 2147483647 h 1441"/>
              <a:gd name="T22" fmla="*/ 2147483647 w 1059"/>
              <a:gd name="T23" fmla="*/ 2147483647 h 1441"/>
              <a:gd name="T24" fmla="*/ 2147483647 w 1059"/>
              <a:gd name="T25" fmla="*/ 2147483647 h 1441"/>
              <a:gd name="T26" fmla="*/ 2147483647 w 1059"/>
              <a:gd name="T27" fmla="*/ 2147483647 h 1441"/>
              <a:gd name="T28" fmla="*/ 2147483647 w 1059"/>
              <a:gd name="T29" fmla="*/ 2147483647 h 1441"/>
              <a:gd name="T30" fmla="*/ 2147483647 w 1059"/>
              <a:gd name="T31" fmla="*/ 0 h 1441"/>
              <a:gd name="T32" fmla="*/ 2147483647 w 1059"/>
              <a:gd name="T33" fmla="*/ 2147483647 h 1441"/>
              <a:gd name="T34" fmla="*/ 2147483647 w 1059"/>
              <a:gd name="T35" fmla="*/ 2147483647 h 1441"/>
              <a:gd name="T36" fmla="*/ 2147483647 w 1059"/>
              <a:gd name="T37" fmla="*/ 2147483647 h 1441"/>
              <a:gd name="T38" fmla="*/ 2147483647 w 1059"/>
              <a:gd name="T39" fmla="*/ 2147483647 h 1441"/>
              <a:gd name="T40" fmla="*/ 2147483647 w 1059"/>
              <a:gd name="T41" fmla="*/ 2147483647 h 1441"/>
              <a:gd name="T42" fmla="*/ 2147483647 w 1059"/>
              <a:gd name="T43" fmla="*/ 2147483647 h 1441"/>
              <a:gd name="T44" fmla="*/ 2147483647 w 1059"/>
              <a:gd name="T45" fmla="*/ 2147483647 h 1441"/>
              <a:gd name="T46" fmla="*/ 2147483647 w 1059"/>
              <a:gd name="T47" fmla="*/ 2147483647 h 1441"/>
              <a:gd name="T48" fmla="*/ 2147483647 w 1059"/>
              <a:gd name="T49" fmla="*/ 2147483647 h 1441"/>
              <a:gd name="T50" fmla="*/ 2147483647 w 1059"/>
              <a:gd name="T51" fmla="*/ 2147483647 h 1441"/>
              <a:gd name="T52" fmla="*/ 2147483647 w 1059"/>
              <a:gd name="T53" fmla="*/ 2147483647 h 1441"/>
              <a:gd name="T54" fmla="*/ 2147483647 w 1059"/>
              <a:gd name="T55" fmla="*/ 2147483647 h 1441"/>
              <a:gd name="T56" fmla="*/ 2147483647 w 1059"/>
              <a:gd name="T57" fmla="*/ 2147483647 h 1441"/>
              <a:gd name="T58" fmla="*/ 2147483647 w 1059"/>
              <a:gd name="T59" fmla="*/ 2147483647 h 1441"/>
              <a:gd name="T60" fmla="*/ 2147483647 w 1059"/>
              <a:gd name="T61" fmla="*/ 2147483647 h 1441"/>
              <a:gd name="T62" fmla="*/ 2147483647 w 1059"/>
              <a:gd name="T63" fmla="*/ 2147483647 h 1441"/>
              <a:gd name="T64" fmla="*/ 2147483647 w 1059"/>
              <a:gd name="T65" fmla="*/ 2147483647 h 1441"/>
              <a:gd name="T66" fmla="*/ 2147483647 w 1059"/>
              <a:gd name="T67" fmla="*/ 2147483647 h 1441"/>
              <a:gd name="T68" fmla="*/ 2147483647 w 1059"/>
              <a:gd name="T69" fmla="*/ 2147483647 h 1441"/>
              <a:gd name="T70" fmla="*/ 2147483647 w 1059"/>
              <a:gd name="T71" fmla="*/ 2147483647 h 1441"/>
              <a:gd name="T72" fmla="*/ 2147483647 w 1059"/>
              <a:gd name="T73" fmla="*/ 2147483647 h 1441"/>
              <a:gd name="T74" fmla="*/ 2147483647 w 1059"/>
              <a:gd name="T75" fmla="*/ 2147483647 h 1441"/>
              <a:gd name="T76" fmla="*/ 2147483647 w 1059"/>
              <a:gd name="T77" fmla="*/ 2147483647 h 1441"/>
              <a:gd name="T78" fmla="*/ 2147483647 w 1059"/>
              <a:gd name="T79" fmla="*/ 2147483647 h 1441"/>
              <a:gd name="T80" fmla="*/ 2147483647 w 1059"/>
              <a:gd name="T81" fmla="*/ 2147483647 h 1441"/>
              <a:gd name="T82" fmla="*/ 2147483647 w 1059"/>
              <a:gd name="T83" fmla="*/ 2147483647 h 1441"/>
              <a:gd name="T84" fmla="*/ 2147483647 w 1059"/>
              <a:gd name="T85" fmla="*/ 2147483647 h 1441"/>
              <a:gd name="T86" fmla="*/ 2147483647 w 1059"/>
              <a:gd name="T87" fmla="*/ 2147483647 h 1441"/>
              <a:gd name="T88" fmla="*/ 2147483647 w 1059"/>
              <a:gd name="T89" fmla="*/ 2147483647 h 1441"/>
              <a:gd name="T90" fmla="*/ 2147483647 w 1059"/>
              <a:gd name="T91" fmla="*/ 2147483647 h 1441"/>
              <a:gd name="T92" fmla="*/ 2147483647 w 1059"/>
              <a:gd name="T93" fmla="*/ 2147483647 h 1441"/>
              <a:gd name="T94" fmla="*/ 2147483647 w 1059"/>
              <a:gd name="T95" fmla="*/ 2147483647 h 1441"/>
              <a:gd name="T96" fmla="*/ 2147483647 w 1059"/>
              <a:gd name="T97" fmla="*/ 2147483647 h 1441"/>
              <a:gd name="T98" fmla="*/ 2147483647 w 1059"/>
              <a:gd name="T99" fmla="*/ 2147483647 h 1441"/>
              <a:gd name="T100" fmla="*/ 2147483647 w 1059"/>
              <a:gd name="T101" fmla="*/ 2147483647 h 1441"/>
              <a:gd name="T102" fmla="*/ 2147483647 w 1059"/>
              <a:gd name="T103" fmla="*/ 2147483647 h 1441"/>
              <a:gd name="T104" fmla="*/ 2147483647 w 1059"/>
              <a:gd name="T105" fmla="*/ 2147483647 h 1441"/>
              <a:gd name="T106" fmla="*/ 0 w 1059"/>
              <a:gd name="T107" fmla="*/ 2147483647 h 1441"/>
              <a:gd name="T108" fmla="*/ 2147483647 w 1059"/>
              <a:gd name="T109" fmla="*/ 2147483647 h 1441"/>
              <a:gd name="T110" fmla="*/ 2147483647 w 1059"/>
              <a:gd name="T111" fmla="*/ 2147483647 h 1441"/>
              <a:gd name="T112" fmla="*/ 2147483647 w 1059"/>
              <a:gd name="T113" fmla="*/ 2147483647 h 144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59" h="1441">
                <a:moveTo>
                  <a:pt x="12" y="1415"/>
                </a:moveTo>
                <a:lnTo>
                  <a:pt x="12" y="1245"/>
                </a:lnTo>
                <a:lnTo>
                  <a:pt x="12" y="1076"/>
                </a:lnTo>
                <a:lnTo>
                  <a:pt x="12" y="908"/>
                </a:lnTo>
                <a:lnTo>
                  <a:pt x="12" y="741"/>
                </a:lnTo>
                <a:lnTo>
                  <a:pt x="12" y="573"/>
                </a:lnTo>
                <a:lnTo>
                  <a:pt x="12" y="404"/>
                </a:lnTo>
                <a:lnTo>
                  <a:pt x="12" y="236"/>
                </a:lnTo>
                <a:lnTo>
                  <a:pt x="12" y="69"/>
                </a:lnTo>
                <a:lnTo>
                  <a:pt x="34" y="59"/>
                </a:lnTo>
                <a:lnTo>
                  <a:pt x="55" y="47"/>
                </a:lnTo>
                <a:lnTo>
                  <a:pt x="70" y="33"/>
                </a:lnTo>
                <a:lnTo>
                  <a:pt x="85" y="21"/>
                </a:lnTo>
                <a:lnTo>
                  <a:pt x="99" y="8"/>
                </a:lnTo>
                <a:lnTo>
                  <a:pt x="114" y="2"/>
                </a:lnTo>
                <a:lnTo>
                  <a:pt x="131" y="0"/>
                </a:lnTo>
                <a:lnTo>
                  <a:pt x="151" y="7"/>
                </a:lnTo>
                <a:lnTo>
                  <a:pt x="175" y="21"/>
                </a:lnTo>
                <a:lnTo>
                  <a:pt x="206" y="50"/>
                </a:lnTo>
                <a:lnTo>
                  <a:pt x="241" y="92"/>
                </a:lnTo>
                <a:lnTo>
                  <a:pt x="278" y="146"/>
                </a:lnTo>
                <a:lnTo>
                  <a:pt x="314" y="208"/>
                </a:lnTo>
                <a:lnTo>
                  <a:pt x="349" y="281"/>
                </a:lnTo>
                <a:lnTo>
                  <a:pt x="381" y="364"/>
                </a:lnTo>
                <a:lnTo>
                  <a:pt x="410" y="458"/>
                </a:lnTo>
                <a:lnTo>
                  <a:pt x="437" y="542"/>
                </a:lnTo>
                <a:lnTo>
                  <a:pt x="473" y="606"/>
                </a:lnTo>
                <a:lnTo>
                  <a:pt x="512" y="656"/>
                </a:lnTo>
                <a:lnTo>
                  <a:pt x="556" y="696"/>
                </a:lnTo>
                <a:lnTo>
                  <a:pt x="596" y="729"/>
                </a:lnTo>
                <a:lnTo>
                  <a:pt x="635" y="762"/>
                </a:lnTo>
                <a:lnTo>
                  <a:pt x="667" y="799"/>
                </a:lnTo>
                <a:lnTo>
                  <a:pt x="693" y="847"/>
                </a:lnTo>
                <a:lnTo>
                  <a:pt x="726" y="901"/>
                </a:lnTo>
                <a:lnTo>
                  <a:pt x="784" y="962"/>
                </a:lnTo>
                <a:lnTo>
                  <a:pt x="856" y="1024"/>
                </a:lnTo>
                <a:lnTo>
                  <a:pt x="930" y="1087"/>
                </a:lnTo>
                <a:lnTo>
                  <a:pt x="995" y="1144"/>
                </a:lnTo>
                <a:lnTo>
                  <a:pt x="1043" y="1198"/>
                </a:lnTo>
                <a:lnTo>
                  <a:pt x="1059" y="1243"/>
                </a:lnTo>
                <a:lnTo>
                  <a:pt x="1040" y="1279"/>
                </a:lnTo>
                <a:lnTo>
                  <a:pt x="973" y="1307"/>
                </a:lnTo>
                <a:lnTo>
                  <a:pt x="872" y="1337"/>
                </a:lnTo>
                <a:lnTo>
                  <a:pt x="747" y="1361"/>
                </a:lnTo>
                <a:lnTo>
                  <a:pt x="609" y="1385"/>
                </a:lnTo>
                <a:lnTo>
                  <a:pt x="468" y="1404"/>
                </a:lnTo>
                <a:lnTo>
                  <a:pt x="336" y="1422"/>
                </a:lnTo>
                <a:lnTo>
                  <a:pt x="220" y="1432"/>
                </a:lnTo>
                <a:lnTo>
                  <a:pt x="133" y="1441"/>
                </a:lnTo>
                <a:lnTo>
                  <a:pt x="74" y="1441"/>
                </a:lnTo>
                <a:lnTo>
                  <a:pt x="36" y="1439"/>
                </a:lnTo>
                <a:lnTo>
                  <a:pt x="12" y="1434"/>
                </a:lnTo>
                <a:lnTo>
                  <a:pt x="3" y="1431"/>
                </a:lnTo>
                <a:lnTo>
                  <a:pt x="0" y="1424"/>
                </a:lnTo>
                <a:lnTo>
                  <a:pt x="4" y="1420"/>
                </a:lnTo>
                <a:lnTo>
                  <a:pt x="9" y="1415"/>
                </a:lnTo>
                <a:lnTo>
                  <a:pt x="12" y="1415"/>
                </a:lnTo>
                <a:close/>
              </a:path>
            </a:pathLst>
          </a:custGeom>
          <a:solidFill>
            <a:srgbClr val="598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6" name="Freeform 41"/>
          <p:cNvSpPr>
            <a:spLocks/>
          </p:cNvSpPr>
          <p:nvPr/>
        </p:nvSpPr>
        <p:spPr bwMode="auto">
          <a:xfrm>
            <a:off x="1103313" y="2960688"/>
            <a:ext cx="1603375" cy="2279650"/>
          </a:xfrm>
          <a:custGeom>
            <a:avLst/>
            <a:gdLst>
              <a:gd name="T0" fmla="*/ 2147483647 w 1010"/>
              <a:gd name="T1" fmla="*/ 2147483647 h 1436"/>
              <a:gd name="T2" fmla="*/ 2147483647 w 1010"/>
              <a:gd name="T3" fmla="*/ 2147483647 h 1436"/>
              <a:gd name="T4" fmla="*/ 2147483647 w 1010"/>
              <a:gd name="T5" fmla="*/ 2147483647 h 1436"/>
              <a:gd name="T6" fmla="*/ 2147483647 w 1010"/>
              <a:gd name="T7" fmla="*/ 2147483647 h 1436"/>
              <a:gd name="T8" fmla="*/ 2147483647 w 1010"/>
              <a:gd name="T9" fmla="*/ 2147483647 h 1436"/>
              <a:gd name="T10" fmla="*/ 2147483647 w 1010"/>
              <a:gd name="T11" fmla="*/ 2147483647 h 1436"/>
              <a:gd name="T12" fmla="*/ 2147483647 w 1010"/>
              <a:gd name="T13" fmla="*/ 2147483647 h 1436"/>
              <a:gd name="T14" fmla="*/ 2147483647 w 1010"/>
              <a:gd name="T15" fmla="*/ 2147483647 h 1436"/>
              <a:gd name="T16" fmla="*/ 2147483647 w 1010"/>
              <a:gd name="T17" fmla="*/ 2147483647 h 1436"/>
              <a:gd name="T18" fmla="*/ 2147483647 w 1010"/>
              <a:gd name="T19" fmla="*/ 2147483647 h 1436"/>
              <a:gd name="T20" fmla="*/ 2147483647 w 1010"/>
              <a:gd name="T21" fmla="*/ 2147483647 h 1436"/>
              <a:gd name="T22" fmla="*/ 2147483647 w 1010"/>
              <a:gd name="T23" fmla="*/ 2147483647 h 1436"/>
              <a:gd name="T24" fmla="*/ 2147483647 w 1010"/>
              <a:gd name="T25" fmla="*/ 2147483647 h 1436"/>
              <a:gd name="T26" fmla="*/ 2147483647 w 1010"/>
              <a:gd name="T27" fmla="*/ 2147483647 h 1436"/>
              <a:gd name="T28" fmla="*/ 2147483647 w 1010"/>
              <a:gd name="T29" fmla="*/ 2147483647 h 1436"/>
              <a:gd name="T30" fmla="*/ 2147483647 w 1010"/>
              <a:gd name="T31" fmla="*/ 0 h 1436"/>
              <a:gd name="T32" fmla="*/ 2147483647 w 1010"/>
              <a:gd name="T33" fmla="*/ 2147483647 h 1436"/>
              <a:gd name="T34" fmla="*/ 2147483647 w 1010"/>
              <a:gd name="T35" fmla="*/ 2147483647 h 1436"/>
              <a:gd name="T36" fmla="*/ 2147483647 w 1010"/>
              <a:gd name="T37" fmla="*/ 2147483647 h 1436"/>
              <a:gd name="T38" fmla="*/ 2147483647 w 1010"/>
              <a:gd name="T39" fmla="*/ 2147483647 h 1436"/>
              <a:gd name="T40" fmla="*/ 2147483647 w 1010"/>
              <a:gd name="T41" fmla="*/ 2147483647 h 1436"/>
              <a:gd name="T42" fmla="*/ 2147483647 w 1010"/>
              <a:gd name="T43" fmla="*/ 2147483647 h 1436"/>
              <a:gd name="T44" fmla="*/ 2147483647 w 1010"/>
              <a:gd name="T45" fmla="*/ 2147483647 h 1436"/>
              <a:gd name="T46" fmla="*/ 2147483647 w 1010"/>
              <a:gd name="T47" fmla="*/ 2147483647 h 1436"/>
              <a:gd name="T48" fmla="*/ 2147483647 w 1010"/>
              <a:gd name="T49" fmla="*/ 2147483647 h 1436"/>
              <a:gd name="T50" fmla="*/ 2147483647 w 1010"/>
              <a:gd name="T51" fmla="*/ 2147483647 h 1436"/>
              <a:gd name="T52" fmla="*/ 2147483647 w 1010"/>
              <a:gd name="T53" fmla="*/ 2147483647 h 1436"/>
              <a:gd name="T54" fmla="*/ 2147483647 w 1010"/>
              <a:gd name="T55" fmla="*/ 2147483647 h 1436"/>
              <a:gd name="T56" fmla="*/ 2147483647 w 1010"/>
              <a:gd name="T57" fmla="*/ 2147483647 h 1436"/>
              <a:gd name="T58" fmla="*/ 2147483647 w 1010"/>
              <a:gd name="T59" fmla="*/ 2147483647 h 1436"/>
              <a:gd name="T60" fmla="*/ 2147483647 w 1010"/>
              <a:gd name="T61" fmla="*/ 2147483647 h 1436"/>
              <a:gd name="T62" fmla="*/ 2147483647 w 1010"/>
              <a:gd name="T63" fmla="*/ 2147483647 h 1436"/>
              <a:gd name="T64" fmla="*/ 2147483647 w 1010"/>
              <a:gd name="T65" fmla="*/ 2147483647 h 1436"/>
              <a:gd name="T66" fmla="*/ 2147483647 w 1010"/>
              <a:gd name="T67" fmla="*/ 2147483647 h 1436"/>
              <a:gd name="T68" fmla="*/ 2147483647 w 1010"/>
              <a:gd name="T69" fmla="*/ 2147483647 h 1436"/>
              <a:gd name="T70" fmla="*/ 2147483647 w 1010"/>
              <a:gd name="T71" fmla="*/ 2147483647 h 1436"/>
              <a:gd name="T72" fmla="*/ 2147483647 w 1010"/>
              <a:gd name="T73" fmla="*/ 2147483647 h 1436"/>
              <a:gd name="T74" fmla="*/ 2147483647 w 1010"/>
              <a:gd name="T75" fmla="*/ 2147483647 h 1436"/>
              <a:gd name="T76" fmla="*/ 2147483647 w 1010"/>
              <a:gd name="T77" fmla="*/ 2147483647 h 1436"/>
              <a:gd name="T78" fmla="*/ 2147483647 w 1010"/>
              <a:gd name="T79" fmla="*/ 2147483647 h 1436"/>
              <a:gd name="T80" fmla="*/ 2147483647 w 1010"/>
              <a:gd name="T81" fmla="*/ 2147483647 h 1436"/>
              <a:gd name="T82" fmla="*/ 2147483647 w 1010"/>
              <a:gd name="T83" fmla="*/ 2147483647 h 1436"/>
              <a:gd name="T84" fmla="*/ 2147483647 w 1010"/>
              <a:gd name="T85" fmla="*/ 2147483647 h 1436"/>
              <a:gd name="T86" fmla="*/ 2147483647 w 1010"/>
              <a:gd name="T87" fmla="*/ 2147483647 h 1436"/>
              <a:gd name="T88" fmla="*/ 2147483647 w 1010"/>
              <a:gd name="T89" fmla="*/ 2147483647 h 1436"/>
              <a:gd name="T90" fmla="*/ 2147483647 w 1010"/>
              <a:gd name="T91" fmla="*/ 2147483647 h 1436"/>
              <a:gd name="T92" fmla="*/ 2147483647 w 1010"/>
              <a:gd name="T93" fmla="*/ 2147483647 h 1436"/>
              <a:gd name="T94" fmla="*/ 2147483647 w 1010"/>
              <a:gd name="T95" fmla="*/ 2147483647 h 1436"/>
              <a:gd name="T96" fmla="*/ 2147483647 w 1010"/>
              <a:gd name="T97" fmla="*/ 2147483647 h 1436"/>
              <a:gd name="T98" fmla="*/ 2147483647 w 1010"/>
              <a:gd name="T99" fmla="*/ 2147483647 h 1436"/>
              <a:gd name="T100" fmla="*/ 2147483647 w 1010"/>
              <a:gd name="T101" fmla="*/ 2147483647 h 1436"/>
              <a:gd name="T102" fmla="*/ 2147483647 w 1010"/>
              <a:gd name="T103" fmla="*/ 2147483647 h 1436"/>
              <a:gd name="T104" fmla="*/ 2147483647 w 1010"/>
              <a:gd name="T105" fmla="*/ 2147483647 h 1436"/>
              <a:gd name="T106" fmla="*/ 0 w 1010"/>
              <a:gd name="T107" fmla="*/ 2147483647 h 1436"/>
              <a:gd name="T108" fmla="*/ 2147483647 w 1010"/>
              <a:gd name="T109" fmla="*/ 2147483647 h 1436"/>
              <a:gd name="T110" fmla="*/ 2147483647 w 1010"/>
              <a:gd name="T111" fmla="*/ 2147483647 h 1436"/>
              <a:gd name="T112" fmla="*/ 2147483647 w 1010"/>
              <a:gd name="T113" fmla="*/ 2147483647 h 14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10" h="1436">
                <a:moveTo>
                  <a:pt x="11" y="1410"/>
                </a:moveTo>
                <a:lnTo>
                  <a:pt x="11" y="1241"/>
                </a:lnTo>
                <a:lnTo>
                  <a:pt x="11" y="1073"/>
                </a:lnTo>
                <a:lnTo>
                  <a:pt x="11" y="905"/>
                </a:lnTo>
                <a:lnTo>
                  <a:pt x="11" y="738"/>
                </a:lnTo>
                <a:lnTo>
                  <a:pt x="11" y="570"/>
                </a:lnTo>
                <a:lnTo>
                  <a:pt x="11" y="403"/>
                </a:lnTo>
                <a:lnTo>
                  <a:pt x="11" y="234"/>
                </a:lnTo>
                <a:lnTo>
                  <a:pt x="11" y="68"/>
                </a:lnTo>
                <a:lnTo>
                  <a:pt x="32" y="57"/>
                </a:lnTo>
                <a:lnTo>
                  <a:pt x="50" y="47"/>
                </a:lnTo>
                <a:lnTo>
                  <a:pt x="65" y="33"/>
                </a:lnTo>
                <a:lnTo>
                  <a:pt x="80" y="21"/>
                </a:lnTo>
                <a:lnTo>
                  <a:pt x="92" y="9"/>
                </a:lnTo>
                <a:lnTo>
                  <a:pt x="106" y="2"/>
                </a:lnTo>
                <a:lnTo>
                  <a:pt x="123" y="0"/>
                </a:lnTo>
                <a:lnTo>
                  <a:pt x="142" y="7"/>
                </a:lnTo>
                <a:lnTo>
                  <a:pt x="165" y="21"/>
                </a:lnTo>
                <a:lnTo>
                  <a:pt x="194" y="50"/>
                </a:lnTo>
                <a:lnTo>
                  <a:pt x="227" y="92"/>
                </a:lnTo>
                <a:lnTo>
                  <a:pt x="264" y="146"/>
                </a:lnTo>
                <a:lnTo>
                  <a:pt x="299" y="208"/>
                </a:lnTo>
                <a:lnTo>
                  <a:pt x="333" y="281"/>
                </a:lnTo>
                <a:lnTo>
                  <a:pt x="363" y="363"/>
                </a:lnTo>
                <a:lnTo>
                  <a:pt x="391" y="457"/>
                </a:lnTo>
                <a:lnTo>
                  <a:pt x="416" y="540"/>
                </a:lnTo>
                <a:lnTo>
                  <a:pt x="450" y="604"/>
                </a:lnTo>
                <a:lnTo>
                  <a:pt x="487" y="653"/>
                </a:lnTo>
                <a:lnTo>
                  <a:pt x="529" y="693"/>
                </a:lnTo>
                <a:lnTo>
                  <a:pt x="567" y="726"/>
                </a:lnTo>
                <a:lnTo>
                  <a:pt x="604" y="761"/>
                </a:lnTo>
                <a:lnTo>
                  <a:pt x="636" y="797"/>
                </a:lnTo>
                <a:lnTo>
                  <a:pt x="659" y="846"/>
                </a:lnTo>
                <a:lnTo>
                  <a:pt x="691" y="899"/>
                </a:lnTo>
                <a:lnTo>
                  <a:pt x="747" y="958"/>
                </a:lnTo>
                <a:lnTo>
                  <a:pt x="815" y="1021"/>
                </a:lnTo>
                <a:lnTo>
                  <a:pt x="886" y="1083"/>
                </a:lnTo>
                <a:lnTo>
                  <a:pt x="948" y="1141"/>
                </a:lnTo>
                <a:lnTo>
                  <a:pt x="994" y="1195"/>
                </a:lnTo>
                <a:lnTo>
                  <a:pt x="1010" y="1240"/>
                </a:lnTo>
                <a:lnTo>
                  <a:pt x="991" y="1276"/>
                </a:lnTo>
                <a:lnTo>
                  <a:pt x="928" y="1304"/>
                </a:lnTo>
                <a:lnTo>
                  <a:pt x="831" y="1332"/>
                </a:lnTo>
                <a:lnTo>
                  <a:pt x="712" y="1358"/>
                </a:lnTo>
                <a:lnTo>
                  <a:pt x="581" y="1382"/>
                </a:lnTo>
                <a:lnTo>
                  <a:pt x="445" y="1401"/>
                </a:lnTo>
                <a:lnTo>
                  <a:pt x="318" y="1417"/>
                </a:lnTo>
                <a:lnTo>
                  <a:pt x="208" y="1427"/>
                </a:lnTo>
                <a:lnTo>
                  <a:pt x="127" y="1436"/>
                </a:lnTo>
                <a:lnTo>
                  <a:pt x="70" y="1436"/>
                </a:lnTo>
                <a:lnTo>
                  <a:pt x="33" y="1434"/>
                </a:lnTo>
                <a:lnTo>
                  <a:pt x="11" y="1429"/>
                </a:lnTo>
                <a:lnTo>
                  <a:pt x="3" y="1426"/>
                </a:lnTo>
                <a:lnTo>
                  <a:pt x="0" y="1419"/>
                </a:lnTo>
                <a:lnTo>
                  <a:pt x="4" y="1415"/>
                </a:lnTo>
                <a:lnTo>
                  <a:pt x="8" y="1410"/>
                </a:lnTo>
                <a:lnTo>
                  <a:pt x="11" y="1410"/>
                </a:lnTo>
                <a:close/>
              </a:path>
            </a:pathLst>
          </a:custGeom>
          <a:solidFill>
            <a:srgbClr val="6187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7" name="Freeform 42"/>
          <p:cNvSpPr>
            <a:spLocks/>
          </p:cNvSpPr>
          <p:nvPr/>
        </p:nvSpPr>
        <p:spPr bwMode="auto">
          <a:xfrm>
            <a:off x="1103313" y="2963863"/>
            <a:ext cx="1525587" cy="2276475"/>
          </a:xfrm>
          <a:custGeom>
            <a:avLst/>
            <a:gdLst>
              <a:gd name="T0" fmla="*/ 2147483647 w 961"/>
              <a:gd name="T1" fmla="*/ 2147483647 h 1434"/>
              <a:gd name="T2" fmla="*/ 2147483647 w 961"/>
              <a:gd name="T3" fmla="*/ 2147483647 h 1434"/>
              <a:gd name="T4" fmla="*/ 2147483647 w 961"/>
              <a:gd name="T5" fmla="*/ 2147483647 h 1434"/>
              <a:gd name="T6" fmla="*/ 2147483647 w 961"/>
              <a:gd name="T7" fmla="*/ 2147483647 h 1434"/>
              <a:gd name="T8" fmla="*/ 2147483647 w 961"/>
              <a:gd name="T9" fmla="*/ 2147483647 h 1434"/>
              <a:gd name="T10" fmla="*/ 2147483647 w 961"/>
              <a:gd name="T11" fmla="*/ 2147483647 h 1434"/>
              <a:gd name="T12" fmla="*/ 2147483647 w 961"/>
              <a:gd name="T13" fmla="*/ 2147483647 h 1434"/>
              <a:gd name="T14" fmla="*/ 2147483647 w 961"/>
              <a:gd name="T15" fmla="*/ 2147483647 h 1434"/>
              <a:gd name="T16" fmla="*/ 2147483647 w 961"/>
              <a:gd name="T17" fmla="*/ 2147483647 h 1434"/>
              <a:gd name="T18" fmla="*/ 2147483647 w 961"/>
              <a:gd name="T19" fmla="*/ 2147483647 h 1434"/>
              <a:gd name="T20" fmla="*/ 2147483647 w 961"/>
              <a:gd name="T21" fmla="*/ 2147483647 h 1434"/>
              <a:gd name="T22" fmla="*/ 2147483647 w 961"/>
              <a:gd name="T23" fmla="*/ 2147483647 h 1434"/>
              <a:gd name="T24" fmla="*/ 2147483647 w 961"/>
              <a:gd name="T25" fmla="*/ 2147483647 h 1434"/>
              <a:gd name="T26" fmla="*/ 2147483647 w 961"/>
              <a:gd name="T27" fmla="*/ 2147483647 h 1434"/>
              <a:gd name="T28" fmla="*/ 2147483647 w 961"/>
              <a:gd name="T29" fmla="*/ 2147483647 h 1434"/>
              <a:gd name="T30" fmla="*/ 2147483647 w 961"/>
              <a:gd name="T31" fmla="*/ 0 h 1434"/>
              <a:gd name="T32" fmla="*/ 2147483647 w 961"/>
              <a:gd name="T33" fmla="*/ 2147483647 h 1434"/>
              <a:gd name="T34" fmla="*/ 2147483647 w 961"/>
              <a:gd name="T35" fmla="*/ 2147483647 h 1434"/>
              <a:gd name="T36" fmla="*/ 2147483647 w 961"/>
              <a:gd name="T37" fmla="*/ 2147483647 h 1434"/>
              <a:gd name="T38" fmla="*/ 2147483647 w 961"/>
              <a:gd name="T39" fmla="*/ 2147483647 h 1434"/>
              <a:gd name="T40" fmla="*/ 2147483647 w 961"/>
              <a:gd name="T41" fmla="*/ 2147483647 h 1434"/>
              <a:gd name="T42" fmla="*/ 2147483647 w 961"/>
              <a:gd name="T43" fmla="*/ 2147483647 h 1434"/>
              <a:gd name="T44" fmla="*/ 2147483647 w 961"/>
              <a:gd name="T45" fmla="*/ 2147483647 h 1434"/>
              <a:gd name="T46" fmla="*/ 2147483647 w 961"/>
              <a:gd name="T47" fmla="*/ 2147483647 h 1434"/>
              <a:gd name="T48" fmla="*/ 2147483647 w 961"/>
              <a:gd name="T49" fmla="*/ 2147483647 h 1434"/>
              <a:gd name="T50" fmla="*/ 2147483647 w 961"/>
              <a:gd name="T51" fmla="*/ 2147483647 h 1434"/>
              <a:gd name="T52" fmla="*/ 2147483647 w 961"/>
              <a:gd name="T53" fmla="*/ 2147483647 h 1434"/>
              <a:gd name="T54" fmla="*/ 2147483647 w 961"/>
              <a:gd name="T55" fmla="*/ 2147483647 h 1434"/>
              <a:gd name="T56" fmla="*/ 2147483647 w 961"/>
              <a:gd name="T57" fmla="*/ 2147483647 h 1434"/>
              <a:gd name="T58" fmla="*/ 2147483647 w 961"/>
              <a:gd name="T59" fmla="*/ 2147483647 h 1434"/>
              <a:gd name="T60" fmla="*/ 2147483647 w 961"/>
              <a:gd name="T61" fmla="*/ 2147483647 h 1434"/>
              <a:gd name="T62" fmla="*/ 2147483647 w 961"/>
              <a:gd name="T63" fmla="*/ 2147483647 h 1434"/>
              <a:gd name="T64" fmla="*/ 2147483647 w 961"/>
              <a:gd name="T65" fmla="*/ 2147483647 h 1434"/>
              <a:gd name="T66" fmla="*/ 2147483647 w 961"/>
              <a:gd name="T67" fmla="*/ 2147483647 h 1434"/>
              <a:gd name="T68" fmla="*/ 2147483647 w 961"/>
              <a:gd name="T69" fmla="*/ 2147483647 h 1434"/>
              <a:gd name="T70" fmla="*/ 2147483647 w 961"/>
              <a:gd name="T71" fmla="*/ 2147483647 h 1434"/>
              <a:gd name="T72" fmla="*/ 2147483647 w 961"/>
              <a:gd name="T73" fmla="*/ 2147483647 h 1434"/>
              <a:gd name="T74" fmla="*/ 2147483647 w 961"/>
              <a:gd name="T75" fmla="*/ 2147483647 h 1434"/>
              <a:gd name="T76" fmla="*/ 2147483647 w 961"/>
              <a:gd name="T77" fmla="*/ 2147483647 h 1434"/>
              <a:gd name="T78" fmla="*/ 2147483647 w 961"/>
              <a:gd name="T79" fmla="*/ 2147483647 h 1434"/>
              <a:gd name="T80" fmla="*/ 2147483647 w 961"/>
              <a:gd name="T81" fmla="*/ 2147483647 h 1434"/>
              <a:gd name="T82" fmla="*/ 2147483647 w 961"/>
              <a:gd name="T83" fmla="*/ 2147483647 h 1434"/>
              <a:gd name="T84" fmla="*/ 2147483647 w 961"/>
              <a:gd name="T85" fmla="*/ 2147483647 h 1434"/>
              <a:gd name="T86" fmla="*/ 2147483647 w 961"/>
              <a:gd name="T87" fmla="*/ 2147483647 h 1434"/>
              <a:gd name="T88" fmla="*/ 2147483647 w 961"/>
              <a:gd name="T89" fmla="*/ 2147483647 h 1434"/>
              <a:gd name="T90" fmla="*/ 2147483647 w 961"/>
              <a:gd name="T91" fmla="*/ 2147483647 h 1434"/>
              <a:gd name="T92" fmla="*/ 2147483647 w 961"/>
              <a:gd name="T93" fmla="*/ 2147483647 h 1434"/>
              <a:gd name="T94" fmla="*/ 2147483647 w 961"/>
              <a:gd name="T95" fmla="*/ 2147483647 h 1434"/>
              <a:gd name="T96" fmla="*/ 2147483647 w 961"/>
              <a:gd name="T97" fmla="*/ 2147483647 h 1434"/>
              <a:gd name="T98" fmla="*/ 2147483647 w 961"/>
              <a:gd name="T99" fmla="*/ 2147483647 h 1434"/>
              <a:gd name="T100" fmla="*/ 2147483647 w 961"/>
              <a:gd name="T101" fmla="*/ 2147483647 h 1434"/>
              <a:gd name="T102" fmla="*/ 2147483647 w 961"/>
              <a:gd name="T103" fmla="*/ 2147483647 h 1434"/>
              <a:gd name="T104" fmla="*/ 2147483647 w 961"/>
              <a:gd name="T105" fmla="*/ 2147483647 h 1434"/>
              <a:gd name="T106" fmla="*/ 0 w 961"/>
              <a:gd name="T107" fmla="*/ 2147483647 h 1434"/>
              <a:gd name="T108" fmla="*/ 2147483647 w 961"/>
              <a:gd name="T109" fmla="*/ 2147483647 h 1434"/>
              <a:gd name="T110" fmla="*/ 2147483647 w 961"/>
              <a:gd name="T111" fmla="*/ 2147483647 h 1434"/>
              <a:gd name="T112" fmla="*/ 2147483647 w 961"/>
              <a:gd name="T113" fmla="*/ 2147483647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61" h="1434">
                <a:moveTo>
                  <a:pt x="11" y="1408"/>
                </a:moveTo>
                <a:lnTo>
                  <a:pt x="11" y="1239"/>
                </a:lnTo>
                <a:lnTo>
                  <a:pt x="11" y="1071"/>
                </a:lnTo>
                <a:lnTo>
                  <a:pt x="11" y="903"/>
                </a:lnTo>
                <a:lnTo>
                  <a:pt x="11" y="736"/>
                </a:lnTo>
                <a:lnTo>
                  <a:pt x="11" y="569"/>
                </a:lnTo>
                <a:lnTo>
                  <a:pt x="11" y="403"/>
                </a:lnTo>
                <a:lnTo>
                  <a:pt x="11" y="236"/>
                </a:lnTo>
                <a:lnTo>
                  <a:pt x="11" y="69"/>
                </a:lnTo>
                <a:lnTo>
                  <a:pt x="32" y="59"/>
                </a:lnTo>
                <a:lnTo>
                  <a:pt x="50" y="47"/>
                </a:lnTo>
                <a:lnTo>
                  <a:pt x="63" y="33"/>
                </a:lnTo>
                <a:lnTo>
                  <a:pt x="77" y="21"/>
                </a:lnTo>
                <a:lnTo>
                  <a:pt x="88" y="8"/>
                </a:lnTo>
                <a:lnTo>
                  <a:pt x="102" y="1"/>
                </a:lnTo>
                <a:lnTo>
                  <a:pt x="117" y="0"/>
                </a:lnTo>
                <a:lnTo>
                  <a:pt x="136" y="7"/>
                </a:lnTo>
                <a:lnTo>
                  <a:pt x="158" y="22"/>
                </a:lnTo>
                <a:lnTo>
                  <a:pt x="186" y="52"/>
                </a:lnTo>
                <a:lnTo>
                  <a:pt x="218" y="93"/>
                </a:lnTo>
                <a:lnTo>
                  <a:pt x="252" y="146"/>
                </a:lnTo>
                <a:lnTo>
                  <a:pt x="285" y="208"/>
                </a:lnTo>
                <a:lnTo>
                  <a:pt x="318" y="281"/>
                </a:lnTo>
                <a:lnTo>
                  <a:pt x="347" y="363"/>
                </a:lnTo>
                <a:lnTo>
                  <a:pt x="373" y="456"/>
                </a:lnTo>
                <a:lnTo>
                  <a:pt x="396" y="538"/>
                </a:lnTo>
                <a:lnTo>
                  <a:pt x="429" y="604"/>
                </a:lnTo>
                <a:lnTo>
                  <a:pt x="464" y="653"/>
                </a:lnTo>
                <a:lnTo>
                  <a:pt x="504" y="693"/>
                </a:lnTo>
                <a:lnTo>
                  <a:pt x="541" y="726"/>
                </a:lnTo>
                <a:lnTo>
                  <a:pt x="577" y="759"/>
                </a:lnTo>
                <a:lnTo>
                  <a:pt x="606" y="795"/>
                </a:lnTo>
                <a:lnTo>
                  <a:pt x="629" y="844"/>
                </a:lnTo>
                <a:lnTo>
                  <a:pt x="659" y="897"/>
                </a:lnTo>
                <a:lnTo>
                  <a:pt x="712" y="958"/>
                </a:lnTo>
                <a:lnTo>
                  <a:pt x="775" y="1019"/>
                </a:lnTo>
                <a:lnTo>
                  <a:pt x="844" y="1081"/>
                </a:lnTo>
                <a:lnTo>
                  <a:pt x="903" y="1139"/>
                </a:lnTo>
                <a:lnTo>
                  <a:pt x="945" y="1193"/>
                </a:lnTo>
                <a:lnTo>
                  <a:pt x="961" y="1238"/>
                </a:lnTo>
                <a:lnTo>
                  <a:pt x="943" y="1274"/>
                </a:lnTo>
                <a:lnTo>
                  <a:pt x="882" y="1302"/>
                </a:lnTo>
                <a:lnTo>
                  <a:pt x="791" y="1330"/>
                </a:lnTo>
                <a:lnTo>
                  <a:pt x="677" y="1356"/>
                </a:lnTo>
                <a:lnTo>
                  <a:pt x="553" y="1380"/>
                </a:lnTo>
                <a:lnTo>
                  <a:pt x="424" y="1399"/>
                </a:lnTo>
                <a:lnTo>
                  <a:pt x="304" y="1415"/>
                </a:lnTo>
                <a:lnTo>
                  <a:pt x="200" y="1425"/>
                </a:lnTo>
                <a:lnTo>
                  <a:pt x="121" y="1434"/>
                </a:lnTo>
                <a:lnTo>
                  <a:pt x="66" y="1434"/>
                </a:lnTo>
                <a:lnTo>
                  <a:pt x="32" y="1432"/>
                </a:lnTo>
                <a:lnTo>
                  <a:pt x="10" y="1427"/>
                </a:lnTo>
                <a:lnTo>
                  <a:pt x="2" y="1424"/>
                </a:lnTo>
                <a:lnTo>
                  <a:pt x="0" y="1417"/>
                </a:lnTo>
                <a:lnTo>
                  <a:pt x="4" y="1411"/>
                </a:lnTo>
                <a:lnTo>
                  <a:pt x="8" y="1408"/>
                </a:lnTo>
                <a:lnTo>
                  <a:pt x="11" y="1408"/>
                </a:lnTo>
                <a:close/>
              </a:path>
            </a:pathLst>
          </a:custGeom>
          <a:solidFill>
            <a:srgbClr val="6E8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8" name="Freeform 43"/>
          <p:cNvSpPr>
            <a:spLocks/>
          </p:cNvSpPr>
          <p:nvPr/>
        </p:nvSpPr>
        <p:spPr bwMode="auto">
          <a:xfrm>
            <a:off x="1103313" y="2968625"/>
            <a:ext cx="1447800" cy="2271713"/>
          </a:xfrm>
          <a:custGeom>
            <a:avLst/>
            <a:gdLst>
              <a:gd name="T0" fmla="*/ 2147483647 w 912"/>
              <a:gd name="T1" fmla="*/ 2147483647 h 1431"/>
              <a:gd name="T2" fmla="*/ 2147483647 w 912"/>
              <a:gd name="T3" fmla="*/ 2147483647 h 1431"/>
              <a:gd name="T4" fmla="*/ 2147483647 w 912"/>
              <a:gd name="T5" fmla="*/ 2147483647 h 1431"/>
              <a:gd name="T6" fmla="*/ 2147483647 w 912"/>
              <a:gd name="T7" fmla="*/ 2147483647 h 1431"/>
              <a:gd name="T8" fmla="*/ 2147483647 w 912"/>
              <a:gd name="T9" fmla="*/ 2147483647 h 1431"/>
              <a:gd name="T10" fmla="*/ 2147483647 w 912"/>
              <a:gd name="T11" fmla="*/ 2147483647 h 1431"/>
              <a:gd name="T12" fmla="*/ 2147483647 w 912"/>
              <a:gd name="T13" fmla="*/ 2147483647 h 1431"/>
              <a:gd name="T14" fmla="*/ 2147483647 w 912"/>
              <a:gd name="T15" fmla="*/ 2147483647 h 1431"/>
              <a:gd name="T16" fmla="*/ 2147483647 w 912"/>
              <a:gd name="T17" fmla="*/ 2147483647 h 1431"/>
              <a:gd name="T18" fmla="*/ 2147483647 w 912"/>
              <a:gd name="T19" fmla="*/ 2147483647 h 1431"/>
              <a:gd name="T20" fmla="*/ 2147483647 w 912"/>
              <a:gd name="T21" fmla="*/ 2147483647 h 1431"/>
              <a:gd name="T22" fmla="*/ 2147483647 w 912"/>
              <a:gd name="T23" fmla="*/ 2147483647 h 1431"/>
              <a:gd name="T24" fmla="*/ 2147483647 w 912"/>
              <a:gd name="T25" fmla="*/ 2147483647 h 1431"/>
              <a:gd name="T26" fmla="*/ 2147483647 w 912"/>
              <a:gd name="T27" fmla="*/ 2147483647 h 1431"/>
              <a:gd name="T28" fmla="*/ 2147483647 w 912"/>
              <a:gd name="T29" fmla="*/ 2147483647 h 1431"/>
              <a:gd name="T30" fmla="*/ 2147483647 w 912"/>
              <a:gd name="T31" fmla="*/ 0 h 1431"/>
              <a:gd name="T32" fmla="*/ 2147483647 w 912"/>
              <a:gd name="T33" fmla="*/ 2147483647 h 1431"/>
              <a:gd name="T34" fmla="*/ 2147483647 w 912"/>
              <a:gd name="T35" fmla="*/ 2147483647 h 1431"/>
              <a:gd name="T36" fmla="*/ 2147483647 w 912"/>
              <a:gd name="T37" fmla="*/ 2147483647 h 1431"/>
              <a:gd name="T38" fmla="*/ 2147483647 w 912"/>
              <a:gd name="T39" fmla="*/ 2147483647 h 1431"/>
              <a:gd name="T40" fmla="*/ 2147483647 w 912"/>
              <a:gd name="T41" fmla="*/ 2147483647 h 1431"/>
              <a:gd name="T42" fmla="*/ 2147483647 w 912"/>
              <a:gd name="T43" fmla="*/ 2147483647 h 1431"/>
              <a:gd name="T44" fmla="*/ 2147483647 w 912"/>
              <a:gd name="T45" fmla="*/ 2147483647 h 1431"/>
              <a:gd name="T46" fmla="*/ 2147483647 w 912"/>
              <a:gd name="T47" fmla="*/ 2147483647 h 1431"/>
              <a:gd name="T48" fmla="*/ 2147483647 w 912"/>
              <a:gd name="T49" fmla="*/ 2147483647 h 1431"/>
              <a:gd name="T50" fmla="*/ 2147483647 w 912"/>
              <a:gd name="T51" fmla="*/ 2147483647 h 1431"/>
              <a:gd name="T52" fmla="*/ 2147483647 w 912"/>
              <a:gd name="T53" fmla="*/ 2147483647 h 1431"/>
              <a:gd name="T54" fmla="*/ 2147483647 w 912"/>
              <a:gd name="T55" fmla="*/ 2147483647 h 1431"/>
              <a:gd name="T56" fmla="*/ 2147483647 w 912"/>
              <a:gd name="T57" fmla="*/ 2147483647 h 1431"/>
              <a:gd name="T58" fmla="*/ 2147483647 w 912"/>
              <a:gd name="T59" fmla="*/ 2147483647 h 1431"/>
              <a:gd name="T60" fmla="*/ 2147483647 w 912"/>
              <a:gd name="T61" fmla="*/ 2147483647 h 1431"/>
              <a:gd name="T62" fmla="*/ 2147483647 w 912"/>
              <a:gd name="T63" fmla="*/ 2147483647 h 1431"/>
              <a:gd name="T64" fmla="*/ 2147483647 w 912"/>
              <a:gd name="T65" fmla="*/ 2147483647 h 1431"/>
              <a:gd name="T66" fmla="*/ 2147483647 w 912"/>
              <a:gd name="T67" fmla="*/ 2147483647 h 1431"/>
              <a:gd name="T68" fmla="*/ 2147483647 w 912"/>
              <a:gd name="T69" fmla="*/ 2147483647 h 1431"/>
              <a:gd name="T70" fmla="*/ 2147483647 w 912"/>
              <a:gd name="T71" fmla="*/ 2147483647 h 1431"/>
              <a:gd name="T72" fmla="*/ 2147483647 w 912"/>
              <a:gd name="T73" fmla="*/ 2147483647 h 1431"/>
              <a:gd name="T74" fmla="*/ 2147483647 w 912"/>
              <a:gd name="T75" fmla="*/ 2147483647 h 1431"/>
              <a:gd name="T76" fmla="*/ 2147483647 w 912"/>
              <a:gd name="T77" fmla="*/ 2147483647 h 1431"/>
              <a:gd name="T78" fmla="*/ 2147483647 w 912"/>
              <a:gd name="T79" fmla="*/ 2147483647 h 1431"/>
              <a:gd name="T80" fmla="*/ 2147483647 w 912"/>
              <a:gd name="T81" fmla="*/ 2147483647 h 1431"/>
              <a:gd name="T82" fmla="*/ 2147483647 w 912"/>
              <a:gd name="T83" fmla="*/ 2147483647 h 1431"/>
              <a:gd name="T84" fmla="*/ 2147483647 w 912"/>
              <a:gd name="T85" fmla="*/ 2147483647 h 1431"/>
              <a:gd name="T86" fmla="*/ 2147483647 w 912"/>
              <a:gd name="T87" fmla="*/ 2147483647 h 1431"/>
              <a:gd name="T88" fmla="*/ 2147483647 w 912"/>
              <a:gd name="T89" fmla="*/ 2147483647 h 1431"/>
              <a:gd name="T90" fmla="*/ 2147483647 w 912"/>
              <a:gd name="T91" fmla="*/ 2147483647 h 1431"/>
              <a:gd name="T92" fmla="*/ 2147483647 w 912"/>
              <a:gd name="T93" fmla="*/ 2147483647 h 1431"/>
              <a:gd name="T94" fmla="*/ 2147483647 w 912"/>
              <a:gd name="T95" fmla="*/ 2147483647 h 1431"/>
              <a:gd name="T96" fmla="*/ 2147483647 w 912"/>
              <a:gd name="T97" fmla="*/ 2147483647 h 1431"/>
              <a:gd name="T98" fmla="*/ 2147483647 w 912"/>
              <a:gd name="T99" fmla="*/ 2147483647 h 1431"/>
              <a:gd name="T100" fmla="*/ 2147483647 w 912"/>
              <a:gd name="T101" fmla="*/ 2147483647 h 1431"/>
              <a:gd name="T102" fmla="*/ 2147483647 w 912"/>
              <a:gd name="T103" fmla="*/ 2147483647 h 1431"/>
              <a:gd name="T104" fmla="*/ 2147483647 w 912"/>
              <a:gd name="T105" fmla="*/ 2147483647 h 1431"/>
              <a:gd name="T106" fmla="*/ 0 w 912"/>
              <a:gd name="T107" fmla="*/ 2147483647 h 1431"/>
              <a:gd name="T108" fmla="*/ 2147483647 w 912"/>
              <a:gd name="T109" fmla="*/ 2147483647 h 1431"/>
              <a:gd name="T110" fmla="*/ 2147483647 w 912"/>
              <a:gd name="T111" fmla="*/ 2147483647 h 1431"/>
              <a:gd name="T112" fmla="*/ 2147483647 w 912"/>
              <a:gd name="T113" fmla="*/ 2147483647 h 143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12" h="1431">
                <a:moveTo>
                  <a:pt x="10" y="1405"/>
                </a:moveTo>
                <a:lnTo>
                  <a:pt x="10" y="1236"/>
                </a:lnTo>
                <a:lnTo>
                  <a:pt x="10" y="1068"/>
                </a:lnTo>
                <a:lnTo>
                  <a:pt x="10" y="901"/>
                </a:lnTo>
                <a:lnTo>
                  <a:pt x="10" y="735"/>
                </a:lnTo>
                <a:lnTo>
                  <a:pt x="10" y="568"/>
                </a:lnTo>
                <a:lnTo>
                  <a:pt x="10" y="401"/>
                </a:lnTo>
                <a:lnTo>
                  <a:pt x="10" y="235"/>
                </a:lnTo>
                <a:lnTo>
                  <a:pt x="10" y="70"/>
                </a:lnTo>
                <a:lnTo>
                  <a:pt x="29" y="59"/>
                </a:lnTo>
                <a:lnTo>
                  <a:pt x="46" y="47"/>
                </a:lnTo>
                <a:lnTo>
                  <a:pt x="59" y="33"/>
                </a:lnTo>
                <a:lnTo>
                  <a:pt x="73" y="21"/>
                </a:lnTo>
                <a:lnTo>
                  <a:pt x="84" y="9"/>
                </a:lnTo>
                <a:lnTo>
                  <a:pt x="98" y="2"/>
                </a:lnTo>
                <a:lnTo>
                  <a:pt x="112" y="0"/>
                </a:lnTo>
                <a:lnTo>
                  <a:pt x="130" y="7"/>
                </a:lnTo>
                <a:lnTo>
                  <a:pt x="150" y="21"/>
                </a:lnTo>
                <a:lnTo>
                  <a:pt x="176" y="51"/>
                </a:lnTo>
                <a:lnTo>
                  <a:pt x="207" y="92"/>
                </a:lnTo>
                <a:lnTo>
                  <a:pt x="240" y="144"/>
                </a:lnTo>
                <a:lnTo>
                  <a:pt x="270" y="207"/>
                </a:lnTo>
                <a:lnTo>
                  <a:pt x="301" y="281"/>
                </a:lnTo>
                <a:lnTo>
                  <a:pt x="329" y="363"/>
                </a:lnTo>
                <a:lnTo>
                  <a:pt x="354" y="455"/>
                </a:lnTo>
                <a:lnTo>
                  <a:pt x="376" y="537"/>
                </a:lnTo>
                <a:lnTo>
                  <a:pt x="407" y="601"/>
                </a:lnTo>
                <a:lnTo>
                  <a:pt x="440" y="650"/>
                </a:lnTo>
                <a:lnTo>
                  <a:pt x="478" y="690"/>
                </a:lnTo>
                <a:lnTo>
                  <a:pt x="513" y="723"/>
                </a:lnTo>
                <a:lnTo>
                  <a:pt x="546" y="757"/>
                </a:lnTo>
                <a:lnTo>
                  <a:pt x="574" y="794"/>
                </a:lnTo>
                <a:lnTo>
                  <a:pt x="597" y="842"/>
                </a:lnTo>
                <a:lnTo>
                  <a:pt x="626" y="896"/>
                </a:lnTo>
                <a:lnTo>
                  <a:pt x="676" y="955"/>
                </a:lnTo>
                <a:lnTo>
                  <a:pt x="736" y="1016"/>
                </a:lnTo>
                <a:lnTo>
                  <a:pt x="801" y="1078"/>
                </a:lnTo>
                <a:lnTo>
                  <a:pt x="857" y="1136"/>
                </a:lnTo>
                <a:lnTo>
                  <a:pt x="897" y="1190"/>
                </a:lnTo>
                <a:lnTo>
                  <a:pt x="912" y="1235"/>
                </a:lnTo>
                <a:lnTo>
                  <a:pt x="896" y="1271"/>
                </a:lnTo>
                <a:lnTo>
                  <a:pt x="838" y="1299"/>
                </a:lnTo>
                <a:lnTo>
                  <a:pt x="751" y="1327"/>
                </a:lnTo>
                <a:lnTo>
                  <a:pt x="644" y="1353"/>
                </a:lnTo>
                <a:lnTo>
                  <a:pt x="526" y="1377"/>
                </a:lnTo>
                <a:lnTo>
                  <a:pt x="403" y="1396"/>
                </a:lnTo>
                <a:lnTo>
                  <a:pt x="289" y="1412"/>
                </a:lnTo>
                <a:lnTo>
                  <a:pt x="189" y="1422"/>
                </a:lnTo>
                <a:lnTo>
                  <a:pt x="114" y="1431"/>
                </a:lnTo>
                <a:lnTo>
                  <a:pt x="63" y="1431"/>
                </a:lnTo>
                <a:lnTo>
                  <a:pt x="30" y="1429"/>
                </a:lnTo>
                <a:lnTo>
                  <a:pt x="10" y="1424"/>
                </a:lnTo>
                <a:lnTo>
                  <a:pt x="2" y="1421"/>
                </a:lnTo>
                <a:lnTo>
                  <a:pt x="0" y="1414"/>
                </a:lnTo>
                <a:lnTo>
                  <a:pt x="3" y="1408"/>
                </a:lnTo>
                <a:lnTo>
                  <a:pt x="7" y="1405"/>
                </a:lnTo>
                <a:lnTo>
                  <a:pt x="10" y="1405"/>
                </a:lnTo>
                <a:close/>
              </a:path>
            </a:pathLst>
          </a:custGeom>
          <a:solidFill>
            <a:srgbClr val="78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79" name="Freeform 44"/>
          <p:cNvSpPr>
            <a:spLocks/>
          </p:cNvSpPr>
          <p:nvPr/>
        </p:nvSpPr>
        <p:spPr bwMode="auto">
          <a:xfrm>
            <a:off x="1103313" y="2974975"/>
            <a:ext cx="1374775" cy="2265363"/>
          </a:xfrm>
          <a:custGeom>
            <a:avLst/>
            <a:gdLst>
              <a:gd name="T0" fmla="*/ 2147483647 w 866"/>
              <a:gd name="T1" fmla="*/ 2147483647 h 1427"/>
              <a:gd name="T2" fmla="*/ 2147483647 w 866"/>
              <a:gd name="T3" fmla="*/ 2147483647 h 1427"/>
              <a:gd name="T4" fmla="*/ 2147483647 w 866"/>
              <a:gd name="T5" fmla="*/ 2147483647 h 1427"/>
              <a:gd name="T6" fmla="*/ 2147483647 w 866"/>
              <a:gd name="T7" fmla="*/ 2147483647 h 1427"/>
              <a:gd name="T8" fmla="*/ 2147483647 w 866"/>
              <a:gd name="T9" fmla="*/ 2147483647 h 1427"/>
              <a:gd name="T10" fmla="*/ 2147483647 w 866"/>
              <a:gd name="T11" fmla="*/ 2147483647 h 1427"/>
              <a:gd name="T12" fmla="*/ 2147483647 w 866"/>
              <a:gd name="T13" fmla="*/ 2147483647 h 1427"/>
              <a:gd name="T14" fmla="*/ 2147483647 w 866"/>
              <a:gd name="T15" fmla="*/ 2147483647 h 1427"/>
              <a:gd name="T16" fmla="*/ 2147483647 w 866"/>
              <a:gd name="T17" fmla="*/ 2147483647 h 1427"/>
              <a:gd name="T18" fmla="*/ 2147483647 w 866"/>
              <a:gd name="T19" fmla="*/ 2147483647 h 1427"/>
              <a:gd name="T20" fmla="*/ 2147483647 w 866"/>
              <a:gd name="T21" fmla="*/ 2147483647 h 1427"/>
              <a:gd name="T22" fmla="*/ 2147483647 w 866"/>
              <a:gd name="T23" fmla="*/ 2147483647 h 1427"/>
              <a:gd name="T24" fmla="*/ 2147483647 w 866"/>
              <a:gd name="T25" fmla="*/ 2147483647 h 1427"/>
              <a:gd name="T26" fmla="*/ 2147483647 w 866"/>
              <a:gd name="T27" fmla="*/ 2147483647 h 1427"/>
              <a:gd name="T28" fmla="*/ 2147483647 w 866"/>
              <a:gd name="T29" fmla="*/ 2147483647 h 1427"/>
              <a:gd name="T30" fmla="*/ 2147483647 w 866"/>
              <a:gd name="T31" fmla="*/ 0 h 1427"/>
              <a:gd name="T32" fmla="*/ 2147483647 w 866"/>
              <a:gd name="T33" fmla="*/ 2147483647 h 1427"/>
              <a:gd name="T34" fmla="*/ 2147483647 w 866"/>
              <a:gd name="T35" fmla="*/ 2147483647 h 1427"/>
              <a:gd name="T36" fmla="*/ 2147483647 w 866"/>
              <a:gd name="T37" fmla="*/ 2147483647 h 1427"/>
              <a:gd name="T38" fmla="*/ 2147483647 w 866"/>
              <a:gd name="T39" fmla="*/ 2147483647 h 1427"/>
              <a:gd name="T40" fmla="*/ 2147483647 w 866"/>
              <a:gd name="T41" fmla="*/ 2147483647 h 1427"/>
              <a:gd name="T42" fmla="*/ 2147483647 w 866"/>
              <a:gd name="T43" fmla="*/ 2147483647 h 1427"/>
              <a:gd name="T44" fmla="*/ 2147483647 w 866"/>
              <a:gd name="T45" fmla="*/ 2147483647 h 1427"/>
              <a:gd name="T46" fmla="*/ 2147483647 w 866"/>
              <a:gd name="T47" fmla="*/ 2147483647 h 1427"/>
              <a:gd name="T48" fmla="*/ 2147483647 w 866"/>
              <a:gd name="T49" fmla="*/ 2147483647 h 1427"/>
              <a:gd name="T50" fmla="*/ 2147483647 w 866"/>
              <a:gd name="T51" fmla="*/ 2147483647 h 1427"/>
              <a:gd name="T52" fmla="*/ 2147483647 w 866"/>
              <a:gd name="T53" fmla="*/ 2147483647 h 1427"/>
              <a:gd name="T54" fmla="*/ 2147483647 w 866"/>
              <a:gd name="T55" fmla="*/ 2147483647 h 1427"/>
              <a:gd name="T56" fmla="*/ 2147483647 w 866"/>
              <a:gd name="T57" fmla="*/ 2147483647 h 1427"/>
              <a:gd name="T58" fmla="*/ 2147483647 w 866"/>
              <a:gd name="T59" fmla="*/ 2147483647 h 1427"/>
              <a:gd name="T60" fmla="*/ 2147483647 w 866"/>
              <a:gd name="T61" fmla="*/ 2147483647 h 1427"/>
              <a:gd name="T62" fmla="*/ 2147483647 w 866"/>
              <a:gd name="T63" fmla="*/ 2147483647 h 1427"/>
              <a:gd name="T64" fmla="*/ 2147483647 w 866"/>
              <a:gd name="T65" fmla="*/ 2147483647 h 1427"/>
              <a:gd name="T66" fmla="*/ 2147483647 w 866"/>
              <a:gd name="T67" fmla="*/ 2147483647 h 1427"/>
              <a:gd name="T68" fmla="*/ 2147483647 w 866"/>
              <a:gd name="T69" fmla="*/ 2147483647 h 1427"/>
              <a:gd name="T70" fmla="*/ 2147483647 w 866"/>
              <a:gd name="T71" fmla="*/ 2147483647 h 1427"/>
              <a:gd name="T72" fmla="*/ 2147483647 w 866"/>
              <a:gd name="T73" fmla="*/ 2147483647 h 1427"/>
              <a:gd name="T74" fmla="*/ 2147483647 w 866"/>
              <a:gd name="T75" fmla="*/ 2147483647 h 1427"/>
              <a:gd name="T76" fmla="*/ 2147483647 w 866"/>
              <a:gd name="T77" fmla="*/ 2147483647 h 1427"/>
              <a:gd name="T78" fmla="*/ 2147483647 w 866"/>
              <a:gd name="T79" fmla="*/ 2147483647 h 1427"/>
              <a:gd name="T80" fmla="*/ 2147483647 w 866"/>
              <a:gd name="T81" fmla="*/ 2147483647 h 1427"/>
              <a:gd name="T82" fmla="*/ 2147483647 w 866"/>
              <a:gd name="T83" fmla="*/ 2147483647 h 1427"/>
              <a:gd name="T84" fmla="*/ 2147483647 w 866"/>
              <a:gd name="T85" fmla="*/ 2147483647 h 1427"/>
              <a:gd name="T86" fmla="*/ 2147483647 w 866"/>
              <a:gd name="T87" fmla="*/ 2147483647 h 1427"/>
              <a:gd name="T88" fmla="*/ 2147483647 w 866"/>
              <a:gd name="T89" fmla="*/ 2147483647 h 1427"/>
              <a:gd name="T90" fmla="*/ 2147483647 w 866"/>
              <a:gd name="T91" fmla="*/ 2147483647 h 1427"/>
              <a:gd name="T92" fmla="*/ 2147483647 w 866"/>
              <a:gd name="T93" fmla="*/ 2147483647 h 1427"/>
              <a:gd name="T94" fmla="*/ 2147483647 w 866"/>
              <a:gd name="T95" fmla="*/ 2147483647 h 1427"/>
              <a:gd name="T96" fmla="*/ 2147483647 w 866"/>
              <a:gd name="T97" fmla="*/ 2147483647 h 1427"/>
              <a:gd name="T98" fmla="*/ 2147483647 w 866"/>
              <a:gd name="T99" fmla="*/ 2147483647 h 1427"/>
              <a:gd name="T100" fmla="*/ 2147483647 w 866"/>
              <a:gd name="T101" fmla="*/ 2147483647 h 1427"/>
              <a:gd name="T102" fmla="*/ 2147483647 w 866"/>
              <a:gd name="T103" fmla="*/ 2147483647 h 1427"/>
              <a:gd name="T104" fmla="*/ 2147483647 w 866"/>
              <a:gd name="T105" fmla="*/ 2147483647 h 1427"/>
              <a:gd name="T106" fmla="*/ 0 w 866"/>
              <a:gd name="T107" fmla="*/ 2147483647 h 1427"/>
              <a:gd name="T108" fmla="*/ 2147483647 w 866"/>
              <a:gd name="T109" fmla="*/ 2147483647 h 1427"/>
              <a:gd name="T110" fmla="*/ 2147483647 w 866"/>
              <a:gd name="T111" fmla="*/ 2147483647 h 1427"/>
              <a:gd name="T112" fmla="*/ 2147483647 w 866"/>
              <a:gd name="T113" fmla="*/ 2147483647 h 142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66" h="1427">
                <a:moveTo>
                  <a:pt x="10" y="1401"/>
                </a:moveTo>
                <a:lnTo>
                  <a:pt x="10" y="1234"/>
                </a:lnTo>
                <a:lnTo>
                  <a:pt x="10" y="1068"/>
                </a:lnTo>
                <a:lnTo>
                  <a:pt x="10" y="901"/>
                </a:lnTo>
                <a:lnTo>
                  <a:pt x="10" y="734"/>
                </a:lnTo>
                <a:lnTo>
                  <a:pt x="10" y="567"/>
                </a:lnTo>
                <a:lnTo>
                  <a:pt x="10" y="401"/>
                </a:lnTo>
                <a:lnTo>
                  <a:pt x="10" y="234"/>
                </a:lnTo>
                <a:lnTo>
                  <a:pt x="10" y="67"/>
                </a:lnTo>
                <a:lnTo>
                  <a:pt x="28" y="57"/>
                </a:lnTo>
                <a:lnTo>
                  <a:pt x="43" y="47"/>
                </a:lnTo>
                <a:lnTo>
                  <a:pt x="55" y="33"/>
                </a:lnTo>
                <a:lnTo>
                  <a:pt x="69" y="21"/>
                </a:lnTo>
                <a:lnTo>
                  <a:pt x="79" y="8"/>
                </a:lnTo>
                <a:lnTo>
                  <a:pt x="91" y="1"/>
                </a:lnTo>
                <a:lnTo>
                  <a:pt x="103" y="0"/>
                </a:lnTo>
                <a:lnTo>
                  <a:pt x="121" y="7"/>
                </a:lnTo>
                <a:lnTo>
                  <a:pt x="141" y="22"/>
                </a:lnTo>
                <a:lnTo>
                  <a:pt x="167" y="52"/>
                </a:lnTo>
                <a:lnTo>
                  <a:pt x="194" y="92"/>
                </a:lnTo>
                <a:lnTo>
                  <a:pt x="226" y="144"/>
                </a:lnTo>
                <a:lnTo>
                  <a:pt x="256" y="206"/>
                </a:lnTo>
                <a:lnTo>
                  <a:pt x="285" y="279"/>
                </a:lnTo>
                <a:lnTo>
                  <a:pt x="311" y="361"/>
                </a:lnTo>
                <a:lnTo>
                  <a:pt x="335" y="455"/>
                </a:lnTo>
                <a:lnTo>
                  <a:pt x="357" y="536"/>
                </a:lnTo>
                <a:lnTo>
                  <a:pt x="385" y="600"/>
                </a:lnTo>
                <a:lnTo>
                  <a:pt x="417" y="649"/>
                </a:lnTo>
                <a:lnTo>
                  <a:pt x="453" y="689"/>
                </a:lnTo>
                <a:lnTo>
                  <a:pt x="486" y="722"/>
                </a:lnTo>
                <a:lnTo>
                  <a:pt x="518" y="755"/>
                </a:lnTo>
                <a:lnTo>
                  <a:pt x="544" y="791"/>
                </a:lnTo>
                <a:lnTo>
                  <a:pt x="564" y="838"/>
                </a:lnTo>
                <a:lnTo>
                  <a:pt x="592" y="892"/>
                </a:lnTo>
                <a:lnTo>
                  <a:pt x="640" y="953"/>
                </a:lnTo>
                <a:lnTo>
                  <a:pt x="698" y="1014"/>
                </a:lnTo>
                <a:lnTo>
                  <a:pt x="760" y="1076"/>
                </a:lnTo>
                <a:lnTo>
                  <a:pt x="812" y="1134"/>
                </a:lnTo>
                <a:lnTo>
                  <a:pt x="851" y="1186"/>
                </a:lnTo>
                <a:lnTo>
                  <a:pt x="866" y="1231"/>
                </a:lnTo>
                <a:lnTo>
                  <a:pt x="848" y="1267"/>
                </a:lnTo>
                <a:lnTo>
                  <a:pt x="793" y="1295"/>
                </a:lnTo>
                <a:lnTo>
                  <a:pt x="712" y="1323"/>
                </a:lnTo>
                <a:lnTo>
                  <a:pt x="608" y="1349"/>
                </a:lnTo>
                <a:lnTo>
                  <a:pt x="497" y="1373"/>
                </a:lnTo>
                <a:lnTo>
                  <a:pt x="381" y="1392"/>
                </a:lnTo>
                <a:lnTo>
                  <a:pt x="273" y="1408"/>
                </a:lnTo>
                <a:lnTo>
                  <a:pt x="178" y="1418"/>
                </a:lnTo>
                <a:lnTo>
                  <a:pt x="107" y="1427"/>
                </a:lnTo>
                <a:lnTo>
                  <a:pt x="59" y="1427"/>
                </a:lnTo>
                <a:lnTo>
                  <a:pt x="28" y="1425"/>
                </a:lnTo>
                <a:lnTo>
                  <a:pt x="8" y="1420"/>
                </a:lnTo>
                <a:lnTo>
                  <a:pt x="2" y="1417"/>
                </a:lnTo>
                <a:lnTo>
                  <a:pt x="0" y="1410"/>
                </a:lnTo>
                <a:lnTo>
                  <a:pt x="3" y="1404"/>
                </a:lnTo>
                <a:lnTo>
                  <a:pt x="7" y="1401"/>
                </a:lnTo>
                <a:lnTo>
                  <a:pt x="10" y="1401"/>
                </a:lnTo>
                <a:close/>
              </a:path>
            </a:pathLst>
          </a:custGeom>
          <a:solidFill>
            <a:srgbClr val="82A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0" name="Freeform 45"/>
          <p:cNvSpPr>
            <a:spLocks/>
          </p:cNvSpPr>
          <p:nvPr/>
        </p:nvSpPr>
        <p:spPr bwMode="auto">
          <a:xfrm>
            <a:off x="1103313" y="2979738"/>
            <a:ext cx="1296987" cy="2260600"/>
          </a:xfrm>
          <a:custGeom>
            <a:avLst/>
            <a:gdLst>
              <a:gd name="T0" fmla="*/ 2147483647 w 817"/>
              <a:gd name="T1" fmla="*/ 2147483647 h 1424"/>
              <a:gd name="T2" fmla="*/ 2147483647 w 817"/>
              <a:gd name="T3" fmla="*/ 2147483647 h 1424"/>
              <a:gd name="T4" fmla="*/ 2147483647 w 817"/>
              <a:gd name="T5" fmla="*/ 2147483647 h 1424"/>
              <a:gd name="T6" fmla="*/ 2147483647 w 817"/>
              <a:gd name="T7" fmla="*/ 2147483647 h 1424"/>
              <a:gd name="T8" fmla="*/ 2147483647 w 817"/>
              <a:gd name="T9" fmla="*/ 2147483647 h 1424"/>
              <a:gd name="T10" fmla="*/ 2147483647 w 817"/>
              <a:gd name="T11" fmla="*/ 2147483647 h 1424"/>
              <a:gd name="T12" fmla="*/ 2147483647 w 817"/>
              <a:gd name="T13" fmla="*/ 2147483647 h 1424"/>
              <a:gd name="T14" fmla="*/ 2147483647 w 817"/>
              <a:gd name="T15" fmla="*/ 2147483647 h 1424"/>
              <a:gd name="T16" fmla="*/ 2147483647 w 817"/>
              <a:gd name="T17" fmla="*/ 2147483647 h 1424"/>
              <a:gd name="T18" fmla="*/ 2147483647 w 817"/>
              <a:gd name="T19" fmla="*/ 2147483647 h 1424"/>
              <a:gd name="T20" fmla="*/ 2147483647 w 817"/>
              <a:gd name="T21" fmla="*/ 2147483647 h 1424"/>
              <a:gd name="T22" fmla="*/ 2147483647 w 817"/>
              <a:gd name="T23" fmla="*/ 2147483647 h 1424"/>
              <a:gd name="T24" fmla="*/ 2147483647 w 817"/>
              <a:gd name="T25" fmla="*/ 2147483647 h 1424"/>
              <a:gd name="T26" fmla="*/ 2147483647 w 817"/>
              <a:gd name="T27" fmla="*/ 2147483647 h 1424"/>
              <a:gd name="T28" fmla="*/ 2147483647 w 817"/>
              <a:gd name="T29" fmla="*/ 2147483647 h 1424"/>
              <a:gd name="T30" fmla="*/ 2147483647 w 817"/>
              <a:gd name="T31" fmla="*/ 0 h 1424"/>
              <a:gd name="T32" fmla="*/ 2147483647 w 817"/>
              <a:gd name="T33" fmla="*/ 2147483647 h 1424"/>
              <a:gd name="T34" fmla="*/ 2147483647 w 817"/>
              <a:gd name="T35" fmla="*/ 2147483647 h 1424"/>
              <a:gd name="T36" fmla="*/ 2147483647 w 817"/>
              <a:gd name="T37" fmla="*/ 2147483647 h 1424"/>
              <a:gd name="T38" fmla="*/ 2147483647 w 817"/>
              <a:gd name="T39" fmla="*/ 2147483647 h 1424"/>
              <a:gd name="T40" fmla="*/ 2147483647 w 817"/>
              <a:gd name="T41" fmla="*/ 2147483647 h 1424"/>
              <a:gd name="T42" fmla="*/ 2147483647 w 817"/>
              <a:gd name="T43" fmla="*/ 2147483647 h 1424"/>
              <a:gd name="T44" fmla="*/ 2147483647 w 817"/>
              <a:gd name="T45" fmla="*/ 2147483647 h 1424"/>
              <a:gd name="T46" fmla="*/ 2147483647 w 817"/>
              <a:gd name="T47" fmla="*/ 2147483647 h 1424"/>
              <a:gd name="T48" fmla="*/ 2147483647 w 817"/>
              <a:gd name="T49" fmla="*/ 2147483647 h 1424"/>
              <a:gd name="T50" fmla="*/ 2147483647 w 817"/>
              <a:gd name="T51" fmla="*/ 2147483647 h 1424"/>
              <a:gd name="T52" fmla="*/ 2147483647 w 817"/>
              <a:gd name="T53" fmla="*/ 2147483647 h 1424"/>
              <a:gd name="T54" fmla="*/ 2147483647 w 817"/>
              <a:gd name="T55" fmla="*/ 2147483647 h 1424"/>
              <a:gd name="T56" fmla="*/ 2147483647 w 817"/>
              <a:gd name="T57" fmla="*/ 2147483647 h 1424"/>
              <a:gd name="T58" fmla="*/ 2147483647 w 817"/>
              <a:gd name="T59" fmla="*/ 2147483647 h 1424"/>
              <a:gd name="T60" fmla="*/ 2147483647 w 817"/>
              <a:gd name="T61" fmla="*/ 2147483647 h 1424"/>
              <a:gd name="T62" fmla="*/ 2147483647 w 817"/>
              <a:gd name="T63" fmla="*/ 2147483647 h 1424"/>
              <a:gd name="T64" fmla="*/ 2147483647 w 817"/>
              <a:gd name="T65" fmla="*/ 2147483647 h 1424"/>
              <a:gd name="T66" fmla="*/ 2147483647 w 817"/>
              <a:gd name="T67" fmla="*/ 2147483647 h 1424"/>
              <a:gd name="T68" fmla="*/ 2147483647 w 817"/>
              <a:gd name="T69" fmla="*/ 2147483647 h 1424"/>
              <a:gd name="T70" fmla="*/ 2147483647 w 817"/>
              <a:gd name="T71" fmla="*/ 2147483647 h 1424"/>
              <a:gd name="T72" fmla="*/ 2147483647 w 817"/>
              <a:gd name="T73" fmla="*/ 2147483647 h 1424"/>
              <a:gd name="T74" fmla="*/ 2147483647 w 817"/>
              <a:gd name="T75" fmla="*/ 2147483647 h 1424"/>
              <a:gd name="T76" fmla="*/ 2147483647 w 817"/>
              <a:gd name="T77" fmla="*/ 2147483647 h 1424"/>
              <a:gd name="T78" fmla="*/ 2147483647 w 817"/>
              <a:gd name="T79" fmla="*/ 2147483647 h 1424"/>
              <a:gd name="T80" fmla="*/ 2147483647 w 817"/>
              <a:gd name="T81" fmla="*/ 2147483647 h 1424"/>
              <a:gd name="T82" fmla="*/ 2147483647 w 817"/>
              <a:gd name="T83" fmla="*/ 2147483647 h 1424"/>
              <a:gd name="T84" fmla="*/ 2147483647 w 817"/>
              <a:gd name="T85" fmla="*/ 2147483647 h 1424"/>
              <a:gd name="T86" fmla="*/ 2147483647 w 817"/>
              <a:gd name="T87" fmla="*/ 2147483647 h 1424"/>
              <a:gd name="T88" fmla="*/ 2147483647 w 817"/>
              <a:gd name="T89" fmla="*/ 2147483647 h 1424"/>
              <a:gd name="T90" fmla="*/ 2147483647 w 817"/>
              <a:gd name="T91" fmla="*/ 2147483647 h 1424"/>
              <a:gd name="T92" fmla="*/ 2147483647 w 817"/>
              <a:gd name="T93" fmla="*/ 2147483647 h 1424"/>
              <a:gd name="T94" fmla="*/ 2147483647 w 817"/>
              <a:gd name="T95" fmla="*/ 2147483647 h 1424"/>
              <a:gd name="T96" fmla="*/ 2147483647 w 817"/>
              <a:gd name="T97" fmla="*/ 2147483647 h 1424"/>
              <a:gd name="T98" fmla="*/ 2147483647 w 817"/>
              <a:gd name="T99" fmla="*/ 2147483647 h 1424"/>
              <a:gd name="T100" fmla="*/ 2147483647 w 817"/>
              <a:gd name="T101" fmla="*/ 2147483647 h 1424"/>
              <a:gd name="T102" fmla="*/ 2147483647 w 817"/>
              <a:gd name="T103" fmla="*/ 2147483647 h 1424"/>
              <a:gd name="T104" fmla="*/ 2147483647 w 817"/>
              <a:gd name="T105" fmla="*/ 2147483647 h 1424"/>
              <a:gd name="T106" fmla="*/ 0 w 817"/>
              <a:gd name="T107" fmla="*/ 2147483647 h 1424"/>
              <a:gd name="T108" fmla="*/ 2147483647 w 817"/>
              <a:gd name="T109" fmla="*/ 2147483647 h 1424"/>
              <a:gd name="T110" fmla="*/ 2147483647 w 817"/>
              <a:gd name="T111" fmla="*/ 2147483647 h 1424"/>
              <a:gd name="T112" fmla="*/ 2147483647 w 817"/>
              <a:gd name="T113" fmla="*/ 2147483647 h 142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17" h="1424">
                <a:moveTo>
                  <a:pt x="10" y="1398"/>
                </a:moveTo>
                <a:lnTo>
                  <a:pt x="10" y="1231"/>
                </a:lnTo>
                <a:lnTo>
                  <a:pt x="10" y="1065"/>
                </a:lnTo>
                <a:lnTo>
                  <a:pt x="10" y="898"/>
                </a:lnTo>
                <a:lnTo>
                  <a:pt x="10" y="731"/>
                </a:lnTo>
                <a:lnTo>
                  <a:pt x="10" y="564"/>
                </a:lnTo>
                <a:lnTo>
                  <a:pt x="10" y="398"/>
                </a:lnTo>
                <a:lnTo>
                  <a:pt x="10" y="231"/>
                </a:lnTo>
                <a:lnTo>
                  <a:pt x="10" y="66"/>
                </a:lnTo>
                <a:lnTo>
                  <a:pt x="26" y="56"/>
                </a:lnTo>
                <a:lnTo>
                  <a:pt x="41" y="45"/>
                </a:lnTo>
                <a:lnTo>
                  <a:pt x="52" y="31"/>
                </a:lnTo>
                <a:lnTo>
                  <a:pt x="65" y="21"/>
                </a:lnTo>
                <a:lnTo>
                  <a:pt x="74" y="9"/>
                </a:lnTo>
                <a:lnTo>
                  <a:pt x="87" y="2"/>
                </a:lnTo>
                <a:lnTo>
                  <a:pt x="99" y="0"/>
                </a:lnTo>
                <a:lnTo>
                  <a:pt x="116" y="7"/>
                </a:lnTo>
                <a:lnTo>
                  <a:pt x="134" y="21"/>
                </a:lnTo>
                <a:lnTo>
                  <a:pt x="158" y="51"/>
                </a:lnTo>
                <a:lnTo>
                  <a:pt x="185" y="92"/>
                </a:lnTo>
                <a:lnTo>
                  <a:pt x="213" y="144"/>
                </a:lnTo>
                <a:lnTo>
                  <a:pt x="241" y="205"/>
                </a:lnTo>
                <a:lnTo>
                  <a:pt x="268" y="278"/>
                </a:lnTo>
                <a:lnTo>
                  <a:pt x="293" y="360"/>
                </a:lnTo>
                <a:lnTo>
                  <a:pt x="315" y="453"/>
                </a:lnTo>
                <a:lnTo>
                  <a:pt x="336" y="535"/>
                </a:lnTo>
                <a:lnTo>
                  <a:pt x="363" y="599"/>
                </a:lnTo>
                <a:lnTo>
                  <a:pt x="395" y="648"/>
                </a:lnTo>
                <a:lnTo>
                  <a:pt x="428" y="688"/>
                </a:lnTo>
                <a:lnTo>
                  <a:pt x="458" y="721"/>
                </a:lnTo>
                <a:lnTo>
                  <a:pt x="489" y="754"/>
                </a:lnTo>
                <a:lnTo>
                  <a:pt x="513" y="790"/>
                </a:lnTo>
                <a:lnTo>
                  <a:pt x="534" y="837"/>
                </a:lnTo>
                <a:lnTo>
                  <a:pt x="560" y="891"/>
                </a:lnTo>
                <a:lnTo>
                  <a:pt x="604" y="950"/>
                </a:lnTo>
                <a:lnTo>
                  <a:pt x="659" y="1011"/>
                </a:lnTo>
                <a:lnTo>
                  <a:pt x="717" y="1073"/>
                </a:lnTo>
                <a:lnTo>
                  <a:pt x="767" y="1131"/>
                </a:lnTo>
                <a:lnTo>
                  <a:pt x="804" y="1183"/>
                </a:lnTo>
                <a:lnTo>
                  <a:pt x="817" y="1228"/>
                </a:lnTo>
                <a:lnTo>
                  <a:pt x="801" y="1264"/>
                </a:lnTo>
                <a:lnTo>
                  <a:pt x="749" y="1292"/>
                </a:lnTo>
                <a:lnTo>
                  <a:pt x="672" y="1320"/>
                </a:lnTo>
                <a:lnTo>
                  <a:pt x="575" y="1346"/>
                </a:lnTo>
                <a:lnTo>
                  <a:pt x="469" y="1370"/>
                </a:lnTo>
                <a:lnTo>
                  <a:pt x="359" y="1389"/>
                </a:lnTo>
                <a:lnTo>
                  <a:pt x="257" y="1405"/>
                </a:lnTo>
                <a:lnTo>
                  <a:pt x="168" y="1415"/>
                </a:lnTo>
                <a:lnTo>
                  <a:pt x="102" y="1424"/>
                </a:lnTo>
                <a:lnTo>
                  <a:pt x="55" y="1424"/>
                </a:lnTo>
                <a:lnTo>
                  <a:pt x="26" y="1422"/>
                </a:lnTo>
                <a:lnTo>
                  <a:pt x="8" y="1417"/>
                </a:lnTo>
                <a:lnTo>
                  <a:pt x="2" y="1414"/>
                </a:lnTo>
                <a:lnTo>
                  <a:pt x="0" y="1407"/>
                </a:lnTo>
                <a:lnTo>
                  <a:pt x="3" y="1401"/>
                </a:lnTo>
                <a:lnTo>
                  <a:pt x="7" y="1398"/>
                </a:lnTo>
                <a:lnTo>
                  <a:pt x="10" y="1398"/>
                </a:lnTo>
                <a:close/>
              </a:path>
            </a:pathLst>
          </a:custGeom>
          <a:solidFill>
            <a:srgbClr val="8CA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1" name="Freeform 46"/>
          <p:cNvSpPr>
            <a:spLocks/>
          </p:cNvSpPr>
          <p:nvPr/>
        </p:nvSpPr>
        <p:spPr bwMode="auto">
          <a:xfrm>
            <a:off x="1101725" y="2982913"/>
            <a:ext cx="1220788" cy="2257425"/>
          </a:xfrm>
          <a:custGeom>
            <a:avLst/>
            <a:gdLst>
              <a:gd name="T0" fmla="*/ 2147483647 w 769"/>
              <a:gd name="T1" fmla="*/ 2147483647 h 1422"/>
              <a:gd name="T2" fmla="*/ 2147483647 w 769"/>
              <a:gd name="T3" fmla="*/ 2147483647 h 1422"/>
              <a:gd name="T4" fmla="*/ 2147483647 w 769"/>
              <a:gd name="T5" fmla="*/ 2147483647 h 1422"/>
              <a:gd name="T6" fmla="*/ 2147483647 w 769"/>
              <a:gd name="T7" fmla="*/ 2147483647 h 1422"/>
              <a:gd name="T8" fmla="*/ 2147483647 w 769"/>
              <a:gd name="T9" fmla="*/ 2147483647 h 1422"/>
              <a:gd name="T10" fmla="*/ 2147483647 w 769"/>
              <a:gd name="T11" fmla="*/ 2147483647 h 1422"/>
              <a:gd name="T12" fmla="*/ 2147483647 w 769"/>
              <a:gd name="T13" fmla="*/ 2147483647 h 1422"/>
              <a:gd name="T14" fmla="*/ 2147483647 w 769"/>
              <a:gd name="T15" fmla="*/ 2147483647 h 1422"/>
              <a:gd name="T16" fmla="*/ 2147483647 w 769"/>
              <a:gd name="T17" fmla="*/ 2147483647 h 1422"/>
              <a:gd name="T18" fmla="*/ 2147483647 w 769"/>
              <a:gd name="T19" fmla="*/ 2147483647 h 1422"/>
              <a:gd name="T20" fmla="*/ 2147483647 w 769"/>
              <a:gd name="T21" fmla="*/ 2147483647 h 1422"/>
              <a:gd name="T22" fmla="*/ 2147483647 w 769"/>
              <a:gd name="T23" fmla="*/ 2147483647 h 1422"/>
              <a:gd name="T24" fmla="*/ 2147483647 w 769"/>
              <a:gd name="T25" fmla="*/ 2147483647 h 1422"/>
              <a:gd name="T26" fmla="*/ 2147483647 w 769"/>
              <a:gd name="T27" fmla="*/ 2147483647 h 1422"/>
              <a:gd name="T28" fmla="*/ 2147483647 w 769"/>
              <a:gd name="T29" fmla="*/ 2147483647 h 1422"/>
              <a:gd name="T30" fmla="*/ 2147483647 w 769"/>
              <a:gd name="T31" fmla="*/ 0 h 1422"/>
              <a:gd name="T32" fmla="*/ 2147483647 w 769"/>
              <a:gd name="T33" fmla="*/ 2147483647 h 1422"/>
              <a:gd name="T34" fmla="*/ 2147483647 w 769"/>
              <a:gd name="T35" fmla="*/ 2147483647 h 1422"/>
              <a:gd name="T36" fmla="*/ 2147483647 w 769"/>
              <a:gd name="T37" fmla="*/ 2147483647 h 1422"/>
              <a:gd name="T38" fmla="*/ 2147483647 w 769"/>
              <a:gd name="T39" fmla="*/ 2147483647 h 1422"/>
              <a:gd name="T40" fmla="*/ 2147483647 w 769"/>
              <a:gd name="T41" fmla="*/ 2147483647 h 1422"/>
              <a:gd name="T42" fmla="*/ 2147483647 w 769"/>
              <a:gd name="T43" fmla="*/ 2147483647 h 1422"/>
              <a:gd name="T44" fmla="*/ 2147483647 w 769"/>
              <a:gd name="T45" fmla="*/ 2147483647 h 1422"/>
              <a:gd name="T46" fmla="*/ 2147483647 w 769"/>
              <a:gd name="T47" fmla="*/ 2147483647 h 1422"/>
              <a:gd name="T48" fmla="*/ 2147483647 w 769"/>
              <a:gd name="T49" fmla="*/ 2147483647 h 1422"/>
              <a:gd name="T50" fmla="*/ 2147483647 w 769"/>
              <a:gd name="T51" fmla="*/ 2147483647 h 1422"/>
              <a:gd name="T52" fmla="*/ 2147483647 w 769"/>
              <a:gd name="T53" fmla="*/ 2147483647 h 1422"/>
              <a:gd name="T54" fmla="*/ 2147483647 w 769"/>
              <a:gd name="T55" fmla="*/ 2147483647 h 1422"/>
              <a:gd name="T56" fmla="*/ 2147483647 w 769"/>
              <a:gd name="T57" fmla="*/ 2147483647 h 1422"/>
              <a:gd name="T58" fmla="*/ 2147483647 w 769"/>
              <a:gd name="T59" fmla="*/ 2147483647 h 1422"/>
              <a:gd name="T60" fmla="*/ 2147483647 w 769"/>
              <a:gd name="T61" fmla="*/ 2147483647 h 1422"/>
              <a:gd name="T62" fmla="*/ 2147483647 w 769"/>
              <a:gd name="T63" fmla="*/ 2147483647 h 1422"/>
              <a:gd name="T64" fmla="*/ 2147483647 w 769"/>
              <a:gd name="T65" fmla="*/ 2147483647 h 1422"/>
              <a:gd name="T66" fmla="*/ 2147483647 w 769"/>
              <a:gd name="T67" fmla="*/ 2147483647 h 1422"/>
              <a:gd name="T68" fmla="*/ 2147483647 w 769"/>
              <a:gd name="T69" fmla="*/ 2147483647 h 1422"/>
              <a:gd name="T70" fmla="*/ 2147483647 w 769"/>
              <a:gd name="T71" fmla="*/ 2147483647 h 1422"/>
              <a:gd name="T72" fmla="*/ 2147483647 w 769"/>
              <a:gd name="T73" fmla="*/ 2147483647 h 1422"/>
              <a:gd name="T74" fmla="*/ 2147483647 w 769"/>
              <a:gd name="T75" fmla="*/ 2147483647 h 1422"/>
              <a:gd name="T76" fmla="*/ 2147483647 w 769"/>
              <a:gd name="T77" fmla="*/ 2147483647 h 1422"/>
              <a:gd name="T78" fmla="*/ 2147483647 w 769"/>
              <a:gd name="T79" fmla="*/ 2147483647 h 1422"/>
              <a:gd name="T80" fmla="*/ 2147483647 w 769"/>
              <a:gd name="T81" fmla="*/ 2147483647 h 1422"/>
              <a:gd name="T82" fmla="*/ 2147483647 w 769"/>
              <a:gd name="T83" fmla="*/ 2147483647 h 1422"/>
              <a:gd name="T84" fmla="*/ 2147483647 w 769"/>
              <a:gd name="T85" fmla="*/ 2147483647 h 1422"/>
              <a:gd name="T86" fmla="*/ 2147483647 w 769"/>
              <a:gd name="T87" fmla="*/ 2147483647 h 1422"/>
              <a:gd name="T88" fmla="*/ 2147483647 w 769"/>
              <a:gd name="T89" fmla="*/ 2147483647 h 1422"/>
              <a:gd name="T90" fmla="*/ 2147483647 w 769"/>
              <a:gd name="T91" fmla="*/ 2147483647 h 1422"/>
              <a:gd name="T92" fmla="*/ 2147483647 w 769"/>
              <a:gd name="T93" fmla="*/ 2147483647 h 1422"/>
              <a:gd name="T94" fmla="*/ 2147483647 w 769"/>
              <a:gd name="T95" fmla="*/ 2147483647 h 1422"/>
              <a:gd name="T96" fmla="*/ 2147483647 w 769"/>
              <a:gd name="T97" fmla="*/ 2147483647 h 1422"/>
              <a:gd name="T98" fmla="*/ 2147483647 w 769"/>
              <a:gd name="T99" fmla="*/ 2147483647 h 1422"/>
              <a:gd name="T100" fmla="*/ 2147483647 w 769"/>
              <a:gd name="T101" fmla="*/ 2147483647 h 1422"/>
              <a:gd name="T102" fmla="*/ 2147483647 w 769"/>
              <a:gd name="T103" fmla="*/ 2147483647 h 1422"/>
              <a:gd name="T104" fmla="*/ 2147483647 w 769"/>
              <a:gd name="T105" fmla="*/ 2147483647 h 1422"/>
              <a:gd name="T106" fmla="*/ 0 w 769"/>
              <a:gd name="T107" fmla="*/ 2147483647 h 1422"/>
              <a:gd name="T108" fmla="*/ 2147483647 w 769"/>
              <a:gd name="T109" fmla="*/ 2147483647 h 1422"/>
              <a:gd name="T110" fmla="*/ 2147483647 w 769"/>
              <a:gd name="T111" fmla="*/ 2147483647 h 1422"/>
              <a:gd name="T112" fmla="*/ 2147483647 w 769"/>
              <a:gd name="T113" fmla="*/ 2147483647 h 14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69" h="1422">
                <a:moveTo>
                  <a:pt x="8" y="1396"/>
                </a:moveTo>
                <a:lnTo>
                  <a:pt x="8" y="1229"/>
                </a:lnTo>
                <a:lnTo>
                  <a:pt x="8" y="1063"/>
                </a:lnTo>
                <a:lnTo>
                  <a:pt x="8" y="898"/>
                </a:lnTo>
                <a:lnTo>
                  <a:pt x="8" y="733"/>
                </a:lnTo>
                <a:lnTo>
                  <a:pt x="8" y="566"/>
                </a:lnTo>
                <a:lnTo>
                  <a:pt x="8" y="399"/>
                </a:lnTo>
                <a:lnTo>
                  <a:pt x="8" y="234"/>
                </a:lnTo>
                <a:lnTo>
                  <a:pt x="8" y="69"/>
                </a:lnTo>
                <a:lnTo>
                  <a:pt x="25" y="59"/>
                </a:lnTo>
                <a:lnTo>
                  <a:pt x="38" y="47"/>
                </a:lnTo>
                <a:lnTo>
                  <a:pt x="49" y="33"/>
                </a:lnTo>
                <a:lnTo>
                  <a:pt x="62" y="21"/>
                </a:lnTo>
                <a:lnTo>
                  <a:pt x="71" y="9"/>
                </a:lnTo>
                <a:lnTo>
                  <a:pt x="82" y="2"/>
                </a:lnTo>
                <a:lnTo>
                  <a:pt x="93" y="0"/>
                </a:lnTo>
                <a:lnTo>
                  <a:pt x="108" y="7"/>
                </a:lnTo>
                <a:lnTo>
                  <a:pt x="125" y="21"/>
                </a:lnTo>
                <a:lnTo>
                  <a:pt x="148" y="50"/>
                </a:lnTo>
                <a:lnTo>
                  <a:pt x="173" y="92"/>
                </a:lnTo>
                <a:lnTo>
                  <a:pt x="201" y="144"/>
                </a:lnTo>
                <a:lnTo>
                  <a:pt x="227" y="207"/>
                </a:lnTo>
                <a:lnTo>
                  <a:pt x="253" y="279"/>
                </a:lnTo>
                <a:lnTo>
                  <a:pt x="276" y="361"/>
                </a:lnTo>
                <a:lnTo>
                  <a:pt x="297" y="453"/>
                </a:lnTo>
                <a:lnTo>
                  <a:pt x="316" y="535"/>
                </a:lnTo>
                <a:lnTo>
                  <a:pt x="342" y="599"/>
                </a:lnTo>
                <a:lnTo>
                  <a:pt x="371" y="648"/>
                </a:lnTo>
                <a:lnTo>
                  <a:pt x="403" y="687"/>
                </a:lnTo>
                <a:lnTo>
                  <a:pt x="432" y="720"/>
                </a:lnTo>
                <a:lnTo>
                  <a:pt x="461" y="753"/>
                </a:lnTo>
                <a:lnTo>
                  <a:pt x="484" y="790"/>
                </a:lnTo>
                <a:lnTo>
                  <a:pt x="503" y="839"/>
                </a:lnTo>
                <a:lnTo>
                  <a:pt x="527" y="891"/>
                </a:lnTo>
                <a:lnTo>
                  <a:pt x="569" y="950"/>
                </a:lnTo>
                <a:lnTo>
                  <a:pt x="622" y="1010"/>
                </a:lnTo>
                <a:lnTo>
                  <a:pt x="675" y="1073"/>
                </a:lnTo>
                <a:lnTo>
                  <a:pt x="722" y="1130"/>
                </a:lnTo>
                <a:lnTo>
                  <a:pt x="757" y="1184"/>
                </a:lnTo>
                <a:lnTo>
                  <a:pt x="769" y="1229"/>
                </a:lnTo>
                <a:lnTo>
                  <a:pt x="754" y="1266"/>
                </a:lnTo>
                <a:lnTo>
                  <a:pt x="706" y="1292"/>
                </a:lnTo>
                <a:lnTo>
                  <a:pt x="633" y="1320"/>
                </a:lnTo>
                <a:lnTo>
                  <a:pt x="542" y="1344"/>
                </a:lnTo>
                <a:lnTo>
                  <a:pt x="443" y="1368"/>
                </a:lnTo>
                <a:lnTo>
                  <a:pt x="340" y="1387"/>
                </a:lnTo>
                <a:lnTo>
                  <a:pt x="243" y="1403"/>
                </a:lnTo>
                <a:lnTo>
                  <a:pt x="159" y="1413"/>
                </a:lnTo>
                <a:lnTo>
                  <a:pt x="97" y="1422"/>
                </a:lnTo>
                <a:lnTo>
                  <a:pt x="53" y="1422"/>
                </a:lnTo>
                <a:lnTo>
                  <a:pt x="26" y="1420"/>
                </a:lnTo>
                <a:lnTo>
                  <a:pt x="9" y="1415"/>
                </a:lnTo>
                <a:lnTo>
                  <a:pt x="3" y="1412"/>
                </a:lnTo>
                <a:lnTo>
                  <a:pt x="0" y="1405"/>
                </a:lnTo>
                <a:lnTo>
                  <a:pt x="3" y="1399"/>
                </a:lnTo>
                <a:lnTo>
                  <a:pt x="5" y="1396"/>
                </a:lnTo>
                <a:lnTo>
                  <a:pt x="8" y="1396"/>
                </a:lnTo>
                <a:close/>
              </a:path>
            </a:pathLst>
          </a:custGeom>
          <a:solidFill>
            <a:srgbClr val="96B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2" name="Freeform 47"/>
          <p:cNvSpPr>
            <a:spLocks/>
          </p:cNvSpPr>
          <p:nvPr/>
        </p:nvSpPr>
        <p:spPr bwMode="auto">
          <a:xfrm>
            <a:off x="1101725" y="2990850"/>
            <a:ext cx="1141413" cy="2249488"/>
          </a:xfrm>
          <a:custGeom>
            <a:avLst/>
            <a:gdLst>
              <a:gd name="T0" fmla="*/ 2147483647 w 719"/>
              <a:gd name="T1" fmla="*/ 2147483647 h 1417"/>
              <a:gd name="T2" fmla="*/ 2147483647 w 719"/>
              <a:gd name="T3" fmla="*/ 2147483647 h 1417"/>
              <a:gd name="T4" fmla="*/ 2147483647 w 719"/>
              <a:gd name="T5" fmla="*/ 2147483647 h 1417"/>
              <a:gd name="T6" fmla="*/ 2147483647 w 719"/>
              <a:gd name="T7" fmla="*/ 2147483647 h 1417"/>
              <a:gd name="T8" fmla="*/ 2147483647 w 719"/>
              <a:gd name="T9" fmla="*/ 2147483647 h 1417"/>
              <a:gd name="T10" fmla="*/ 2147483647 w 719"/>
              <a:gd name="T11" fmla="*/ 2147483647 h 1417"/>
              <a:gd name="T12" fmla="*/ 2147483647 w 719"/>
              <a:gd name="T13" fmla="*/ 2147483647 h 1417"/>
              <a:gd name="T14" fmla="*/ 2147483647 w 719"/>
              <a:gd name="T15" fmla="*/ 2147483647 h 1417"/>
              <a:gd name="T16" fmla="*/ 2147483647 w 719"/>
              <a:gd name="T17" fmla="*/ 2147483647 h 1417"/>
              <a:gd name="T18" fmla="*/ 2147483647 w 719"/>
              <a:gd name="T19" fmla="*/ 2147483647 h 1417"/>
              <a:gd name="T20" fmla="*/ 2147483647 w 719"/>
              <a:gd name="T21" fmla="*/ 2147483647 h 1417"/>
              <a:gd name="T22" fmla="*/ 2147483647 w 719"/>
              <a:gd name="T23" fmla="*/ 2147483647 h 1417"/>
              <a:gd name="T24" fmla="*/ 2147483647 w 719"/>
              <a:gd name="T25" fmla="*/ 2147483647 h 1417"/>
              <a:gd name="T26" fmla="*/ 2147483647 w 719"/>
              <a:gd name="T27" fmla="*/ 2147483647 h 1417"/>
              <a:gd name="T28" fmla="*/ 2147483647 w 719"/>
              <a:gd name="T29" fmla="*/ 2147483647 h 1417"/>
              <a:gd name="T30" fmla="*/ 2147483647 w 719"/>
              <a:gd name="T31" fmla="*/ 0 h 1417"/>
              <a:gd name="T32" fmla="*/ 2147483647 w 719"/>
              <a:gd name="T33" fmla="*/ 2147483647 h 1417"/>
              <a:gd name="T34" fmla="*/ 2147483647 w 719"/>
              <a:gd name="T35" fmla="*/ 2147483647 h 1417"/>
              <a:gd name="T36" fmla="*/ 2147483647 w 719"/>
              <a:gd name="T37" fmla="*/ 2147483647 h 1417"/>
              <a:gd name="T38" fmla="*/ 2147483647 w 719"/>
              <a:gd name="T39" fmla="*/ 2147483647 h 1417"/>
              <a:gd name="T40" fmla="*/ 2147483647 w 719"/>
              <a:gd name="T41" fmla="*/ 2147483647 h 1417"/>
              <a:gd name="T42" fmla="*/ 2147483647 w 719"/>
              <a:gd name="T43" fmla="*/ 2147483647 h 1417"/>
              <a:gd name="T44" fmla="*/ 2147483647 w 719"/>
              <a:gd name="T45" fmla="*/ 2147483647 h 1417"/>
              <a:gd name="T46" fmla="*/ 2147483647 w 719"/>
              <a:gd name="T47" fmla="*/ 2147483647 h 1417"/>
              <a:gd name="T48" fmla="*/ 2147483647 w 719"/>
              <a:gd name="T49" fmla="*/ 2147483647 h 1417"/>
              <a:gd name="T50" fmla="*/ 2147483647 w 719"/>
              <a:gd name="T51" fmla="*/ 2147483647 h 1417"/>
              <a:gd name="T52" fmla="*/ 2147483647 w 719"/>
              <a:gd name="T53" fmla="*/ 2147483647 h 1417"/>
              <a:gd name="T54" fmla="*/ 2147483647 w 719"/>
              <a:gd name="T55" fmla="*/ 2147483647 h 1417"/>
              <a:gd name="T56" fmla="*/ 2147483647 w 719"/>
              <a:gd name="T57" fmla="*/ 2147483647 h 1417"/>
              <a:gd name="T58" fmla="*/ 2147483647 w 719"/>
              <a:gd name="T59" fmla="*/ 2147483647 h 1417"/>
              <a:gd name="T60" fmla="*/ 2147483647 w 719"/>
              <a:gd name="T61" fmla="*/ 2147483647 h 1417"/>
              <a:gd name="T62" fmla="*/ 2147483647 w 719"/>
              <a:gd name="T63" fmla="*/ 2147483647 h 1417"/>
              <a:gd name="T64" fmla="*/ 2147483647 w 719"/>
              <a:gd name="T65" fmla="*/ 2147483647 h 1417"/>
              <a:gd name="T66" fmla="*/ 2147483647 w 719"/>
              <a:gd name="T67" fmla="*/ 2147483647 h 1417"/>
              <a:gd name="T68" fmla="*/ 2147483647 w 719"/>
              <a:gd name="T69" fmla="*/ 2147483647 h 1417"/>
              <a:gd name="T70" fmla="*/ 2147483647 w 719"/>
              <a:gd name="T71" fmla="*/ 2147483647 h 1417"/>
              <a:gd name="T72" fmla="*/ 2147483647 w 719"/>
              <a:gd name="T73" fmla="*/ 2147483647 h 1417"/>
              <a:gd name="T74" fmla="*/ 2147483647 w 719"/>
              <a:gd name="T75" fmla="*/ 2147483647 h 1417"/>
              <a:gd name="T76" fmla="*/ 2147483647 w 719"/>
              <a:gd name="T77" fmla="*/ 2147483647 h 1417"/>
              <a:gd name="T78" fmla="*/ 2147483647 w 719"/>
              <a:gd name="T79" fmla="*/ 2147483647 h 1417"/>
              <a:gd name="T80" fmla="*/ 2147483647 w 719"/>
              <a:gd name="T81" fmla="*/ 2147483647 h 1417"/>
              <a:gd name="T82" fmla="*/ 2147483647 w 719"/>
              <a:gd name="T83" fmla="*/ 2147483647 h 1417"/>
              <a:gd name="T84" fmla="*/ 2147483647 w 719"/>
              <a:gd name="T85" fmla="*/ 2147483647 h 1417"/>
              <a:gd name="T86" fmla="*/ 2147483647 w 719"/>
              <a:gd name="T87" fmla="*/ 2147483647 h 1417"/>
              <a:gd name="T88" fmla="*/ 2147483647 w 719"/>
              <a:gd name="T89" fmla="*/ 2147483647 h 1417"/>
              <a:gd name="T90" fmla="*/ 2147483647 w 719"/>
              <a:gd name="T91" fmla="*/ 2147483647 h 1417"/>
              <a:gd name="T92" fmla="*/ 2147483647 w 719"/>
              <a:gd name="T93" fmla="*/ 2147483647 h 1417"/>
              <a:gd name="T94" fmla="*/ 2147483647 w 719"/>
              <a:gd name="T95" fmla="*/ 2147483647 h 1417"/>
              <a:gd name="T96" fmla="*/ 2147483647 w 719"/>
              <a:gd name="T97" fmla="*/ 2147483647 h 1417"/>
              <a:gd name="T98" fmla="*/ 2147483647 w 719"/>
              <a:gd name="T99" fmla="*/ 2147483647 h 1417"/>
              <a:gd name="T100" fmla="*/ 2147483647 w 719"/>
              <a:gd name="T101" fmla="*/ 2147483647 h 1417"/>
              <a:gd name="T102" fmla="*/ 2147483647 w 719"/>
              <a:gd name="T103" fmla="*/ 2147483647 h 1417"/>
              <a:gd name="T104" fmla="*/ 2147483647 w 719"/>
              <a:gd name="T105" fmla="*/ 2147483647 h 1417"/>
              <a:gd name="T106" fmla="*/ 0 w 719"/>
              <a:gd name="T107" fmla="*/ 2147483647 h 1417"/>
              <a:gd name="T108" fmla="*/ 2147483647 w 719"/>
              <a:gd name="T109" fmla="*/ 2147483647 h 1417"/>
              <a:gd name="T110" fmla="*/ 2147483647 w 719"/>
              <a:gd name="T111" fmla="*/ 2147483647 h 1417"/>
              <a:gd name="T112" fmla="*/ 2147483647 w 719"/>
              <a:gd name="T113" fmla="*/ 2147483647 h 141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19" h="1417">
                <a:moveTo>
                  <a:pt x="8" y="1391"/>
                </a:moveTo>
                <a:lnTo>
                  <a:pt x="8" y="1224"/>
                </a:lnTo>
                <a:lnTo>
                  <a:pt x="8" y="1058"/>
                </a:lnTo>
                <a:lnTo>
                  <a:pt x="8" y="893"/>
                </a:lnTo>
                <a:lnTo>
                  <a:pt x="8" y="728"/>
                </a:lnTo>
                <a:lnTo>
                  <a:pt x="8" y="561"/>
                </a:lnTo>
                <a:lnTo>
                  <a:pt x="8" y="398"/>
                </a:lnTo>
                <a:lnTo>
                  <a:pt x="8" y="231"/>
                </a:lnTo>
                <a:lnTo>
                  <a:pt x="8" y="68"/>
                </a:lnTo>
                <a:lnTo>
                  <a:pt x="23" y="57"/>
                </a:lnTo>
                <a:lnTo>
                  <a:pt x="37" y="47"/>
                </a:lnTo>
                <a:lnTo>
                  <a:pt x="47" y="33"/>
                </a:lnTo>
                <a:lnTo>
                  <a:pt x="58" y="21"/>
                </a:lnTo>
                <a:lnTo>
                  <a:pt x="67" y="9"/>
                </a:lnTo>
                <a:lnTo>
                  <a:pt x="77" y="2"/>
                </a:lnTo>
                <a:lnTo>
                  <a:pt x="88" y="0"/>
                </a:lnTo>
                <a:lnTo>
                  <a:pt x="103" y="7"/>
                </a:lnTo>
                <a:lnTo>
                  <a:pt x="119" y="21"/>
                </a:lnTo>
                <a:lnTo>
                  <a:pt x="140" y="50"/>
                </a:lnTo>
                <a:lnTo>
                  <a:pt x="164" y="90"/>
                </a:lnTo>
                <a:lnTo>
                  <a:pt x="188" y="142"/>
                </a:lnTo>
                <a:lnTo>
                  <a:pt x="213" y="203"/>
                </a:lnTo>
                <a:lnTo>
                  <a:pt x="238" y="276"/>
                </a:lnTo>
                <a:lnTo>
                  <a:pt x="260" y="358"/>
                </a:lnTo>
                <a:lnTo>
                  <a:pt x="279" y="452"/>
                </a:lnTo>
                <a:lnTo>
                  <a:pt x="297" y="533"/>
                </a:lnTo>
                <a:lnTo>
                  <a:pt x="322" y="596"/>
                </a:lnTo>
                <a:lnTo>
                  <a:pt x="348" y="644"/>
                </a:lnTo>
                <a:lnTo>
                  <a:pt x="377" y="684"/>
                </a:lnTo>
                <a:lnTo>
                  <a:pt x="404" y="717"/>
                </a:lnTo>
                <a:lnTo>
                  <a:pt x="430" y="750"/>
                </a:lnTo>
                <a:lnTo>
                  <a:pt x="452" y="787"/>
                </a:lnTo>
                <a:lnTo>
                  <a:pt x="470" y="834"/>
                </a:lnTo>
                <a:lnTo>
                  <a:pt x="492" y="887"/>
                </a:lnTo>
                <a:lnTo>
                  <a:pt x="532" y="946"/>
                </a:lnTo>
                <a:lnTo>
                  <a:pt x="580" y="1007"/>
                </a:lnTo>
                <a:lnTo>
                  <a:pt x="631" y="1068"/>
                </a:lnTo>
                <a:lnTo>
                  <a:pt x="675" y="1125"/>
                </a:lnTo>
                <a:lnTo>
                  <a:pt x="708" y="1179"/>
                </a:lnTo>
                <a:lnTo>
                  <a:pt x="719" y="1224"/>
                </a:lnTo>
                <a:lnTo>
                  <a:pt x="707" y="1261"/>
                </a:lnTo>
                <a:lnTo>
                  <a:pt x="662" y="1287"/>
                </a:lnTo>
                <a:lnTo>
                  <a:pt x="593" y="1315"/>
                </a:lnTo>
                <a:lnTo>
                  <a:pt x="508" y="1339"/>
                </a:lnTo>
                <a:lnTo>
                  <a:pt x="414" y="1363"/>
                </a:lnTo>
                <a:lnTo>
                  <a:pt x="318" y="1382"/>
                </a:lnTo>
                <a:lnTo>
                  <a:pt x="228" y="1398"/>
                </a:lnTo>
                <a:lnTo>
                  <a:pt x="150" y="1408"/>
                </a:lnTo>
                <a:lnTo>
                  <a:pt x="92" y="1417"/>
                </a:lnTo>
                <a:lnTo>
                  <a:pt x="51" y="1417"/>
                </a:lnTo>
                <a:lnTo>
                  <a:pt x="25" y="1415"/>
                </a:lnTo>
                <a:lnTo>
                  <a:pt x="9" y="1410"/>
                </a:lnTo>
                <a:lnTo>
                  <a:pt x="3" y="1407"/>
                </a:lnTo>
                <a:lnTo>
                  <a:pt x="0" y="1400"/>
                </a:lnTo>
                <a:lnTo>
                  <a:pt x="3" y="1394"/>
                </a:lnTo>
                <a:lnTo>
                  <a:pt x="5" y="1391"/>
                </a:lnTo>
                <a:lnTo>
                  <a:pt x="8" y="1391"/>
                </a:lnTo>
                <a:close/>
              </a:path>
            </a:pathLst>
          </a:custGeom>
          <a:solidFill>
            <a:srgbClr val="A1B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3" name="Freeform 48"/>
          <p:cNvSpPr>
            <a:spLocks/>
          </p:cNvSpPr>
          <p:nvPr/>
        </p:nvSpPr>
        <p:spPr bwMode="auto">
          <a:xfrm>
            <a:off x="1101725" y="2994025"/>
            <a:ext cx="1065213" cy="2246313"/>
          </a:xfrm>
          <a:custGeom>
            <a:avLst/>
            <a:gdLst>
              <a:gd name="T0" fmla="*/ 2147483647 w 671"/>
              <a:gd name="T1" fmla="*/ 2147483647 h 1415"/>
              <a:gd name="T2" fmla="*/ 2147483647 w 671"/>
              <a:gd name="T3" fmla="*/ 2147483647 h 1415"/>
              <a:gd name="T4" fmla="*/ 2147483647 w 671"/>
              <a:gd name="T5" fmla="*/ 2147483647 h 1415"/>
              <a:gd name="T6" fmla="*/ 2147483647 w 671"/>
              <a:gd name="T7" fmla="*/ 2147483647 h 1415"/>
              <a:gd name="T8" fmla="*/ 2147483647 w 671"/>
              <a:gd name="T9" fmla="*/ 2147483647 h 1415"/>
              <a:gd name="T10" fmla="*/ 2147483647 w 671"/>
              <a:gd name="T11" fmla="*/ 2147483647 h 1415"/>
              <a:gd name="T12" fmla="*/ 2147483647 w 671"/>
              <a:gd name="T13" fmla="*/ 2147483647 h 1415"/>
              <a:gd name="T14" fmla="*/ 2147483647 w 671"/>
              <a:gd name="T15" fmla="*/ 2147483647 h 1415"/>
              <a:gd name="T16" fmla="*/ 2147483647 w 671"/>
              <a:gd name="T17" fmla="*/ 2147483647 h 1415"/>
              <a:gd name="T18" fmla="*/ 2147483647 w 671"/>
              <a:gd name="T19" fmla="*/ 2147483647 h 1415"/>
              <a:gd name="T20" fmla="*/ 2147483647 w 671"/>
              <a:gd name="T21" fmla="*/ 2147483647 h 1415"/>
              <a:gd name="T22" fmla="*/ 2147483647 w 671"/>
              <a:gd name="T23" fmla="*/ 2147483647 h 1415"/>
              <a:gd name="T24" fmla="*/ 2147483647 w 671"/>
              <a:gd name="T25" fmla="*/ 2147483647 h 1415"/>
              <a:gd name="T26" fmla="*/ 2147483647 w 671"/>
              <a:gd name="T27" fmla="*/ 2147483647 h 1415"/>
              <a:gd name="T28" fmla="*/ 2147483647 w 671"/>
              <a:gd name="T29" fmla="*/ 2147483647 h 1415"/>
              <a:gd name="T30" fmla="*/ 2147483647 w 671"/>
              <a:gd name="T31" fmla="*/ 0 h 1415"/>
              <a:gd name="T32" fmla="*/ 2147483647 w 671"/>
              <a:gd name="T33" fmla="*/ 2147483647 h 1415"/>
              <a:gd name="T34" fmla="*/ 2147483647 w 671"/>
              <a:gd name="T35" fmla="*/ 2147483647 h 1415"/>
              <a:gd name="T36" fmla="*/ 2147483647 w 671"/>
              <a:gd name="T37" fmla="*/ 2147483647 h 1415"/>
              <a:gd name="T38" fmla="*/ 2147483647 w 671"/>
              <a:gd name="T39" fmla="*/ 2147483647 h 1415"/>
              <a:gd name="T40" fmla="*/ 2147483647 w 671"/>
              <a:gd name="T41" fmla="*/ 2147483647 h 1415"/>
              <a:gd name="T42" fmla="*/ 2147483647 w 671"/>
              <a:gd name="T43" fmla="*/ 2147483647 h 1415"/>
              <a:gd name="T44" fmla="*/ 2147483647 w 671"/>
              <a:gd name="T45" fmla="*/ 2147483647 h 1415"/>
              <a:gd name="T46" fmla="*/ 2147483647 w 671"/>
              <a:gd name="T47" fmla="*/ 2147483647 h 1415"/>
              <a:gd name="T48" fmla="*/ 2147483647 w 671"/>
              <a:gd name="T49" fmla="*/ 2147483647 h 1415"/>
              <a:gd name="T50" fmla="*/ 2147483647 w 671"/>
              <a:gd name="T51" fmla="*/ 2147483647 h 1415"/>
              <a:gd name="T52" fmla="*/ 2147483647 w 671"/>
              <a:gd name="T53" fmla="*/ 2147483647 h 1415"/>
              <a:gd name="T54" fmla="*/ 2147483647 w 671"/>
              <a:gd name="T55" fmla="*/ 2147483647 h 1415"/>
              <a:gd name="T56" fmla="*/ 2147483647 w 671"/>
              <a:gd name="T57" fmla="*/ 2147483647 h 1415"/>
              <a:gd name="T58" fmla="*/ 2147483647 w 671"/>
              <a:gd name="T59" fmla="*/ 2147483647 h 1415"/>
              <a:gd name="T60" fmla="*/ 2147483647 w 671"/>
              <a:gd name="T61" fmla="*/ 2147483647 h 1415"/>
              <a:gd name="T62" fmla="*/ 2147483647 w 671"/>
              <a:gd name="T63" fmla="*/ 2147483647 h 1415"/>
              <a:gd name="T64" fmla="*/ 2147483647 w 671"/>
              <a:gd name="T65" fmla="*/ 2147483647 h 1415"/>
              <a:gd name="T66" fmla="*/ 2147483647 w 671"/>
              <a:gd name="T67" fmla="*/ 2147483647 h 1415"/>
              <a:gd name="T68" fmla="*/ 2147483647 w 671"/>
              <a:gd name="T69" fmla="*/ 2147483647 h 1415"/>
              <a:gd name="T70" fmla="*/ 2147483647 w 671"/>
              <a:gd name="T71" fmla="*/ 2147483647 h 1415"/>
              <a:gd name="T72" fmla="*/ 2147483647 w 671"/>
              <a:gd name="T73" fmla="*/ 2147483647 h 1415"/>
              <a:gd name="T74" fmla="*/ 2147483647 w 671"/>
              <a:gd name="T75" fmla="*/ 2147483647 h 1415"/>
              <a:gd name="T76" fmla="*/ 2147483647 w 671"/>
              <a:gd name="T77" fmla="*/ 2147483647 h 1415"/>
              <a:gd name="T78" fmla="*/ 2147483647 w 671"/>
              <a:gd name="T79" fmla="*/ 2147483647 h 1415"/>
              <a:gd name="T80" fmla="*/ 2147483647 w 671"/>
              <a:gd name="T81" fmla="*/ 2147483647 h 1415"/>
              <a:gd name="T82" fmla="*/ 2147483647 w 671"/>
              <a:gd name="T83" fmla="*/ 2147483647 h 1415"/>
              <a:gd name="T84" fmla="*/ 2147483647 w 671"/>
              <a:gd name="T85" fmla="*/ 2147483647 h 1415"/>
              <a:gd name="T86" fmla="*/ 2147483647 w 671"/>
              <a:gd name="T87" fmla="*/ 2147483647 h 1415"/>
              <a:gd name="T88" fmla="*/ 2147483647 w 671"/>
              <a:gd name="T89" fmla="*/ 2147483647 h 1415"/>
              <a:gd name="T90" fmla="*/ 2147483647 w 671"/>
              <a:gd name="T91" fmla="*/ 2147483647 h 1415"/>
              <a:gd name="T92" fmla="*/ 2147483647 w 671"/>
              <a:gd name="T93" fmla="*/ 2147483647 h 1415"/>
              <a:gd name="T94" fmla="*/ 2147483647 w 671"/>
              <a:gd name="T95" fmla="*/ 2147483647 h 1415"/>
              <a:gd name="T96" fmla="*/ 2147483647 w 671"/>
              <a:gd name="T97" fmla="*/ 2147483647 h 1415"/>
              <a:gd name="T98" fmla="*/ 2147483647 w 671"/>
              <a:gd name="T99" fmla="*/ 2147483647 h 1415"/>
              <a:gd name="T100" fmla="*/ 2147483647 w 671"/>
              <a:gd name="T101" fmla="*/ 2147483647 h 1415"/>
              <a:gd name="T102" fmla="*/ 2147483647 w 671"/>
              <a:gd name="T103" fmla="*/ 2147483647 h 1415"/>
              <a:gd name="T104" fmla="*/ 2147483647 w 671"/>
              <a:gd name="T105" fmla="*/ 2147483647 h 1415"/>
              <a:gd name="T106" fmla="*/ 0 w 671"/>
              <a:gd name="T107" fmla="*/ 2147483647 h 1415"/>
              <a:gd name="T108" fmla="*/ 2147483647 w 671"/>
              <a:gd name="T109" fmla="*/ 2147483647 h 1415"/>
              <a:gd name="T110" fmla="*/ 2147483647 w 671"/>
              <a:gd name="T111" fmla="*/ 2147483647 h 1415"/>
              <a:gd name="T112" fmla="*/ 2147483647 w 671"/>
              <a:gd name="T113" fmla="*/ 2147483647 h 14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71" h="1415">
                <a:moveTo>
                  <a:pt x="8" y="1389"/>
                </a:moveTo>
                <a:lnTo>
                  <a:pt x="8" y="1222"/>
                </a:lnTo>
                <a:lnTo>
                  <a:pt x="8" y="1057"/>
                </a:lnTo>
                <a:lnTo>
                  <a:pt x="8" y="892"/>
                </a:lnTo>
                <a:lnTo>
                  <a:pt x="8" y="727"/>
                </a:lnTo>
                <a:lnTo>
                  <a:pt x="8" y="561"/>
                </a:lnTo>
                <a:lnTo>
                  <a:pt x="8" y="397"/>
                </a:lnTo>
                <a:lnTo>
                  <a:pt x="8" y="231"/>
                </a:lnTo>
                <a:lnTo>
                  <a:pt x="8" y="68"/>
                </a:lnTo>
                <a:lnTo>
                  <a:pt x="22" y="57"/>
                </a:lnTo>
                <a:lnTo>
                  <a:pt x="34" y="47"/>
                </a:lnTo>
                <a:lnTo>
                  <a:pt x="44" y="33"/>
                </a:lnTo>
                <a:lnTo>
                  <a:pt x="53" y="21"/>
                </a:lnTo>
                <a:lnTo>
                  <a:pt x="62" y="9"/>
                </a:lnTo>
                <a:lnTo>
                  <a:pt x="71" y="2"/>
                </a:lnTo>
                <a:lnTo>
                  <a:pt x="82" y="0"/>
                </a:lnTo>
                <a:lnTo>
                  <a:pt x="96" y="7"/>
                </a:lnTo>
                <a:lnTo>
                  <a:pt x="111" y="22"/>
                </a:lnTo>
                <a:lnTo>
                  <a:pt x="131" y="52"/>
                </a:lnTo>
                <a:lnTo>
                  <a:pt x="151" y="92"/>
                </a:lnTo>
                <a:lnTo>
                  <a:pt x="176" y="144"/>
                </a:lnTo>
                <a:lnTo>
                  <a:pt x="199" y="205"/>
                </a:lnTo>
                <a:lnTo>
                  <a:pt x="223" y="278"/>
                </a:lnTo>
                <a:lnTo>
                  <a:pt x="242" y="359"/>
                </a:lnTo>
                <a:lnTo>
                  <a:pt x="261" y="450"/>
                </a:lnTo>
                <a:lnTo>
                  <a:pt x="278" y="531"/>
                </a:lnTo>
                <a:lnTo>
                  <a:pt x="300" y="595"/>
                </a:lnTo>
                <a:lnTo>
                  <a:pt x="325" y="644"/>
                </a:lnTo>
                <a:lnTo>
                  <a:pt x="352" y="684"/>
                </a:lnTo>
                <a:lnTo>
                  <a:pt x="377" y="717"/>
                </a:lnTo>
                <a:lnTo>
                  <a:pt x="402" y="750"/>
                </a:lnTo>
                <a:lnTo>
                  <a:pt x="422" y="786"/>
                </a:lnTo>
                <a:lnTo>
                  <a:pt x="440" y="833"/>
                </a:lnTo>
                <a:lnTo>
                  <a:pt x="461" y="885"/>
                </a:lnTo>
                <a:lnTo>
                  <a:pt x="498" y="944"/>
                </a:lnTo>
                <a:lnTo>
                  <a:pt x="542" y="1005"/>
                </a:lnTo>
                <a:lnTo>
                  <a:pt x="590" y="1066"/>
                </a:lnTo>
                <a:lnTo>
                  <a:pt x="630" y="1123"/>
                </a:lnTo>
                <a:lnTo>
                  <a:pt x="660" y="1177"/>
                </a:lnTo>
                <a:lnTo>
                  <a:pt x="671" y="1222"/>
                </a:lnTo>
                <a:lnTo>
                  <a:pt x="659" y="1259"/>
                </a:lnTo>
                <a:lnTo>
                  <a:pt x="615" y="1285"/>
                </a:lnTo>
                <a:lnTo>
                  <a:pt x="552" y="1313"/>
                </a:lnTo>
                <a:lnTo>
                  <a:pt x="473" y="1337"/>
                </a:lnTo>
                <a:lnTo>
                  <a:pt x="386" y="1361"/>
                </a:lnTo>
                <a:lnTo>
                  <a:pt x="296" y="1380"/>
                </a:lnTo>
                <a:lnTo>
                  <a:pt x="213" y="1396"/>
                </a:lnTo>
                <a:lnTo>
                  <a:pt x="140" y="1406"/>
                </a:lnTo>
                <a:lnTo>
                  <a:pt x="86" y="1415"/>
                </a:lnTo>
                <a:lnTo>
                  <a:pt x="48" y="1415"/>
                </a:lnTo>
                <a:lnTo>
                  <a:pt x="23" y="1413"/>
                </a:lnTo>
                <a:lnTo>
                  <a:pt x="8" y="1408"/>
                </a:lnTo>
                <a:lnTo>
                  <a:pt x="3" y="1405"/>
                </a:lnTo>
                <a:lnTo>
                  <a:pt x="0" y="1398"/>
                </a:lnTo>
                <a:lnTo>
                  <a:pt x="3" y="1392"/>
                </a:lnTo>
                <a:lnTo>
                  <a:pt x="5" y="1389"/>
                </a:lnTo>
                <a:lnTo>
                  <a:pt x="8" y="1389"/>
                </a:lnTo>
                <a:close/>
              </a:path>
            </a:pathLst>
          </a:custGeom>
          <a:solidFill>
            <a:srgbClr val="ABB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4" name="Freeform 49"/>
          <p:cNvSpPr>
            <a:spLocks/>
          </p:cNvSpPr>
          <p:nvPr/>
        </p:nvSpPr>
        <p:spPr bwMode="auto">
          <a:xfrm>
            <a:off x="1103313" y="2998788"/>
            <a:ext cx="987425" cy="2241550"/>
          </a:xfrm>
          <a:custGeom>
            <a:avLst/>
            <a:gdLst>
              <a:gd name="T0" fmla="*/ 2147483647 w 622"/>
              <a:gd name="T1" fmla="*/ 2147483647 h 1412"/>
              <a:gd name="T2" fmla="*/ 2147483647 w 622"/>
              <a:gd name="T3" fmla="*/ 2147483647 h 1412"/>
              <a:gd name="T4" fmla="*/ 2147483647 w 622"/>
              <a:gd name="T5" fmla="*/ 2147483647 h 1412"/>
              <a:gd name="T6" fmla="*/ 2147483647 w 622"/>
              <a:gd name="T7" fmla="*/ 2147483647 h 1412"/>
              <a:gd name="T8" fmla="*/ 2147483647 w 622"/>
              <a:gd name="T9" fmla="*/ 2147483647 h 1412"/>
              <a:gd name="T10" fmla="*/ 2147483647 w 622"/>
              <a:gd name="T11" fmla="*/ 2147483647 h 1412"/>
              <a:gd name="T12" fmla="*/ 2147483647 w 622"/>
              <a:gd name="T13" fmla="*/ 2147483647 h 1412"/>
              <a:gd name="T14" fmla="*/ 2147483647 w 622"/>
              <a:gd name="T15" fmla="*/ 2147483647 h 1412"/>
              <a:gd name="T16" fmla="*/ 2147483647 w 622"/>
              <a:gd name="T17" fmla="*/ 2147483647 h 1412"/>
              <a:gd name="T18" fmla="*/ 2147483647 w 622"/>
              <a:gd name="T19" fmla="*/ 2147483647 h 1412"/>
              <a:gd name="T20" fmla="*/ 2147483647 w 622"/>
              <a:gd name="T21" fmla="*/ 2147483647 h 1412"/>
              <a:gd name="T22" fmla="*/ 2147483647 w 622"/>
              <a:gd name="T23" fmla="*/ 2147483647 h 1412"/>
              <a:gd name="T24" fmla="*/ 2147483647 w 622"/>
              <a:gd name="T25" fmla="*/ 2147483647 h 1412"/>
              <a:gd name="T26" fmla="*/ 2147483647 w 622"/>
              <a:gd name="T27" fmla="*/ 2147483647 h 1412"/>
              <a:gd name="T28" fmla="*/ 2147483647 w 622"/>
              <a:gd name="T29" fmla="*/ 2147483647 h 1412"/>
              <a:gd name="T30" fmla="*/ 2147483647 w 622"/>
              <a:gd name="T31" fmla="*/ 0 h 1412"/>
              <a:gd name="T32" fmla="*/ 2147483647 w 622"/>
              <a:gd name="T33" fmla="*/ 2147483647 h 1412"/>
              <a:gd name="T34" fmla="*/ 2147483647 w 622"/>
              <a:gd name="T35" fmla="*/ 2147483647 h 1412"/>
              <a:gd name="T36" fmla="*/ 2147483647 w 622"/>
              <a:gd name="T37" fmla="*/ 2147483647 h 1412"/>
              <a:gd name="T38" fmla="*/ 2147483647 w 622"/>
              <a:gd name="T39" fmla="*/ 2147483647 h 1412"/>
              <a:gd name="T40" fmla="*/ 2147483647 w 622"/>
              <a:gd name="T41" fmla="*/ 2147483647 h 1412"/>
              <a:gd name="T42" fmla="*/ 2147483647 w 622"/>
              <a:gd name="T43" fmla="*/ 2147483647 h 1412"/>
              <a:gd name="T44" fmla="*/ 2147483647 w 622"/>
              <a:gd name="T45" fmla="*/ 2147483647 h 1412"/>
              <a:gd name="T46" fmla="*/ 2147483647 w 622"/>
              <a:gd name="T47" fmla="*/ 2147483647 h 1412"/>
              <a:gd name="T48" fmla="*/ 2147483647 w 622"/>
              <a:gd name="T49" fmla="*/ 2147483647 h 1412"/>
              <a:gd name="T50" fmla="*/ 2147483647 w 622"/>
              <a:gd name="T51" fmla="*/ 2147483647 h 1412"/>
              <a:gd name="T52" fmla="*/ 2147483647 w 622"/>
              <a:gd name="T53" fmla="*/ 2147483647 h 1412"/>
              <a:gd name="T54" fmla="*/ 2147483647 w 622"/>
              <a:gd name="T55" fmla="*/ 2147483647 h 1412"/>
              <a:gd name="T56" fmla="*/ 2147483647 w 622"/>
              <a:gd name="T57" fmla="*/ 2147483647 h 1412"/>
              <a:gd name="T58" fmla="*/ 2147483647 w 622"/>
              <a:gd name="T59" fmla="*/ 2147483647 h 1412"/>
              <a:gd name="T60" fmla="*/ 2147483647 w 622"/>
              <a:gd name="T61" fmla="*/ 2147483647 h 1412"/>
              <a:gd name="T62" fmla="*/ 2147483647 w 622"/>
              <a:gd name="T63" fmla="*/ 2147483647 h 1412"/>
              <a:gd name="T64" fmla="*/ 2147483647 w 622"/>
              <a:gd name="T65" fmla="*/ 2147483647 h 1412"/>
              <a:gd name="T66" fmla="*/ 2147483647 w 622"/>
              <a:gd name="T67" fmla="*/ 2147483647 h 1412"/>
              <a:gd name="T68" fmla="*/ 2147483647 w 622"/>
              <a:gd name="T69" fmla="*/ 2147483647 h 1412"/>
              <a:gd name="T70" fmla="*/ 2147483647 w 622"/>
              <a:gd name="T71" fmla="*/ 2147483647 h 1412"/>
              <a:gd name="T72" fmla="*/ 2147483647 w 622"/>
              <a:gd name="T73" fmla="*/ 2147483647 h 1412"/>
              <a:gd name="T74" fmla="*/ 2147483647 w 622"/>
              <a:gd name="T75" fmla="*/ 2147483647 h 1412"/>
              <a:gd name="T76" fmla="*/ 2147483647 w 622"/>
              <a:gd name="T77" fmla="*/ 2147483647 h 1412"/>
              <a:gd name="T78" fmla="*/ 2147483647 w 622"/>
              <a:gd name="T79" fmla="*/ 2147483647 h 1412"/>
              <a:gd name="T80" fmla="*/ 2147483647 w 622"/>
              <a:gd name="T81" fmla="*/ 2147483647 h 1412"/>
              <a:gd name="T82" fmla="*/ 2147483647 w 622"/>
              <a:gd name="T83" fmla="*/ 2147483647 h 1412"/>
              <a:gd name="T84" fmla="*/ 2147483647 w 622"/>
              <a:gd name="T85" fmla="*/ 2147483647 h 1412"/>
              <a:gd name="T86" fmla="*/ 2147483647 w 622"/>
              <a:gd name="T87" fmla="*/ 2147483647 h 1412"/>
              <a:gd name="T88" fmla="*/ 2147483647 w 622"/>
              <a:gd name="T89" fmla="*/ 2147483647 h 1412"/>
              <a:gd name="T90" fmla="*/ 2147483647 w 622"/>
              <a:gd name="T91" fmla="*/ 2147483647 h 1412"/>
              <a:gd name="T92" fmla="*/ 2147483647 w 622"/>
              <a:gd name="T93" fmla="*/ 2147483647 h 1412"/>
              <a:gd name="T94" fmla="*/ 2147483647 w 622"/>
              <a:gd name="T95" fmla="*/ 2147483647 h 1412"/>
              <a:gd name="T96" fmla="*/ 2147483647 w 622"/>
              <a:gd name="T97" fmla="*/ 2147483647 h 1412"/>
              <a:gd name="T98" fmla="*/ 2147483647 w 622"/>
              <a:gd name="T99" fmla="*/ 2147483647 h 1412"/>
              <a:gd name="T100" fmla="*/ 2147483647 w 622"/>
              <a:gd name="T101" fmla="*/ 2147483647 h 1412"/>
              <a:gd name="T102" fmla="*/ 2147483647 w 622"/>
              <a:gd name="T103" fmla="*/ 2147483647 h 1412"/>
              <a:gd name="T104" fmla="*/ 0 w 622"/>
              <a:gd name="T105" fmla="*/ 2147483647 h 1412"/>
              <a:gd name="T106" fmla="*/ 2147483647 w 622"/>
              <a:gd name="T107" fmla="*/ 2147483647 h 1412"/>
              <a:gd name="T108" fmla="*/ 2147483647 w 622"/>
              <a:gd name="T109" fmla="*/ 2147483647 h 141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22" h="1412">
                <a:moveTo>
                  <a:pt x="7" y="1386"/>
                </a:moveTo>
                <a:lnTo>
                  <a:pt x="7" y="1219"/>
                </a:lnTo>
                <a:lnTo>
                  <a:pt x="7" y="1054"/>
                </a:lnTo>
                <a:lnTo>
                  <a:pt x="7" y="889"/>
                </a:lnTo>
                <a:lnTo>
                  <a:pt x="7" y="724"/>
                </a:lnTo>
                <a:lnTo>
                  <a:pt x="7" y="559"/>
                </a:lnTo>
                <a:lnTo>
                  <a:pt x="7" y="396"/>
                </a:lnTo>
                <a:lnTo>
                  <a:pt x="7" y="231"/>
                </a:lnTo>
                <a:lnTo>
                  <a:pt x="7" y="70"/>
                </a:lnTo>
                <a:lnTo>
                  <a:pt x="19" y="59"/>
                </a:lnTo>
                <a:lnTo>
                  <a:pt x="30" y="47"/>
                </a:lnTo>
                <a:lnTo>
                  <a:pt x="40" y="33"/>
                </a:lnTo>
                <a:lnTo>
                  <a:pt x="50" y="21"/>
                </a:lnTo>
                <a:lnTo>
                  <a:pt x="58" y="9"/>
                </a:lnTo>
                <a:lnTo>
                  <a:pt x="66" y="4"/>
                </a:lnTo>
                <a:lnTo>
                  <a:pt x="76" y="0"/>
                </a:lnTo>
                <a:lnTo>
                  <a:pt x="90" y="7"/>
                </a:lnTo>
                <a:lnTo>
                  <a:pt x="102" y="21"/>
                </a:lnTo>
                <a:lnTo>
                  <a:pt x="120" y="51"/>
                </a:lnTo>
                <a:lnTo>
                  <a:pt x="141" y="91"/>
                </a:lnTo>
                <a:lnTo>
                  <a:pt x="163" y="143"/>
                </a:lnTo>
                <a:lnTo>
                  <a:pt x="183" y="205"/>
                </a:lnTo>
                <a:lnTo>
                  <a:pt x="205" y="278"/>
                </a:lnTo>
                <a:lnTo>
                  <a:pt x="224" y="360"/>
                </a:lnTo>
                <a:lnTo>
                  <a:pt x="241" y="452"/>
                </a:lnTo>
                <a:lnTo>
                  <a:pt x="256" y="532"/>
                </a:lnTo>
                <a:lnTo>
                  <a:pt x="277" y="596"/>
                </a:lnTo>
                <a:lnTo>
                  <a:pt x="300" y="643"/>
                </a:lnTo>
                <a:lnTo>
                  <a:pt x="326" y="683"/>
                </a:lnTo>
                <a:lnTo>
                  <a:pt x="350" y="714"/>
                </a:lnTo>
                <a:lnTo>
                  <a:pt x="373" y="747"/>
                </a:lnTo>
                <a:lnTo>
                  <a:pt x="392" y="783"/>
                </a:lnTo>
                <a:lnTo>
                  <a:pt x="407" y="830"/>
                </a:lnTo>
                <a:lnTo>
                  <a:pt x="427" y="884"/>
                </a:lnTo>
                <a:lnTo>
                  <a:pt x="461" y="943"/>
                </a:lnTo>
                <a:lnTo>
                  <a:pt x="502" y="1004"/>
                </a:lnTo>
                <a:lnTo>
                  <a:pt x="546" y="1065"/>
                </a:lnTo>
                <a:lnTo>
                  <a:pt x="584" y="1120"/>
                </a:lnTo>
                <a:lnTo>
                  <a:pt x="611" y="1174"/>
                </a:lnTo>
                <a:lnTo>
                  <a:pt x="622" y="1219"/>
                </a:lnTo>
                <a:lnTo>
                  <a:pt x="610" y="1256"/>
                </a:lnTo>
                <a:lnTo>
                  <a:pt x="570" y="1282"/>
                </a:lnTo>
                <a:lnTo>
                  <a:pt x="511" y="1310"/>
                </a:lnTo>
                <a:lnTo>
                  <a:pt x="438" y="1334"/>
                </a:lnTo>
                <a:lnTo>
                  <a:pt x="357" y="1358"/>
                </a:lnTo>
                <a:lnTo>
                  <a:pt x="274" y="1377"/>
                </a:lnTo>
                <a:lnTo>
                  <a:pt x="196" y="1393"/>
                </a:lnTo>
                <a:lnTo>
                  <a:pt x="127" y="1403"/>
                </a:lnTo>
                <a:lnTo>
                  <a:pt x="77" y="1412"/>
                </a:lnTo>
                <a:lnTo>
                  <a:pt x="41" y="1412"/>
                </a:lnTo>
                <a:lnTo>
                  <a:pt x="19" y="1410"/>
                </a:lnTo>
                <a:lnTo>
                  <a:pt x="6" y="1405"/>
                </a:lnTo>
                <a:lnTo>
                  <a:pt x="0" y="1402"/>
                </a:lnTo>
                <a:lnTo>
                  <a:pt x="2" y="1389"/>
                </a:lnTo>
                <a:lnTo>
                  <a:pt x="7" y="1386"/>
                </a:lnTo>
                <a:close/>
              </a:path>
            </a:pathLst>
          </a:custGeom>
          <a:solidFill>
            <a:srgbClr val="B5C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5" name="Freeform 50"/>
          <p:cNvSpPr>
            <a:spLocks/>
          </p:cNvSpPr>
          <p:nvPr/>
        </p:nvSpPr>
        <p:spPr bwMode="auto">
          <a:xfrm>
            <a:off x="1106488" y="3008313"/>
            <a:ext cx="908050" cy="2232025"/>
          </a:xfrm>
          <a:custGeom>
            <a:avLst/>
            <a:gdLst>
              <a:gd name="T0" fmla="*/ 2147483647 w 572"/>
              <a:gd name="T1" fmla="*/ 2147483647 h 1406"/>
              <a:gd name="T2" fmla="*/ 2147483647 w 572"/>
              <a:gd name="T3" fmla="*/ 2147483647 h 1406"/>
              <a:gd name="T4" fmla="*/ 2147483647 w 572"/>
              <a:gd name="T5" fmla="*/ 2147483647 h 1406"/>
              <a:gd name="T6" fmla="*/ 2147483647 w 572"/>
              <a:gd name="T7" fmla="*/ 2147483647 h 1406"/>
              <a:gd name="T8" fmla="*/ 2147483647 w 572"/>
              <a:gd name="T9" fmla="*/ 2147483647 h 1406"/>
              <a:gd name="T10" fmla="*/ 2147483647 w 572"/>
              <a:gd name="T11" fmla="*/ 2147483647 h 1406"/>
              <a:gd name="T12" fmla="*/ 2147483647 w 572"/>
              <a:gd name="T13" fmla="*/ 2147483647 h 1406"/>
              <a:gd name="T14" fmla="*/ 2147483647 w 572"/>
              <a:gd name="T15" fmla="*/ 2147483647 h 1406"/>
              <a:gd name="T16" fmla="*/ 2147483647 w 572"/>
              <a:gd name="T17" fmla="*/ 2147483647 h 1406"/>
              <a:gd name="T18" fmla="*/ 2147483647 w 572"/>
              <a:gd name="T19" fmla="*/ 2147483647 h 1406"/>
              <a:gd name="T20" fmla="*/ 2147483647 w 572"/>
              <a:gd name="T21" fmla="*/ 2147483647 h 1406"/>
              <a:gd name="T22" fmla="*/ 2147483647 w 572"/>
              <a:gd name="T23" fmla="*/ 2147483647 h 1406"/>
              <a:gd name="T24" fmla="*/ 2147483647 w 572"/>
              <a:gd name="T25" fmla="*/ 2147483647 h 1406"/>
              <a:gd name="T26" fmla="*/ 2147483647 w 572"/>
              <a:gd name="T27" fmla="*/ 2147483647 h 1406"/>
              <a:gd name="T28" fmla="*/ 2147483647 w 572"/>
              <a:gd name="T29" fmla="*/ 2147483647 h 1406"/>
              <a:gd name="T30" fmla="*/ 2147483647 w 572"/>
              <a:gd name="T31" fmla="*/ 0 h 1406"/>
              <a:gd name="T32" fmla="*/ 2147483647 w 572"/>
              <a:gd name="T33" fmla="*/ 2147483647 h 1406"/>
              <a:gd name="T34" fmla="*/ 2147483647 w 572"/>
              <a:gd name="T35" fmla="*/ 2147483647 h 1406"/>
              <a:gd name="T36" fmla="*/ 2147483647 w 572"/>
              <a:gd name="T37" fmla="*/ 2147483647 h 1406"/>
              <a:gd name="T38" fmla="*/ 2147483647 w 572"/>
              <a:gd name="T39" fmla="*/ 2147483647 h 1406"/>
              <a:gd name="T40" fmla="*/ 2147483647 w 572"/>
              <a:gd name="T41" fmla="*/ 2147483647 h 1406"/>
              <a:gd name="T42" fmla="*/ 2147483647 w 572"/>
              <a:gd name="T43" fmla="*/ 2147483647 h 1406"/>
              <a:gd name="T44" fmla="*/ 2147483647 w 572"/>
              <a:gd name="T45" fmla="*/ 2147483647 h 1406"/>
              <a:gd name="T46" fmla="*/ 2147483647 w 572"/>
              <a:gd name="T47" fmla="*/ 2147483647 h 1406"/>
              <a:gd name="T48" fmla="*/ 2147483647 w 572"/>
              <a:gd name="T49" fmla="*/ 2147483647 h 1406"/>
              <a:gd name="T50" fmla="*/ 2147483647 w 572"/>
              <a:gd name="T51" fmla="*/ 2147483647 h 1406"/>
              <a:gd name="T52" fmla="*/ 2147483647 w 572"/>
              <a:gd name="T53" fmla="*/ 2147483647 h 1406"/>
              <a:gd name="T54" fmla="*/ 2147483647 w 572"/>
              <a:gd name="T55" fmla="*/ 2147483647 h 1406"/>
              <a:gd name="T56" fmla="*/ 2147483647 w 572"/>
              <a:gd name="T57" fmla="*/ 2147483647 h 1406"/>
              <a:gd name="T58" fmla="*/ 2147483647 w 572"/>
              <a:gd name="T59" fmla="*/ 2147483647 h 1406"/>
              <a:gd name="T60" fmla="*/ 2147483647 w 572"/>
              <a:gd name="T61" fmla="*/ 2147483647 h 1406"/>
              <a:gd name="T62" fmla="*/ 2147483647 w 572"/>
              <a:gd name="T63" fmla="*/ 2147483647 h 1406"/>
              <a:gd name="T64" fmla="*/ 2147483647 w 572"/>
              <a:gd name="T65" fmla="*/ 2147483647 h 1406"/>
              <a:gd name="T66" fmla="*/ 2147483647 w 572"/>
              <a:gd name="T67" fmla="*/ 2147483647 h 1406"/>
              <a:gd name="T68" fmla="*/ 2147483647 w 572"/>
              <a:gd name="T69" fmla="*/ 2147483647 h 1406"/>
              <a:gd name="T70" fmla="*/ 2147483647 w 572"/>
              <a:gd name="T71" fmla="*/ 2147483647 h 1406"/>
              <a:gd name="T72" fmla="*/ 2147483647 w 572"/>
              <a:gd name="T73" fmla="*/ 2147483647 h 1406"/>
              <a:gd name="T74" fmla="*/ 2147483647 w 572"/>
              <a:gd name="T75" fmla="*/ 2147483647 h 1406"/>
              <a:gd name="T76" fmla="*/ 2147483647 w 572"/>
              <a:gd name="T77" fmla="*/ 2147483647 h 1406"/>
              <a:gd name="T78" fmla="*/ 2147483647 w 572"/>
              <a:gd name="T79" fmla="*/ 2147483647 h 1406"/>
              <a:gd name="T80" fmla="*/ 2147483647 w 572"/>
              <a:gd name="T81" fmla="*/ 2147483647 h 1406"/>
              <a:gd name="T82" fmla="*/ 2147483647 w 572"/>
              <a:gd name="T83" fmla="*/ 2147483647 h 1406"/>
              <a:gd name="T84" fmla="*/ 2147483647 w 572"/>
              <a:gd name="T85" fmla="*/ 2147483647 h 1406"/>
              <a:gd name="T86" fmla="*/ 2147483647 w 572"/>
              <a:gd name="T87" fmla="*/ 2147483647 h 1406"/>
              <a:gd name="T88" fmla="*/ 2147483647 w 572"/>
              <a:gd name="T89" fmla="*/ 2147483647 h 1406"/>
              <a:gd name="T90" fmla="*/ 2147483647 w 572"/>
              <a:gd name="T91" fmla="*/ 2147483647 h 1406"/>
              <a:gd name="T92" fmla="*/ 2147483647 w 572"/>
              <a:gd name="T93" fmla="*/ 2147483647 h 1406"/>
              <a:gd name="T94" fmla="*/ 2147483647 w 572"/>
              <a:gd name="T95" fmla="*/ 2147483647 h 1406"/>
              <a:gd name="T96" fmla="*/ 2147483647 w 572"/>
              <a:gd name="T97" fmla="*/ 2147483647 h 1406"/>
              <a:gd name="T98" fmla="*/ 2147483647 w 572"/>
              <a:gd name="T99" fmla="*/ 2147483647 h 1406"/>
              <a:gd name="T100" fmla="*/ 2147483647 w 572"/>
              <a:gd name="T101" fmla="*/ 2147483647 h 1406"/>
              <a:gd name="T102" fmla="*/ 2147483647 w 572"/>
              <a:gd name="T103" fmla="*/ 2147483647 h 1406"/>
              <a:gd name="T104" fmla="*/ 0 w 572"/>
              <a:gd name="T105" fmla="*/ 2147483647 h 1406"/>
              <a:gd name="T106" fmla="*/ 0 w 572"/>
              <a:gd name="T107" fmla="*/ 2147483647 h 1406"/>
              <a:gd name="T108" fmla="*/ 2147483647 w 572"/>
              <a:gd name="T109" fmla="*/ 2147483647 h 14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72" h="1406">
                <a:moveTo>
                  <a:pt x="5" y="1380"/>
                </a:moveTo>
                <a:lnTo>
                  <a:pt x="5" y="1215"/>
                </a:lnTo>
                <a:lnTo>
                  <a:pt x="5" y="1050"/>
                </a:lnTo>
                <a:lnTo>
                  <a:pt x="5" y="885"/>
                </a:lnTo>
                <a:lnTo>
                  <a:pt x="5" y="722"/>
                </a:lnTo>
                <a:lnTo>
                  <a:pt x="5" y="557"/>
                </a:lnTo>
                <a:lnTo>
                  <a:pt x="5" y="394"/>
                </a:lnTo>
                <a:lnTo>
                  <a:pt x="5" y="229"/>
                </a:lnTo>
                <a:lnTo>
                  <a:pt x="5" y="65"/>
                </a:lnTo>
                <a:lnTo>
                  <a:pt x="16" y="55"/>
                </a:lnTo>
                <a:lnTo>
                  <a:pt x="27" y="45"/>
                </a:lnTo>
                <a:lnTo>
                  <a:pt x="35" y="31"/>
                </a:lnTo>
                <a:lnTo>
                  <a:pt x="44" y="19"/>
                </a:lnTo>
                <a:lnTo>
                  <a:pt x="50" y="6"/>
                </a:lnTo>
                <a:lnTo>
                  <a:pt x="59" y="1"/>
                </a:lnTo>
                <a:lnTo>
                  <a:pt x="68" y="0"/>
                </a:lnTo>
                <a:lnTo>
                  <a:pt x="79" y="6"/>
                </a:lnTo>
                <a:lnTo>
                  <a:pt x="92" y="20"/>
                </a:lnTo>
                <a:lnTo>
                  <a:pt x="110" y="50"/>
                </a:lnTo>
                <a:lnTo>
                  <a:pt x="129" y="90"/>
                </a:lnTo>
                <a:lnTo>
                  <a:pt x="150" y="142"/>
                </a:lnTo>
                <a:lnTo>
                  <a:pt x="169" y="203"/>
                </a:lnTo>
                <a:lnTo>
                  <a:pt x="188" y="274"/>
                </a:lnTo>
                <a:lnTo>
                  <a:pt x="205" y="355"/>
                </a:lnTo>
                <a:lnTo>
                  <a:pt x="220" y="446"/>
                </a:lnTo>
                <a:lnTo>
                  <a:pt x="233" y="527"/>
                </a:lnTo>
                <a:lnTo>
                  <a:pt x="253" y="590"/>
                </a:lnTo>
                <a:lnTo>
                  <a:pt x="275" y="638"/>
                </a:lnTo>
                <a:lnTo>
                  <a:pt x="298" y="677"/>
                </a:lnTo>
                <a:lnTo>
                  <a:pt x="319" y="710"/>
                </a:lnTo>
                <a:lnTo>
                  <a:pt x="341" y="743"/>
                </a:lnTo>
                <a:lnTo>
                  <a:pt x="357" y="779"/>
                </a:lnTo>
                <a:lnTo>
                  <a:pt x="372" y="826"/>
                </a:lnTo>
                <a:lnTo>
                  <a:pt x="390" y="878"/>
                </a:lnTo>
                <a:lnTo>
                  <a:pt x="422" y="937"/>
                </a:lnTo>
                <a:lnTo>
                  <a:pt x="460" y="998"/>
                </a:lnTo>
                <a:lnTo>
                  <a:pt x="502" y="1060"/>
                </a:lnTo>
                <a:lnTo>
                  <a:pt x="536" y="1116"/>
                </a:lnTo>
                <a:lnTo>
                  <a:pt x="562" y="1170"/>
                </a:lnTo>
                <a:lnTo>
                  <a:pt x="572" y="1215"/>
                </a:lnTo>
                <a:lnTo>
                  <a:pt x="561" y="1250"/>
                </a:lnTo>
                <a:lnTo>
                  <a:pt x="524" y="1276"/>
                </a:lnTo>
                <a:lnTo>
                  <a:pt x="470" y="1304"/>
                </a:lnTo>
                <a:lnTo>
                  <a:pt x="401" y="1328"/>
                </a:lnTo>
                <a:lnTo>
                  <a:pt x="327" y="1352"/>
                </a:lnTo>
                <a:lnTo>
                  <a:pt x="250" y="1371"/>
                </a:lnTo>
                <a:lnTo>
                  <a:pt x="178" y="1387"/>
                </a:lnTo>
                <a:lnTo>
                  <a:pt x="115" y="1397"/>
                </a:lnTo>
                <a:lnTo>
                  <a:pt x="70" y="1406"/>
                </a:lnTo>
                <a:lnTo>
                  <a:pt x="37" y="1406"/>
                </a:lnTo>
                <a:lnTo>
                  <a:pt x="16" y="1404"/>
                </a:lnTo>
                <a:lnTo>
                  <a:pt x="4" y="1399"/>
                </a:lnTo>
                <a:lnTo>
                  <a:pt x="0" y="1396"/>
                </a:lnTo>
                <a:lnTo>
                  <a:pt x="0" y="1383"/>
                </a:lnTo>
                <a:lnTo>
                  <a:pt x="5" y="1380"/>
                </a:lnTo>
                <a:close/>
              </a:path>
            </a:pathLst>
          </a:custGeom>
          <a:solidFill>
            <a:srgbClr val="BF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6" name="Freeform 51"/>
          <p:cNvSpPr>
            <a:spLocks/>
          </p:cNvSpPr>
          <p:nvPr/>
        </p:nvSpPr>
        <p:spPr bwMode="auto">
          <a:xfrm>
            <a:off x="1106488" y="3009900"/>
            <a:ext cx="828675" cy="2230438"/>
          </a:xfrm>
          <a:custGeom>
            <a:avLst/>
            <a:gdLst>
              <a:gd name="T0" fmla="*/ 2147483647 w 522"/>
              <a:gd name="T1" fmla="*/ 2147483647 h 1405"/>
              <a:gd name="T2" fmla="*/ 2147483647 w 522"/>
              <a:gd name="T3" fmla="*/ 2147483647 h 1405"/>
              <a:gd name="T4" fmla="*/ 2147483647 w 522"/>
              <a:gd name="T5" fmla="*/ 2147483647 h 1405"/>
              <a:gd name="T6" fmla="*/ 2147483647 w 522"/>
              <a:gd name="T7" fmla="*/ 2147483647 h 1405"/>
              <a:gd name="T8" fmla="*/ 2147483647 w 522"/>
              <a:gd name="T9" fmla="*/ 2147483647 h 1405"/>
              <a:gd name="T10" fmla="*/ 2147483647 w 522"/>
              <a:gd name="T11" fmla="*/ 2147483647 h 1405"/>
              <a:gd name="T12" fmla="*/ 2147483647 w 522"/>
              <a:gd name="T13" fmla="*/ 2147483647 h 1405"/>
              <a:gd name="T14" fmla="*/ 2147483647 w 522"/>
              <a:gd name="T15" fmla="*/ 2147483647 h 1405"/>
              <a:gd name="T16" fmla="*/ 2147483647 w 522"/>
              <a:gd name="T17" fmla="*/ 2147483647 h 1405"/>
              <a:gd name="T18" fmla="*/ 2147483647 w 522"/>
              <a:gd name="T19" fmla="*/ 2147483647 h 1405"/>
              <a:gd name="T20" fmla="*/ 2147483647 w 522"/>
              <a:gd name="T21" fmla="*/ 2147483647 h 1405"/>
              <a:gd name="T22" fmla="*/ 2147483647 w 522"/>
              <a:gd name="T23" fmla="*/ 2147483647 h 1405"/>
              <a:gd name="T24" fmla="*/ 2147483647 w 522"/>
              <a:gd name="T25" fmla="*/ 2147483647 h 1405"/>
              <a:gd name="T26" fmla="*/ 2147483647 w 522"/>
              <a:gd name="T27" fmla="*/ 2147483647 h 1405"/>
              <a:gd name="T28" fmla="*/ 2147483647 w 522"/>
              <a:gd name="T29" fmla="*/ 2147483647 h 1405"/>
              <a:gd name="T30" fmla="*/ 2147483647 w 522"/>
              <a:gd name="T31" fmla="*/ 0 h 1405"/>
              <a:gd name="T32" fmla="*/ 2147483647 w 522"/>
              <a:gd name="T33" fmla="*/ 2147483647 h 1405"/>
              <a:gd name="T34" fmla="*/ 2147483647 w 522"/>
              <a:gd name="T35" fmla="*/ 2147483647 h 1405"/>
              <a:gd name="T36" fmla="*/ 2147483647 w 522"/>
              <a:gd name="T37" fmla="*/ 2147483647 h 1405"/>
              <a:gd name="T38" fmla="*/ 2147483647 w 522"/>
              <a:gd name="T39" fmla="*/ 2147483647 h 1405"/>
              <a:gd name="T40" fmla="*/ 2147483647 w 522"/>
              <a:gd name="T41" fmla="*/ 2147483647 h 1405"/>
              <a:gd name="T42" fmla="*/ 2147483647 w 522"/>
              <a:gd name="T43" fmla="*/ 2147483647 h 1405"/>
              <a:gd name="T44" fmla="*/ 2147483647 w 522"/>
              <a:gd name="T45" fmla="*/ 2147483647 h 1405"/>
              <a:gd name="T46" fmla="*/ 2147483647 w 522"/>
              <a:gd name="T47" fmla="*/ 2147483647 h 1405"/>
              <a:gd name="T48" fmla="*/ 2147483647 w 522"/>
              <a:gd name="T49" fmla="*/ 2147483647 h 1405"/>
              <a:gd name="T50" fmla="*/ 2147483647 w 522"/>
              <a:gd name="T51" fmla="*/ 2147483647 h 1405"/>
              <a:gd name="T52" fmla="*/ 2147483647 w 522"/>
              <a:gd name="T53" fmla="*/ 2147483647 h 1405"/>
              <a:gd name="T54" fmla="*/ 2147483647 w 522"/>
              <a:gd name="T55" fmla="*/ 2147483647 h 1405"/>
              <a:gd name="T56" fmla="*/ 2147483647 w 522"/>
              <a:gd name="T57" fmla="*/ 2147483647 h 1405"/>
              <a:gd name="T58" fmla="*/ 2147483647 w 522"/>
              <a:gd name="T59" fmla="*/ 2147483647 h 1405"/>
              <a:gd name="T60" fmla="*/ 2147483647 w 522"/>
              <a:gd name="T61" fmla="*/ 2147483647 h 1405"/>
              <a:gd name="T62" fmla="*/ 2147483647 w 522"/>
              <a:gd name="T63" fmla="*/ 2147483647 h 1405"/>
              <a:gd name="T64" fmla="*/ 2147483647 w 522"/>
              <a:gd name="T65" fmla="*/ 2147483647 h 1405"/>
              <a:gd name="T66" fmla="*/ 2147483647 w 522"/>
              <a:gd name="T67" fmla="*/ 2147483647 h 1405"/>
              <a:gd name="T68" fmla="*/ 2147483647 w 522"/>
              <a:gd name="T69" fmla="*/ 2147483647 h 1405"/>
              <a:gd name="T70" fmla="*/ 2147483647 w 522"/>
              <a:gd name="T71" fmla="*/ 2147483647 h 1405"/>
              <a:gd name="T72" fmla="*/ 2147483647 w 522"/>
              <a:gd name="T73" fmla="*/ 2147483647 h 1405"/>
              <a:gd name="T74" fmla="*/ 2147483647 w 522"/>
              <a:gd name="T75" fmla="*/ 2147483647 h 1405"/>
              <a:gd name="T76" fmla="*/ 2147483647 w 522"/>
              <a:gd name="T77" fmla="*/ 2147483647 h 1405"/>
              <a:gd name="T78" fmla="*/ 2147483647 w 522"/>
              <a:gd name="T79" fmla="*/ 2147483647 h 1405"/>
              <a:gd name="T80" fmla="*/ 2147483647 w 522"/>
              <a:gd name="T81" fmla="*/ 2147483647 h 1405"/>
              <a:gd name="T82" fmla="*/ 2147483647 w 522"/>
              <a:gd name="T83" fmla="*/ 2147483647 h 1405"/>
              <a:gd name="T84" fmla="*/ 2147483647 w 522"/>
              <a:gd name="T85" fmla="*/ 2147483647 h 1405"/>
              <a:gd name="T86" fmla="*/ 2147483647 w 522"/>
              <a:gd name="T87" fmla="*/ 2147483647 h 1405"/>
              <a:gd name="T88" fmla="*/ 2147483647 w 522"/>
              <a:gd name="T89" fmla="*/ 2147483647 h 1405"/>
              <a:gd name="T90" fmla="*/ 2147483647 w 522"/>
              <a:gd name="T91" fmla="*/ 2147483647 h 1405"/>
              <a:gd name="T92" fmla="*/ 2147483647 w 522"/>
              <a:gd name="T93" fmla="*/ 2147483647 h 1405"/>
              <a:gd name="T94" fmla="*/ 2147483647 w 522"/>
              <a:gd name="T95" fmla="*/ 2147483647 h 1405"/>
              <a:gd name="T96" fmla="*/ 2147483647 w 522"/>
              <a:gd name="T97" fmla="*/ 2147483647 h 1405"/>
              <a:gd name="T98" fmla="*/ 2147483647 w 522"/>
              <a:gd name="T99" fmla="*/ 2147483647 h 1405"/>
              <a:gd name="T100" fmla="*/ 2147483647 w 522"/>
              <a:gd name="T101" fmla="*/ 2147483647 h 1405"/>
              <a:gd name="T102" fmla="*/ 2147483647 w 522"/>
              <a:gd name="T103" fmla="*/ 2147483647 h 1405"/>
              <a:gd name="T104" fmla="*/ 0 w 522"/>
              <a:gd name="T105" fmla="*/ 2147483647 h 1405"/>
              <a:gd name="T106" fmla="*/ 0 w 522"/>
              <a:gd name="T107" fmla="*/ 2147483647 h 1405"/>
              <a:gd name="T108" fmla="*/ 2147483647 w 522"/>
              <a:gd name="T109" fmla="*/ 2147483647 h 140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22" h="1405">
                <a:moveTo>
                  <a:pt x="4" y="1379"/>
                </a:moveTo>
                <a:lnTo>
                  <a:pt x="4" y="1214"/>
                </a:lnTo>
                <a:lnTo>
                  <a:pt x="4" y="1051"/>
                </a:lnTo>
                <a:lnTo>
                  <a:pt x="4" y="886"/>
                </a:lnTo>
                <a:lnTo>
                  <a:pt x="4" y="723"/>
                </a:lnTo>
                <a:lnTo>
                  <a:pt x="4" y="558"/>
                </a:lnTo>
                <a:lnTo>
                  <a:pt x="4" y="394"/>
                </a:lnTo>
                <a:lnTo>
                  <a:pt x="4" y="229"/>
                </a:lnTo>
                <a:lnTo>
                  <a:pt x="4" y="68"/>
                </a:lnTo>
                <a:lnTo>
                  <a:pt x="13" y="58"/>
                </a:lnTo>
                <a:lnTo>
                  <a:pt x="23" y="47"/>
                </a:lnTo>
                <a:lnTo>
                  <a:pt x="31" y="33"/>
                </a:lnTo>
                <a:lnTo>
                  <a:pt x="39" y="21"/>
                </a:lnTo>
                <a:lnTo>
                  <a:pt x="45" y="9"/>
                </a:lnTo>
                <a:lnTo>
                  <a:pt x="53" y="2"/>
                </a:lnTo>
                <a:lnTo>
                  <a:pt x="61" y="0"/>
                </a:lnTo>
                <a:lnTo>
                  <a:pt x="72" y="7"/>
                </a:lnTo>
                <a:lnTo>
                  <a:pt x="83" y="21"/>
                </a:lnTo>
                <a:lnTo>
                  <a:pt x="99" y="51"/>
                </a:lnTo>
                <a:lnTo>
                  <a:pt x="115" y="91"/>
                </a:lnTo>
                <a:lnTo>
                  <a:pt x="134" y="143"/>
                </a:lnTo>
                <a:lnTo>
                  <a:pt x="152" y="203"/>
                </a:lnTo>
                <a:lnTo>
                  <a:pt x="172" y="275"/>
                </a:lnTo>
                <a:lnTo>
                  <a:pt x="187" y="356"/>
                </a:lnTo>
                <a:lnTo>
                  <a:pt x="202" y="446"/>
                </a:lnTo>
                <a:lnTo>
                  <a:pt x="214" y="528"/>
                </a:lnTo>
                <a:lnTo>
                  <a:pt x="232" y="591"/>
                </a:lnTo>
                <a:lnTo>
                  <a:pt x="251" y="639"/>
                </a:lnTo>
                <a:lnTo>
                  <a:pt x="273" y="679"/>
                </a:lnTo>
                <a:lnTo>
                  <a:pt x="293" y="710"/>
                </a:lnTo>
                <a:lnTo>
                  <a:pt x="312" y="743"/>
                </a:lnTo>
                <a:lnTo>
                  <a:pt x="328" y="778"/>
                </a:lnTo>
                <a:lnTo>
                  <a:pt x="342" y="825"/>
                </a:lnTo>
                <a:lnTo>
                  <a:pt x="357" y="879"/>
                </a:lnTo>
                <a:lnTo>
                  <a:pt x="386" y="938"/>
                </a:lnTo>
                <a:lnTo>
                  <a:pt x="421" y="999"/>
                </a:lnTo>
                <a:lnTo>
                  <a:pt x="458" y="1059"/>
                </a:lnTo>
                <a:lnTo>
                  <a:pt x="489" y="1117"/>
                </a:lnTo>
                <a:lnTo>
                  <a:pt x="514" y="1169"/>
                </a:lnTo>
                <a:lnTo>
                  <a:pt x="522" y="1214"/>
                </a:lnTo>
                <a:lnTo>
                  <a:pt x="513" y="1249"/>
                </a:lnTo>
                <a:lnTo>
                  <a:pt x="478" y="1275"/>
                </a:lnTo>
                <a:lnTo>
                  <a:pt x="429" y="1303"/>
                </a:lnTo>
                <a:lnTo>
                  <a:pt x="367" y="1327"/>
                </a:lnTo>
                <a:lnTo>
                  <a:pt x="299" y="1351"/>
                </a:lnTo>
                <a:lnTo>
                  <a:pt x="229" y="1370"/>
                </a:lnTo>
                <a:lnTo>
                  <a:pt x="163" y="1386"/>
                </a:lnTo>
                <a:lnTo>
                  <a:pt x="105" y="1396"/>
                </a:lnTo>
                <a:lnTo>
                  <a:pt x="64" y="1405"/>
                </a:lnTo>
                <a:lnTo>
                  <a:pt x="34" y="1405"/>
                </a:lnTo>
                <a:lnTo>
                  <a:pt x="16" y="1403"/>
                </a:lnTo>
                <a:lnTo>
                  <a:pt x="4" y="1398"/>
                </a:lnTo>
                <a:lnTo>
                  <a:pt x="0" y="1395"/>
                </a:lnTo>
                <a:lnTo>
                  <a:pt x="0" y="1382"/>
                </a:lnTo>
                <a:lnTo>
                  <a:pt x="4" y="1379"/>
                </a:lnTo>
                <a:close/>
              </a:path>
            </a:pathLst>
          </a:custGeom>
          <a:solidFill>
            <a:srgbClr val="C9D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7" name="Freeform 52"/>
          <p:cNvSpPr>
            <a:spLocks/>
          </p:cNvSpPr>
          <p:nvPr/>
        </p:nvSpPr>
        <p:spPr bwMode="auto">
          <a:xfrm>
            <a:off x="1106488" y="3013075"/>
            <a:ext cx="752475" cy="2227263"/>
          </a:xfrm>
          <a:custGeom>
            <a:avLst/>
            <a:gdLst>
              <a:gd name="T0" fmla="*/ 2147483647 w 474"/>
              <a:gd name="T1" fmla="*/ 2147483647 h 1403"/>
              <a:gd name="T2" fmla="*/ 2147483647 w 474"/>
              <a:gd name="T3" fmla="*/ 2147483647 h 1403"/>
              <a:gd name="T4" fmla="*/ 2147483647 w 474"/>
              <a:gd name="T5" fmla="*/ 2147483647 h 1403"/>
              <a:gd name="T6" fmla="*/ 2147483647 w 474"/>
              <a:gd name="T7" fmla="*/ 2147483647 h 1403"/>
              <a:gd name="T8" fmla="*/ 2147483647 w 474"/>
              <a:gd name="T9" fmla="*/ 2147483647 h 1403"/>
              <a:gd name="T10" fmla="*/ 2147483647 w 474"/>
              <a:gd name="T11" fmla="*/ 2147483647 h 1403"/>
              <a:gd name="T12" fmla="*/ 2147483647 w 474"/>
              <a:gd name="T13" fmla="*/ 2147483647 h 1403"/>
              <a:gd name="T14" fmla="*/ 2147483647 w 474"/>
              <a:gd name="T15" fmla="*/ 2147483647 h 1403"/>
              <a:gd name="T16" fmla="*/ 2147483647 w 474"/>
              <a:gd name="T17" fmla="*/ 2147483647 h 1403"/>
              <a:gd name="T18" fmla="*/ 2147483647 w 474"/>
              <a:gd name="T19" fmla="*/ 2147483647 h 1403"/>
              <a:gd name="T20" fmla="*/ 2147483647 w 474"/>
              <a:gd name="T21" fmla="*/ 2147483647 h 1403"/>
              <a:gd name="T22" fmla="*/ 2147483647 w 474"/>
              <a:gd name="T23" fmla="*/ 2147483647 h 1403"/>
              <a:gd name="T24" fmla="*/ 2147483647 w 474"/>
              <a:gd name="T25" fmla="*/ 2147483647 h 1403"/>
              <a:gd name="T26" fmla="*/ 2147483647 w 474"/>
              <a:gd name="T27" fmla="*/ 2147483647 h 1403"/>
              <a:gd name="T28" fmla="*/ 2147483647 w 474"/>
              <a:gd name="T29" fmla="*/ 2147483647 h 1403"/>
              <a:gd name="T30" fmla="*/ 2147483647 w 474"/>
              <a:gd name="T31" fmla="*/ 0 h 1403"/>
              <a:gd name="T32" fmla="*/ 2147483647 w 474"/>
              <a:gd name="T33" fmla="*/ 2147483647 h 1403"/>
              <a:gd name="T34" fmla="*/ 2147483647 w 474"/>
              <a:gd name="T35" fmla="*/ 2147483647 h 1403"/>
              <a:gd name="T36" fmla="*/ 2147483647 w 474"/>
              <a:gd name="T37" fmla="*/ 2147483647 h 1403"/>
              <a:gd name="T38" fmla="*/ 2147483647 w 474"/>
              <a:gd name="T39" fmla="*/ 2147483647 h 1403"/>
              <a:gd name="T40" fmla="*/ 2147483647 w 474"/>
              <a:gd name="T41" fmla="*/ 2147483647 h 1403"/>
              <a:gd name="T42" fmla="*/ 2147483647 w 474"/>
              <a:gd name="T43" fmla="*/ 2147483647 h 1403"/>
              <a:gd name="T44" fmla="*/ 2147483647 w 474"/>
              <a:gd name="T45" fmla="*/ 2147483647 h 1403"/>
              <a:gd name="T46" fmla="*/ 2147483647 w 474"/>
              <a:gd name="T47" fmla="*/ 2147483647 h 1403"/>
              <a:gd name="T48" fmla="*/ 2147483647 w 474"/>
              <a:gd name="T49" fmla="*/ 2147483647 h 1403"/>
              <a:gd name="T50" fmla="*/ 2147483647 w 474"/>
              <a:gd name="T51" fmla="*/ 2147483647 h 1403"/>
              <a:gd name="T52" fmla="*/ 2147483647 w 474"/>
              <a:gd name="T53" fmla="*/ 2147483647 h 1403"/>
              <a:gd name="T54" fmla="*/ 2147483647 w 474"/>
              <a:gd name="T55" fmla="*/ 2147483647 h 1403"/>
              <a:gd name="T56" fmla="*/ 2147483647 w 474"/>
              <a:gd name="T57" fmla="*/ 2147483647 h 1403"/>
              <a:gd name="T58" fmla="*/ 2147483647 w 474"/>
              <a:gd name="T59" fmla="*/ 2147483647 h 1403"/>
              <a:gd name="T60" fmla="*/ 2147483647 w 474"/>
              <a:gd name="T61" fmla="*/ 2147483647 h 1403"/>
              <a:gd name="T62" fmla="*/ 2147483647 w 474"/>
              <a:gd name="T63" fmla="*/ 2147483647 h 1403"/>
              <a:gd name="T64" fmla="*/ 2147483647 w 474"/>
              <a:gd name="T65" fmla="*/ 2147483647 h 1403"/>
              <a:gd name="T66" fmla="*/ 2147483647 w 474"/>
              <a:gd name="T67" fmla="*/ 2147483647 h 1403"/>
              <a:gd name="T68" fmla="*/ 2147483647 w 474"/>
              <a:gd name="T69" fmla="*/ 2147483647 h 1403"/>
              <a:gd name="T70" fmla="*/ 2147483647 w 474"/>
              <a:gd name="T71" fmla="*/ 2147483647 h 1403"/>
              <a:gd name="T72" fmla="*/ 2147483647 w 474"/>
              <a:gd name="T73" fmla="*/ 2147483647 h 1403"/>
              <a:gd name="T74" fmla="*/ 2147483647 w 474"/>
              <a:gd name="T75" fmla="*/ 2147483647 h 1403"/>
              <a:gd name="T76" fmla="*/ 2147483647 w 474"/>
              <a:gd name="T77" fmla="*/ 2147483647 h 1403"/>
              <a:gd name="T78" fmla="*/ 2147483647 w 474"/>
              <a:gd name="T79" fmla="*/ 2147483647 h 1403"/>
              <a:gd name="T80" fmla="*/ 2147483647 w 474"/>
              <a:gd name="T81" fmla="*/ 2147483647 h 1403"/>
              <a:gd name="T82" fmla="*/ 2147483647 w 474"/>
              <a:gd name="T83" fmla="*/ 2147483647 h 1403"/>
              <a:gd name="T84" fmla="*/ 2147483647 w 474"/>
              <a:gd name="T85" fmla="*/ 2147483647 h 1403"/>
              <a:gd name="T86" fmla="*/ 2147483647 w 474"/>
              <a:gd name="T87" fmla="*/ 2147483647 h 1403"/>
              <a:gd name="T88" fmla="*/ 2147483647 w 474"/>
              <a:gd name="T89" fmla="*/ 2147483647 h 1403"/>
              <a:gd name="T90" fmla="*/ 2147483647 w 474"/>
              <a:gd name="T91" fmla="*/ 2147483647 h 1403"/>
              <a:gd name="T92" fmla="*/ 2147483647 w 474"/>
              <a:gd name="T93" fmla="*/ 2147483647 h 1403"/>
              <a:gd name="T94" fmla="*/ 2147483647 w 474"/>
              <a:gd name="T95" fmla="*/ 2147483647 h 1403"/>
              <a:gd name="T96" fmla="*/ 2147483647 w 474"/>
              <a:gd name="T97" fmla="*/ 2147483647 h 1403"/>
              <a:gd name="T98" fmla="*/ 2147483647 w 474"/>
              <a:gd name="T99" fmla="*/ 2147483647 h 1403"/>
              <a:gd name="T100" fmla="*/ 2147483647 w 474"/>
              <a:gd name="T101" fmla="*/ 2147483647 h 1403"/>
              <a:gd name="T102" fmla="*/ 2147483647 w 474"/>
              <a:gd name="T103" fmla="*/ 2147483647 h 1403"/>
              <a:gd name="T104" fmla="*/ 0 w 474"/>
              <a:gd name="T105" fmla="*/ 2147483647 h 1403"/>
              <a:gd name="T106" fmla="*/ 0 w 474"/>
              <a:gd name="T107" fmla="*/ 2147483647 h 1403"/>
              <a:gd name="T108" fmla="*/ 2147483647 w 474"/>
              <a:gd name="T109" fmla="*/ 2147483647 h 14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4" h="1403">
                <a:moveTo>
                  <a:pt x="4" y="1377"/>
                </a:moveTo>
                <a:lnTo>
                  <a:pt x="4" y="1212"/>
                </a:lnTo>
                <a:lnTo>
                  <a:pt x="4" y="1049"/>
                </a:lnTo>
                <a:lnTo>
                  <a:pt x="4" y="886"/>
                </a:lnTo>
                <a:lnTo>
                  <a:pt x="4" y="722"/>
                </a:lnTo>
                <a:lnTo>
                  <a:pt x="4" y="557"/>
                </a:lnTo>
                <a:lnTo>
                  <a:pt x="4" y="396"/>
                </a:lnTo>
                <a:lnTo>
                  <a:pt x="4" y="231"/>
                </a:lnTo>
                <a:lnTo>
                  <a:pt x="4" y="69"/>
                </a:lnTo>
                <a:lnTo>
                  <a:pt x="12" y="59"/>
                </a:lnTo>
                <a:lnTo>
                  <a:pt x="22" y="47"/>
                </a:lnTo>
                <a:lnTo>
                  <a:pt x="28" y="33"/>
                </a:lnTo>
                <a:lnTo>
                  <a:pt x="35" y="21"/>
                </a:lnTo>
                <a:lnTo>
                  <a:pt x="41" y="9"/>
                </a:lnTo>
                <a:lnTo>
                  <a:pt x="48" y="3"/>
                </a:lnTo>
                <a:lnTo>
                  <a:pt x="56" y="0"/>
                </a:lnTo>
                <a:lnTo>
                  <a:pt x="66" y="7"/>
                </a:lnTo>
                <a:lnTo>
                  <a:pt x="75" y="23"/>
                </a:lnTo>
                <a:lnTo>
                  <a:pt x="89" y="50"/>
                </a:lnTo>
                <a:lnTo>
                  <a:pt x="105" y="90"/>
                </a:lnTo>
                <a:lnTo>
                  <a:pt x="122" y="142"/>
                </a:lnTo>
                <a:lnTo>
                  <a:pt x="137" y="203"/>
                </a:lnTo>
                <a:lnTo>
                  <a:pt x="154" y="276"/>
                </a:lnTo>
                <a:lnTo>
                  <a:pt x="169" y="356"/>
                </a:lnTo>
                <a:lnTo>
                  <a:pt x="183" y="446"/>
                </a:lnTo>
                <a:lnTo>
                  <a:pt x="194" y="528"/>
                </a:lnTo>
                <a:lnTo>
                  <a:pt x="210" y="590"/>
                </a:lnTo>
                <a:lnTo>
                  <a:pt x="228" y="639"/>
                </a:lnTo>
                <a:lnTo>
                  <a:pt x="247" y="677"/>
                </a:lnTo>
                <a:lnTo>
                  <a:pt x="265" y="710"/>
                </a:lnTo>
                <a:lnTo>
                  <a:pt x="283" y="743"/>
                </a:lnTo>
                <a:lnTo>
                  <a:pt x="298" y="780"/>
                </a:lnTo>
                <a:lnTo>
                  <a:pt x="309" y="826"/>
                </a:lnTo>
                <a:lnTo>
                  <a:pt x="323" y="879"/>
                </a:lnTo>
                <a:lnTo>
                  <a:pt x="350" y="938"/>
                </a:lnTo>
                <a:lnTo>
                  <a:pt x="382" y="998"/>
                </a:lnTo>
                <a:lnTo>
                  <a:pt x="416" y="1059"/>
                </a:lnTo>
                <a:lnTo>
                  <a:pt x="445" y="1115"/>
                </a:lnTo>
                <a:lnTo>
                  <a:pt x="466" y="1167"/>
                </a:lnTo>
                <a:lnTo>
                  <a:pt x="474" y="1212"/>
                </a:lnTo>
                <a:lnTo>
                  <a:pt x="466" y="1247"/>
                </a:lnTo>
                <a:lnTo>
                  <a:pt x="436" y="1273"/>
                </a:lnTo>
                <a:lnTo>
                  <a:pt x="389" y="1301"/>
                </a:lnTo>
                <a:lnTo>
                  <a:pt x="333" y="1325"/>
                </a:lnTo>
                <a:lnTo>
                  <a:pt x="272" y="1349"/>
                </a:lnTo>
                <a:lnTo>
                  <a:pt x="207" y="1368"/>
                </a:lnTo>
                <a:lnTo>
                  <a:pt x="148" y="1384"/>
                </a:lnTo>
                <a:lnTo>
                  <a:pt x="96" y="1394"/>
                </a:lnTo>
                <a:lnTo>
                  <a:pt x="59" y="1403"/>
                </a:lnTo>
                <a:lnTo>
                  <a:pt x="31" y="1403"/>
                </a:lnTo>
                <a:lnTo>
                  <a:pt x="13" y="1401"/>
                </a:lnTo>
                <a:lnTo>
                  <a:pt x="4" y="1396"/>
                </a:lnTo>
                <a:lnTo>
                  <a:pt x="0" y="1393"/>
                </a:lnTo>
                <a:lnTo>
                  <a:pt x="0" y="1380"/>
                </a:lnTo>
                <a:lnTo>
                  <a:pt x="4" y="1377"/>
                </a:lnTo>
                <a:close/>
              </a:path>
            </a:pathLst>
          </a:custGeom>
          <a:solidFill>
            <a:srgbClr val="D4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8" name="Freeform 53"/>
          <p:cNvSpPr>
            <a:spLocks/>
          </p:cNvSpPr>
          <p:nvPr/>
        </p:nvSpPr>
        <p:spPr bwMode="auto">
          <a:xfrm>
            <a:off x="1106488" y="3021013"/>
            <a:ext cx="674687" cy="2219325"/>
          </a:xfrm>
          <a:custGeom>
            <a:avLst/>
            <a:gdLst>
              <a:gd name="T0" fmla="*/ 2147483647 w 425"/>
              <a:gd name="T1" fmla="*/ 2147483647 h 1398"/>
              <a:gd name="T2" fmla="*/ 2147483647 w 425"/>
              <a:gd name="T3" fmla="*/ 2147483647 h 1398"/>
              <a:gd name="T4" fmla="*/ 2147483647 w 425"/>
              <a:gd name="T5" fmla="*/ 2147483647 h 1398"/>
              <a:gd name="T6" fmla="*/ 2147483647 w 425"/>
              <a:gd name="T7" fmla="*/ 2147483647 h 1398"/>
              <a:gd name="T8" fmla="*/ 2147483647 w 425"/>
              <a:gd name="T9" fmla="*/ 2147483647 h 1398"/>
              <a:gd name="T10" fmla="*/ 2147483647 w 425"/>
              <a:gd name="T11" fmla="*/ 2147483647 h 1398"/>
              <a:gd name="T12" fmla="*/ 2147483647 w 425"/>
              <a:gd name="T13" fmla="*/ 2147483647 h 1398"/>
              <a:gd name="T14" fmla="*/ 2147483647 w 425"/>
              <a:gd name="T15" fmla="*/ 2147483647 h 1398"/>
              <a:gd name="T16" fmla="*/ 2147483647 w 425"/>
              <a:gd name="T17" fmla="*/ 2147483647 h 1398"/>
              <a:gd name="T18" fmla="*/ 2147483647 w 425"/>
              <a:gd name="T19" fmla="*/ 2147483647 h 1398"/>
              <a:gd name="T20" fmla="*/ 2147483647 w 425"/>
              <a:gd name="T21" fmla="*/ 2147483647 h 1398"/>
              <a:gd name="T22" fmla="*/ 2147483647 w 425"/>
              <a:gd name="T23" fmla="*/ 2147483647 h 1398"/>
              <a:gd name="T24" fmla="*/ 2147483647 w 425"/>
              <a:gd name="T25" fmla="*/ 2147483647 h 1398"/>
              <a:gd name="T26" fmla="*/ 2147483647 w 425"/>
              <a:gd name="T27" fmla="*/ 2147483647 h 1398"/>
              <a:gd name="T28" fmla="*/ 2147483647 w 425"/>
              <a:gd name="T29" fmla="*/ 2147483647 h 1398"/>
              <a:gd name="T30" fmla="*/ 2147483647 w 425"/>
              <a:gd name="T31" fmla="*/ 0 h 1398"/>
              <a:gd name="T32" fmla="*/ 2147483647 w 425"/>
              <a:gd name="T33" fmla="*/ 2147483647 h 1398"/>
              <a:gd name="T34" fmla="*/ 2147483647 w 425"/>
              <a:gd name="T35" fmla="*/ 2147483647 h 1398"/>
              <a:gd name="T36" fmla="*/ 2147483647 w 425"/>
              <a:gd name="T37" fmla="*/ 2147483647 h 1398"/>
              <a:gd name="T38" fmla="*/ 2147483647 w 425"/>
              <a:gd name="T39" fmla="*/ 2147483647 h 1398"/>
              <a:gd name="T40" fmla="*/ 2147483647 w 425"/>
              <a:gd name="T41" fmla="*/ 2147483647 h 1398"/>
              <a:gd name="T42" fmla="*/ 2147483647 w 425"/>
              <a:gd name="T43" fmla="*/ 2147483647 h 1398"/>
              <a:gd name="T44" fmla="*/ 2147483647 w 425"/>
              <a:gd name="T45" fmla="*/ 2147483647 h 1398"/>
              <a:gd name="T46" fmla="*/ 2147483647 w 425"/>
              <a:gd name="T47" fmla="*/ 2147483647 h 1398"/>
              <a:gd name="T48" fmla="*/ 2147483647 w 425"/>
              <a:gd name="T49" fmla="*/ 2147483647 h 1398"/>
              <a:gd name="T50" fmla="*/ 2147483647 w 425"/>
              <a:gd name="T51" fmla="*/ 2147483647 h 1398"/>
              <a:gd name="T52" fmla="*/ 2147483647 w 425"/>
              <a:gd name="T53" fmla="*/ 2147483647 h 1398"/>
              <a:gd name="T54" fmla="*/ 2147483647 w 425"/>
              <a:gd name="T55" fmla="*/ 2147483647 h 1398"/>
              <a:gd name="T56" fmla="*/ 2147483647 w 425"/>
              <a:gd name="T57" fmla="*/ 2147483647 h 1398"/>
              <a:gd name="T58" fmla="*/ 2147483647 w 425"/>
              <a:gd name="T59" fmla="*/ 2147483647 h 1398"/>
              <a:gd name="T60" fmla="*/ 2147483647 w 425"/>
              <a:gd name="T61" fmla="*/ 2147483647 h 1398"/>
              <a:gd name="T62" fmla="*/ 2147483647 w 425"/>
              <a:gd name="T63" fmla="*/ 2147483647 h 1398"/>
              <a:gd name="T64" fmla="*/ 2147483647 w 425"/>
              <a:gd name="T65" fmla="*/ 2147483647 h 1398"/>
              <a:gd name="T66" fmla="*/ 2147483647 w 425"/>
              <a:gd name="T67" fmla="*/ 2147483647 h 1398"/>
              <a:gd name="T68" fmla="*/ 2147483647 w 425"/>
              <a:gd name="T69" fmla="*/ 2147483647 h 1398"/>
              <a:gd name="T70" fmla="*/ 2147483647 w 425"/>
              <a:gd name="T71" fmla="*/ 2147483647 h 1398"/>
              <a:gd name="T72" fmla="*/ 2147483647 w 425"/>
              <a:gd name="T73" fmla="*/ 2147483647 h 1398"/>
              <a:gd name="T74" fmla="*/ 2147483647 w 425"/>
              <a:gd name="T75" fmla="*/ 2147483647 h 1398"/>
              <a:gd name="T76" fmla="*/ 2147483647 w 425"/>
              <a:gd name="T77" fmla="*/ 2147483647 h 1398"/>
              <a:gd name="T78" fmla="*/ 2147483647 w 425"/>
              <a:gd name="T79" fmla="*/ 2147483647 h 1398"/>
              <a:gd name="T80" fmla="*/ 2147483647 w 425"/>
              <a:gd name="T81" fmla="*/ 2147483647 h 1398"/>
              <a:gd name="T82" fmla="*/ 2147483647 w 425"/>
              <a:gd name="T83" fmla="*/ 2147483647 h 1398"/>
              <a:gd name="T84" fmla="*/ 2147483647 w 425"/>
              <a:gd name="T85" fmla="*/ 2147483647 h 1398"/>
              <a:gd name="T86" fmla="*/ 2147483647 w 425"/>
              <a:gd name="T87" fmla="*/ 2147483647 h 1398"/>
              <a:gd name="T88" fmla="*/ 2147483647 w 425"/>
              <a:gd name="T89" fmla="*/ 2147483647 h 1398"/>
              <a:gd name="T90" fmla="*/ 2147483647 w 425"/>
              <a:gd name="T91" fmla="*/ 2147483647 h 1398"/>
              <a:gd name="T92" fmla="*/ 2147483647 w 425"/>
              <a:gd name="T93" fmla="*/ 2147483647 h 1398"/>
              <a:gd name="T94" fmla="*/ 2147483647 w 425"/>
              <a:gd name="T95" fmla="*/ 2147483647 h 1398"/>
              <a:gd name="T96" fmla="*/ 2147483647 w 425"/>
              <a:gd name="T97" fmla="*/ 2147483647 h 1398"/>
              <a:gd name="T98" fmla="*/ 2147483647 w 425"/>
              <a:gd name="T99" fmla="*/ 2147483647 h 1398"/>
              <a:gd name="T100" fmla="*/ 2147483647 w 425"/>
              <a:gd name="T101" fmla="*/ 2147483647 h 1398"/>
              <a:gd name="T102" fmla="*/ 2147483647 w 425"/>
              <a:gd name="T103" fmla="*/ 2147483647 h 1398"/>
              <a:gd name="T104" fmla="*/ 0 w 425"/>
              <a:gd name="T105" fmla="*/ 2147483647 h 1398"/>
              <a:gd name="T106" fmla="*/ 0 w 425"/>
              <a:gd name="T107" fmla="*/ 2147483647 h 1398"/>
              <a:gd name="T108" fmla="*/ 2147483647 w 425"/>
              <a:gd name="T109" fmla="*/ 2147483647 h 13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25" h="1398">
                <a:moveTo>
                  <a:pt x="4" y="1372"/>
                </a:moveTo>
                <a:lnTo>
                  <a:pt x="4" y="1207"/>
                </a:lnTo>
                <a:lnTo>
                  <a:pt x="4" y="1044"/>
                </a:lnTo>
                <a:lnTo>
                  <a:pt x="4" y="881"/>
                </a:lnTo>
                <a:lnTo>
                  <a:pt x="4" y="719"/>
                </a:lnTo>
                <a:lnTo>
                  <a:pt x="4" y="556"/>
                </a:lnTo>
                <a:lnTo>
                  <a:pt x="4" y="393"/>
                </a:lnTo>
                <a:lnTo>
                  <a:pt x="4" y="229"/>
                </a:lnTo>
                <a:lnTo>
                  <a:pt x="4" y="68"/>
                </a:lnTo>
                <a:lnTo>
                  <a:pt x="11" y="57"/>
                </a:lnTo>
                <a:lnTo>
                  <a:pt x="19" y="47"/>
                </a:lnTo>
                <a:lnTo>
                  <a:pt x="24" y="33"/>
                </a:lnTo>
                <a:lnTo>
                  <a:pt x="31" y="21"/>
                </a:lnTo>
                <a:lnTo>
                  <a:pt x="37" y="9"/>
                </a:lnTo>
                <a:lnTo>
                  <a:pt x="42" y="2"/>
                </a:lnTo>
                <a:lnTo>
                  <a:pt x="49" y="0"/>
                </a:lnTo>
                <a:lnTo>
                  <a:pt x="59" y="7"/>
                </a:lnTo>
                <a:lnTo>
                  <a:pt x="68" y="21"/>
                </a:lnTo>
                <a:lnTo>
                  <a:pt x="81" y="51"/>
                </a:lnTo>
                <a:lnTo>
                  <a:pt x="94" y="89"/>
                </a:lnTo>
                <a:lnTo>
                  <a:pt x="111" y="141"/>
                </a:lnTo>
                <a:lnTo>
                  <a:pt x="125" y="202"/>
                </a:lnTo>
                <a:lnTo>
                  <a:pt x="139" y="273"/>
                </a:lnTo>
                <a:lnTo>
                  <a:pt x="151" y="354"/>
                </a:lnTo>
                <a:lnTo>
                  <a:pt x="163" y="445"/>
                </a:lnTo>
                <a:lnTo>
                  <a:pt x="173" y="526"/>
                </a:lnTo>
                <a:lnTo>
                  <a:pt x="188" y="589"/>
                </a:lnTo>
                <a:lnTo>
                  <a:pt x="205" y="636"/>
                </a:lnTo>
                <a:lnTo>
                  <a:pt x="222" y="676"/>
                </a:lnTo>
                <a:lnTo>
                  <a:pt x="238" y="707"/>
                </a:lnTo>
                <a:lnTo>
                  <a:pt x="254" y="740"/>
                </a:lnTo>
                <a:lnTo>
                  <a:pt x="266" y="776"/>
                </a:lnTo>
                <a:lnTo>
                  <a:pt x="277" y="823"/>
                </a:lnTo>
                <a:lnTo>
                  <a:pt x="290" y="875"/>
                </a:lnTo>
                <a:lnTo>
                  <a:pt x="313" y="934"/>
                </a:lnTo>
                <a:lnTo>
                  <a:pt x="342" y="993"/>
                </a:lnTo>
                <a:lnTo>
                  <a:pt x="372" y="1054"/>
                </a:lnTo>
                <a:lnTo>
                  <a:pt x="399" y="1110"/>
                </a:lnTo>
                <a:lnTo>
                  <a:pt x="418" y="1162"/>
                </a:lnTo>
                <a:lnTo>
                  <a:pt x="425" y="1207"/>
                </a:lnTo>
                <a:lnTo>
                  <a:pt x="418" y="1242"/>
                </a:lnTo>
                <a:lnTo>
                  <a:pt x="390" y="1268"/>
                </a:lnTo>
                <a:lnTo>
                  <a:pt x="349" y="1296"/>
                </a:lnTo>
                <a:lnTo>
                  <a:pt x="298" y="1320"/>
                </a:lnTo>
                <a:lnTo>
                  <a:pt x="244" y="1344"/>
                </a:lnTo>
                <a:lnTo>
                  <a:pt x="187" y="1363"/>
                </a:lnTo>
                <a:lnTo>
                  <a:pt x="134" y="1379"/>
                </a:lnTo>
                <a:lnTo>
                  <a:pt x="88" y="1389"/>
                </a:lnTo>
                <a:lnTo>
                  <a:pt x="53" y="1398"/>
                </a:lnTo>
                <a:lnTo>
                  <a:pt x="28" y="1398"/>
                </a:lnTo>
                <a:lnTo>
                  <a:pt x="13" y="1396"/>
                </a:lnTo>
                <a:lnTo>
                  <a:pt x="4" y="1391"/>
                </a:lnTo>
                <a:lnTo>
                  <a:pt x="0" y="1388"/>
                </a:lnTo>
                <a:lnTo>
                  <a:pt x="0" y="1375"/>
                </a:lnTo>
                <a:lnTo>
                  <a:pt x="4" y="1372"/>
                </a:lnTo>
                <a:close/>
              </a:path>
            </a:pathLst>
          </a:custGeom>
          <a:solidFill>
            <a:srgbClr val="E0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89" name="Freeform 54"/>
          <p:cNvSpPr>
            <a:spLocks/>
          </p:cNvSpPr>
          <p:nvPr/>
        </p:nvSpPr>
        <p:spPr bwMode="auto">
          <a:xfrm>
            <a:off x="1106488" y="3024188"/>
            <a:ext cx="598487" cy="2216150"/>
          </a:xfrm>
          <a:custGeom>
            <a:avLst/>
            <a:gdLst>
              <a:gd name="T0" fmla="*/ 2147483647 w 377"/>
              <a:gd name="T1" fmla="*/ 2147483647 h 1396"/>
              <a:gd name="T2" fmla="*/ 2147483647 w 377"/>
              <a:gd name="T3" fmla="*/ 2147483647 h 1396"/>
              <a:gd name="T4" fmla="*/ 2147483647 w 377"/>
              <a:gd name="T5" fmla="*/ 2147483647 h 1396"/>
              <a:gd name="T6" fmla="*/ 2147483647 w 377"/>
              <a:gd name="T7" fmla="*/ 2147483647 h 1396"/>
              <a:gd name="T8" fmla="*/ 2147483647 w 377"/>
              <a:gd name="T9" fmla="*/ 2147483647 h 1396"/>
              <a:gd name="T10" fmla="*/ 2147483647 w 377"/>
              <a:gd name="T11" fmla="*/ 2147483647 h 1396"/>
              <a:gd name="T12" fmla="*/ 2147483647 w 377"/>
              <a:gd name="T13" fmla="*/ 2147483647 h 1396"/>
              <a:gd name="T14" fmla="*/ 2147483647 w 377"/>
              <a:gd name="T15" fmla="*/ 2147483647 h 1396"/>
              <a:gd name="T16" fmla="*/ 2147483647 w 377"/>
              <a:gd name="T17" fmla="*/ 2147483647 h 1396"/>
              <a:gd name="T18" fmla="*/ 2147483647 w 377"/>
              <a:gd name="T19" fmla="*/ 2147483647 h 1396"/>
              <a:gd name="T20" fmla="*/ 2147483647 w 377"/>
              <a:gd name="T21" fmla="*/ 2147483647 h 1396"/>
              <a:gd name="T22" fmla="*/ 2147483647 w 377"/>
              <a:gd name="T23" fmla="*/ 2147483647 h 1396"/>
              <a:gd name="T24" fmla="*/ 2147483647 w 377"/>
              <a:gd name="T25" fmla="*/ 2147483647 h 1396"/>
              <a:gd name="T26" fmla="*/ 2147483647 w 377"/>
              <a:gd name="T27" fmla="*/ 2147483647 h 1396"/>
              <a:gd name="T28" fmla="*/ 2147483647 w 377"/>
              <a:gd name="T29" fmla="*/ 2147483647 h 1396"/>
              <a:gd name="T30" fmla="*/ 2147483647 w 377"/>
              <a:gd name="T31" fmla="*/ 0 h 1396"/>
              <a:gd name="T32" fmla="*/ 2147483647 w 377"/>
              <a:gd name="T33" fmla="*/ 2147483647 h 1396"/>
              <a:gd name="T34" fmla="*/ 2147483647 w 377"/>
              <a:gd name="T35" fmla="*/ 2147483647 h 1396"/>
              <a:gd name="T36" fmla="*/ 2147483647 w 377"/>
              <a:gd name="T37" fmla="*/ 2147483647 h 1396"/>
              <a:gd name="T38" fmla="*/ 2147483647 w 377"/>
              <a:gd name="T39" fmla="*/ 2147483647 h 1396"/>
              <a:gd name="T40" fmla="*/ 2147483647 w 377"/>
              <a:gd name="T41" fmla="*/ 2147483647 h 1396"/>
              <a:gd name="T42" fmla="*/ 2147483647 w 377"/>
              <a:gd name="T43" fmla="*/ 2147483647 h 1396"/>
              <a:gd name="T44" fmla="*/ 2147483647 w 377"/>
              <a:gd name="T45" fmla="*/ 2147483647 h 1396"/>
              <a:gd name="T46" fmla="*/ 2147483647 w 377"/>
              <a:gd name="T47" fmla="*/ 2147483647 h 1396"/>
              <a:gd name="T48" fmla="*/ 2147483647 w 377"/>
              <a:gd name="T49" fmla="*/ 2147483647 h 1396"/>
              <a:gd name="T50" fmla="*/ 2147483647 w 377"/>
              <a:gd name="T51" fmla="*/ 2147483647 h 1396"/>
              <a:gd name="T52" fmla="*/ 2147483647 w 377"/>
              <a:gd name="T53" fmla="*/ 2147483647 h 1396"/>
              <a:gd name="T54" fmla="*/ 2147483647 w 377"/>
              <a:gd name="T55" fmla="*/ 2147483647 h 1396"/>
              <a:gd name="T56" fmla="*/ 2147483647 w 377"/>
              <a:gd name="T57" fmla="*/ 2147483647 h 1396"/>
              <a:gd name="T58" fmla="*/ 2147483647 w 377"/>
              <a:gd name="T59" fmla="*/ 2147483647 h 1396"/>
              <a:gd name="T60" fmla="*/ 2147483647 w 377"/>
              <a:gd name="T61" fmla="*/ 2147483647 h 1396"/>
              <a:gd name="T62" fmla="*/ 2147483647 w 377"/>
              <a:gd name="T63" fmla="*/ 2147483647 h 1396"/>
              <a:gd name="T64" fmla="*/ 2147483647 w 377"/>
              <a:gd name="T65" fmla="*/ 2147483647 h 1396"/>
              <a:gd name="T66" fmla="*/ 2147483647 w 377"/>
              <a:gd name="T67" fmla="*/ 2147483647 h 1396"/>
              <a:gd name="T68" fmla="*/ 2147483647 w 377"/>
              <a:gd name="T69" fmla="*/ 2147483647 h 1396"/>
              <a:gd name="T70" fmla="*/ 2147483647 w 377"/>
              <a:gd name="T71" fmla="*/ 2147483647 h 1396"/>
              <a:gd name="T72" fmla="*/ 2147483647 w 377"/>
              <a:gd name="T73" fmla="*/ 2147483647 h 1396"/>
              <a:gd name="T74" fmla="*/ 2147483647 w 377"/>
              <a:gd name="T75" fmla="*/ 2147483647 h 1396"/>
              <a:gd name="T76" fmla="*/ 2147483647 w 377"/>
              <a:gd name="T77" fmla="*/ 2147483647 h 1396"/>
              <a:gd name="T78" fmla="*/ 2147483647 w 377"/>
              <a:gd name="T79" fmla="*/ 2147483647 h 1396"/>
              <a:gd name="T80" fmla="*/ 2147483647 w 377"/>
              <a:gd name="T81" fmla="*/ 2147483647 h 1396"/>
              <a:gd name="T82" fmla="*/ 2147483647 w 377"/>
              <a:gd name="T83" fmla="*/ 2147483647 h 1396"/>
              <a:gd name="T84" fmla="*/ 2147483647 w 377"/>
              <a:gd name="T85" fmla="*/ 2147483647 h 1396"/>
              <a:gd name="T86" fmla="*/ 2147483647 w 377"/>
              <a:gd name="T87" fmla="*/ 2147483647 h 1396"/>
              <a:gd name="T88" fmla="*/ 2147483647 w 377"/>
              <a:gd name="T89" fmla="*/ 2147483647 h 1396"/>
              <a:gd name="T90" fmla="*/ 2147483647 w 377"/>
              <a:gd name="T91" fmla="*/ 2147483647 h 1396"/>
              <a:gd name="T92" fmla="*/ 2147483647 w 377"/>
              <a:gd name="T93" fmla="*/ 2147483647 h 1396"/>
              <a:gd name="T94" fmla="*/ 2147483647 w 377"/>
              <a:gd name="T95" fmla="*/ 2147483647 h 1396"/>
              <a:gd name="T96" fmla="*/ 2147483647 w 377"/>
              <a:gd name="T97" fmla="*/ 2147483647 h 1396"/>
              <a:gd name="T98" fmla="*/ 2147483647 w 377"/>
              <a:gd name="T99" fmla="*/ 2147483647 h 1396"/>
              <a:gd name="T100" fmla="*/ 2147483647 w 377"/>
              <a:gd name="T101" fmla="*/ 2147483647 h 1396"/>
              <a:gd name="T102" fmla="*/ 2147483647 w 377"/>
              <a:gd name="T103" fmla="*/ 2147483647 h 1396"/>
              <a:gd name="T104" fmla="*/ 0 w 377"/>
              <a:gd name="T105" fmla="*/ 2147483647 h 1396"/>
              <a:gd name="T106" fmla="*/ 0 w 377"/>
              <a:gd name="T107" fmla="*/ 2147483647 h 1396"/>
              <a:gd name="T108" fmla="*/ 2147483647 w 377"/>
              <a:gd name="T109" fmla="*/ 2147483647 h 13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77" h="1396">
                <a:moveTo>
                  <a:pt x="4" y="1370"/>
                </a:moveTo>
                <a:lnTo>
                  <a:pt x="4" y="1205"/>
                </a:lnTo>
                <a:lnTo>
                  <a:pt x="4" y="1042"/>
                </a:lnTo>
                <a:lnTo>
                  <a:pt x="4" y="879"/>
                </a:lnTo>
                <a:lnTo>
                  <a:pt x="4" y="717"/>
                </a:lnTo>
                <a:lnTo>
                  <a:pt x="4" y="554"/>
                </a:lnTo>
                <a:lnTo>
                  <a:pt x="4" y="392"/>
                </a:lnTo>
                <a:lnTo>
                  <a:pt x="4" y="229"/>
                </a:lnTo>
                <a:lnTo>
                  <a:pt x="4" y="68"/>
                </a:lnTo>
                <a:lnTo>
                  <a:pt x="11" y="57"/>
                </a:lnTo>
                <a:lnTo>
                  <a:pt x="19" y="47"/>
                </a:lnTo>
                <a:lnTo>
                  <a:pt x="24" y="33"/>
                </a:lnTo>
                <a:lnTo>
                  <a:pt x="30" y="21"/>
                </a:lnTo>
                <a:lnTo>
                  <a:pt x="34" y="9"/>
                </a:lnTo>
                <a:lnTo>
                  <a:pt x="39" y="3"/>
                </a:lnTo>
                <a:lnTo>
                  <a:pt x="45" y="0"/>
                </a:lnTo>
                <a:lnTo>
                  <a:pt x="53" y="7"/>
                </a:lnTo>
                <a:lnTo>
                  <a:pt x="60" y="23"/>
                </a:lnTo>
                <a:lnTo>
                  <a:pt x="72" y="50"/>
                </a:lnTo>
                <a:lnTo>
                  <a:pt x="85" y="90"/>
                </a:lnTo>
                <a:lnTo>
                  <a:pt x="99" y="142"/>
                </a:lnTo>
                <a:lnTo>
                  <a:pt x="111" y="203"/>
                </a:lnTo>
                <a:lnTo>
                  <a:pt x="123" y="274"/>
                </a:lnTo>
                <a:lnTo>
                  <a:pt x="134" y="354"/>
                </a:lnTo>
                <a:lnTo>
                  <a:pt x="145" y="444"/>
                </a:lnTo>
                <a:lnTo>
                  <a:pt x="154" y="526"/>
                </a:lnTo>
                <a:lnTo>
                  <a:pt x="167" y="589"/>
                </a:lnTo>
                <a:lnTo>
                  <a:pt x="181" y="635"/>
                </a:lnTo>
                <a:lnTo>
                  <a:pt x="196" y="674"/>
                </a:lnTo>
                <a:lnTo>
                  <a:pt x="210" y="705"/>
                </a:lnTo>
                <a:lnTo>
                  <a:pt x="225" y="738"/>
                </a:lnTo>
                <a:lnTo>
                  <a:pt x="238" y="774"/>
                </a:lnTo>
                <a:lnTo>
                  <a:pt x="247" y="821"/>
                </a:lnTo>
                <a:lnTo>
                  <a:pt x="258" y="873"/>
                </a:lnTo>
                <a:lnTo>
                  <a:pt x="279" y="932"/>
                </a:lnTo>
                <a:lnTo>
                  <a:pt x="304" y="991"/>
                </a:lnTo>
                <a:lnTo>
                  <a:pt x="331" y="1052"/>
                </a:lnTo>
                <a:lnTo>
                  <a:pt x="353" y="1108"/>
                </a:lnTo>
                <a:lnTo>
                  <a:pt x="371" y="1160"/>
                </a:lnTo>
                <a:lnTo>
                  <a:pt x="377" y="1205"/>
                </a:lnTo>
                <a:lnTo>
                  <a:pt x="371" y="1241"/>
                </a:lnTo>
                <a:lnTo>
                  <a:pt x="346" y="1267"/>
                </a:lnTo>
                <a:lnTo>
                  <a:pt x="311" y="1295"/>
                </a:lnTo>
                <a:lnTo>
                  <a:pt x="265" y="1320"/>
                </a:lnTo>
                <a:lnTo>
                  <a:pt x="217" y="1342"/>
                </a:lnTo>
                <a:lnTo>
                  <a:pt x="165" y="1361"/>
                </a:lnTo>
                <a:lnTo>
                  <a:pt x="118" y="1377"/>
                </a:lnTo>
                <a:lnTo>
                  <a:pt x="77" y="1387"/>
                </a:lnTo>
                <a:lnTo>
                  <a:pt x="48" y="1396"/>
                </a:lnTo>
                <a:lnTo>
                  <a:pt x="24" y="1396"/>
                </a:lnTo>
                <a:lnTo>
                  <a:pt x="11" y="1394"/>
                </a:lnTo>
                <a:lnTo>
                  <a:pt x="2" y="1389"/>
                </a:lnTo>
                <a:lnTo>
                  <a:pt x="0" y="1386"/>
                </a:lnTo>
                <a:lnTo>
                  <a:pt x="0" y="1373"/>
                </a:lnTo>
                <a:lnTo>
                  <a:pt x="4" y="1370"/>
                </a:lnTo>
                <a:close/>
              </a:path>
            </a:pathLst>
          </a:custGeom>
          <a:solidFill>
            <a:srgbClr val="EBF0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0" name="Freeform 55"/>
          <p:cNvSpPr>
            <a:spLocks/>
          </p:cNvSpPr>
          <p:nvPr/>
        </p:nvSpPr>
        <p:spPr bwMode="auto">
          <a:xfrm>
            <a:off x="1103313" y="3032125"/>
            <a:ext cx="527050" cy="2208213"/>
          </a:xfrm>
          <a:custGeom>
            <a:avLst/>
            <a:gdLst>
              <a:gd name="T0" fmla="*/ 2147483647 w 332"/>
              <a:gd name="T1" fmla="*/ 2147483647 h 1391"/>
              <a:gd name="T2" fmla="*/ 2147483647 w 332"/>
              <a:gd name="T3" fmla="*/ 2147483647 h 1391"/>
              <a:gd name="T4" fmla="*/ 2147483647 w 332"/>
              <a:gd name="T5" fmla="*/ 2147483647 h 1391"/>
              <a:gd name="T6" fmla="*/ 2147483647 w 332"/>
              <a:gd name="T7" fmla="*/ 2147483647 h 1391"/>
              <a:gd name="T8" fmla="*/ 2147483647 w 332"/>
              <a:gd name="T9" fmla="*/ 2147483647 h 1391"/>
              <a:gd name="T10" fmla="*/ 2147483647 w 332"/>
              <a:gd name="T11" fmla="*/ 2147483647 h 1391"/>
              <a:gd name="T12" fmla="*/ 2147483647 w 332"/>
              <a:gd name="T13" fmla="*/ 2147483647 h 1391"/>
              <a:gd name="T14" fmla="*/ 2147483647 w 332"/>
              <a:gd name="T15" fmla="*/ 2147483647 h 1391"/>
              <a:gd name="T16" fmla="*/ 2147483647 w 332"/>
              <a:gd name="T17" fmla="*/ 2147483647 h 1391"/>
              <a:gd name="T18" fmla="*/ 2147483647 w 332"/>
              <a:gd name="T19" fmla="*/ 2147483647 h 1391"/>
              <a:gd name="T20" fmla="*/ 2147483647 w 332"/>
              <a:gd name="T21" fmla="*/ 2147483647 h 1391"/>
              <a:gd name="T22" fmla="*/ 2147483647 w 332"/>
              <a:gd name="T23" fmla="*/ 2147483647 h 1391"/>
              <a:gd name="T24" fmla="*/ 2147483647 w 332"/>
              <a:gd name="T25" fmla="*/ 2147483647 h 1391"/>
              <a:gd name="T26" fmla="*/ 2147483647 w 332"/>
              <a:gd name="T27" fmla="*/ 2147483647 h 1391"/>
              <a:gd name="T28" fmla="*/ 2147483647 w 332"/>
              <a:gd name="T29" fmla="*/ 2147483647 h 1391"/>
              <a:gd name="T30" fmla="*/ 2147483647 w 332"/>
              <a:gd name="T31" fmla="*/ 0 h 1391"/>
              <a:gd name="T32" fmla="*/ 2147483647 w 332"/>
              <a:gd name="T33" fmla="*/ 2147483647 h 1391"/>
              <a:gd name="T34" fmla="*/ 2147483647 w 332"/>
              <a:gd name="T35" fmla="*/ 2147483647 h 1391"/>
              <a:gd name="T36" fmla="*/ 2147483647 w 332"/>
              <a:gd name="T37" fmla="*/ 2147483647 h 1391"/>
              <a:gd name="T38" fmla="*/ 2147483647 w 332"/>
              <a:gd name="T39" fmla="*/ 2147483647 h 1391"/>
              <a:gd name="T40" fmla="*/ 2147483647 w 332"/>
              <a:gd name="T41" fmla="*/ 2147483647 h 1391"/>
              <a:gd name="T42" fmla="*/ 2147483647 w 332"/>
              <a:gd name="T43" fmla="*/ 2147483647 h 1391"/>
              <a:gd name="T44" fmla="*/ 2147483647 w 332"/>
              <a:gd name="T45" fmla="*/ 2147483647 h 1391"/>
              <a:gd name="T46" fmla="*/ 2147483647 w 332"/>
              <a:gd name="T47" fmla="*/ 2147483647 h 1391"/>
              <a:gd name="T48" fmla="*/ 2147483647 w 332"/>
              <a:gd name="T49" fmla="*/ 2147483647 h 1391"/>
              <a:gd name="T50" fmla="*/ 2147483647 w 332"/>
              <a:gd name="T51" fmla="*/ 2147483647 h 1391"/>
              <a:gd name="T52" fmla="*/ 2147483647 w 332"/>
              <a:gd name="T53" fmla="*/ 2147483647 h 1391"/>
              <a:gd name="T54" fmla="*/ 2147483647 w 332"/>
              <a:gd name="T55" fmla="*/ 2147483647 h 1391"/>
              <a:gd name="T56" fmla="*/ 2147483647 w 332"/>
              <a:gd name="T57" fmla="*/ 2147483647 h 1391"/>
              <a:gd name="T58" fmla="*/ 2147483647 w 332"/>
              <a:gd name="T59" fmla="*/ 2147483647 h 1391"/>
              <a:gd name="T60" fmla="*/ 2147483647 w 332"/>
              <a:gd name="T61" fmla="*/ 2147483647 h 1391"/>
              <a:gd name="T62" fmla="*/ 2147483647 w 332"/>
              <a:gd name="T63" fmla="*/ 2147483647 h 1391"/>
              <a:gd name="T64" fmla="*/ 2147483647 w 332"/>
              <a:gd name="T65" fmla="*/ 2147483647 h 1391"/>
              <a:gd name="T66" fmla="*/ 2147483647 w 332"/>
              <a:gd name="T67" fmla="*/ 2147483647 h 1391"/>
              <a:gd name="T68" fmla="*/ 2147483647 w 332"/>
              <a:gd name="T69" fmla="*/ 2147483647 h 1391"/>
              <a:gd name="T70" fmla="*/ 2147483647 w 332"/>
              <a:gd name="T71" fmla="*/ 2147483647 h 1391"/>
              <a:gd name="T72" fmla="*/ 2147483647 w 332"/>
              <a:gd name="T73" fmla="*/ 2147483647 h 1391"/>
              <a:gd name="T74" fmla="*/ 2147483647 w 332"/>
              <a:gd name="T75" fmla="*/ 2147483647 h 1391"/>
              <a:gd name="T76" fmla="*/ 2147483647 w 332"/>
              <a:gd name="T77" fmla="*/ 2147483647 h 1391"/>
              <a:gd name="T78" fmla="*/ 2147483647 w 332"/>
              <a:gd name="T79" fmla="*/ 2147483647 h 1391"/>
              <a:gd name="T80" fmla="*/ 2147483647 w 332"/>
              <a:gd name="T81" fmla="*/ 2147483647 h 1391"/>
              <a:gd name="T82" fmla="*/ 2147483647 w 332"/>
              <a:gd name="T83" fmla="*/ 2147483647 h 1391"/>
              <a:gd name="T84" fmla="*/ 2147483647 w 332"/>
              <a:gd name="T85" fmla="*/ 2147483647 h 1391"/>
              <a:gd name="T86" fmla="*/ 2147483647 w 332"/>
              <a:gd name="T87" fmla="*/ 2147483647 h 1391"/>
              <a:gd name="T88" fmla="*/ 2147483647 w 332"/>
              <a:gd name="T89" fmla="*/ 2147483647 h 1391"/>
              <a:gd name="T90" fmla="*/ 2147483647 w 332"/>
              <a:gd name="T91" fmla="*/ 2147483647 h 1391"/>
              <a:gd name="T92" fmla="*/ 2147483647 w 332"/>
              <a:gd name="T93" fmla="*/ 2147483647 h 1391"/>
              <a:gd name="T94" fmla="*/ 2147483647 w 332"/>
              <a:gd name="T95" fmla="*/ 2147483647 h 1391"/>
              <a:gd name="T96" fmla="*/ 2147483647 w 332"/>
              <a:gd name="T97" fmla="*/ 2147483647 h 1391"/>
              <a:gd name="T98" fmla="*/ 2147483647 w 332"/>
              <a:gd name="T99" fmla="*/ 2147483647 h 1391"/>
              <a:gd name="T100" fmla="*/ 2147483647 w 332"/>
              <a:gd name="T101" fmla="*/ 2147483647 h 1391"/>
              <a:gd name="T102" fmla="*/ 2147483647 w 332"/>
              <a:gd name="T103" fmla="*/ 2147483647 h 1391"/>
              <a:gd name="T104" fmla="*/ 0 w 332"/>
              <a:gd name="T105" fmla="*/ 2147483647 h 1391"/>
              <a:gd name="T106" fmla="*/ 0 w 332"/>
              <a:gd name="T107" fmla="*/ 2147483647 h 1391"/>
              <a:gd name="T108" fmla="*/ 2147483647 w 332"/>
              <a:gd name="T109" fmla="*/ 2147483647 h 13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32" h="1391">
                <a:moveTo>
                  <a:pt x="3" y="1365"/>
                </a:moveTo>
                <a:lnTo>
                  <a:pt x="3" y="1202"/>
                </a:lnTo>
                <a:lnTo>
                  <a:pt x="3" y="1040"/>
                </a:lnTo>
                <a:lnTo>
                  <a:pt x="3" y="877"/>
                </a:lnTo>
                <a:lnTo>
                  <a:pt x="3" y="716"/>
                </a:lnTo>
                <a:lnTo>
                  <a:pt x="3" y="552"/>
                </a:lnTo>
                <a:lnTo>
                  <a:pt x="3" y="389"/>
                </a:lnTo>
                <a:lnTo>
                  <a:pt x="3" y="226"/>
                </a:lnTo>
                <a:lnTo>
                  <a:pt x="3" y="64"/>
                </a:lnTo>
                <a:lnTo>
                  <a:pt x="10" y="54"/>
                </a:lnTo>
                <a:lnTo>
                  <a:pt x="17" y="44"/>
                </a:lnTo>
                <a:lnTo>
                  <a:pt x="21" y="30"/>
                </a:lnTo>
                <a:lnTo>
                  <a:pt x="26" y="19"/>
                </a:lnTo>
                <a:lnTo>
                  <a:pt x="30" y="7"/>
                </a:lnTo>
                <a:lnTo>
                  <a:pt x="36" y="2"/>
                </a:lnTo>
                <a:lnTo>
                  <a:pt x="40" y="0"/>
                </a:lnTo>
                <a:lnTo>
                  <a:pt x="47" y="7"/>
                </a:lnTo>
                <a:lnTo>
                  <a:pt x="54" y="21"/>
                </a:lnTo>
                <a:lnTo>
                  <a:pt x="63" y="50"/>
                </a:lnTo>
                <a:lnTo>
                  <a:pt x="73" y="89"/>
                </a:lnTo>
                <a:lnTo>
                  <a:pt x="85" y="141"/>
                </a:lnTo>
                <a:lnTo>
                  <a:pt x="96" y="202"/>
                </a:lnTo>
                <a:lnTo>
                  <a:pt x="109" y="273"/>
                </a:lnTo>
                <a:lnTo>
                  <a:pt x="120" y="353"/>
                </a:lnTo>
                <a:lnTo>
                  <a:pt x="130" y="443"/>
                </a:lnTo>
                <a:lnTo>
                  <a:pt x="136" y="523"/>
                </a:lnTo>
                <a:lnTo>
                  <a:pt x="147" y="585"/>
                </a:lnTo>
                <a:lnTo>
                  <a:pt x="160" y="632"/>
                </a:lnTo>
                <a:lnTo>
                  <a:pt x="174" y="672"/>
                </a:lnTo>
                <a:lnTo>
                  <a:pt x="186" y="703"/>
                </a:lnTo>
                <a:lnTo>
                  <a:pt x="198" y="736"/>
                </a:lnTo>
                <a:lnTo>
                  <a:pt x="208" y="773"/>
                </a:lnTo>
                <a:lnTo>
                  <a:pt x="216" y="820"/>
                </a:lnTo>
                <a:lnTo>
                  <a:pt x="226" y="872"/>
                </a:lnTo>
                <a:lnTo>
                  <a:pt x="245" y="929"/>
                </a:lnTo>
                <a:lnTo>
                  <a:pt x="267" y="988"/>
                </a:lnTo>
                <a:lnTo>
                  <a:pt x="290" y="1049"/>
                </a:lnTo>
                <a:lnTo>
                  <a:pt x="310" y="1104"/>
                </a:lnTo>
                <a:lnTo>
                  <a:pt x="326" y="1157"/>
                </a:lnTo>
                <a:lnTo>
                  <a:pt x="332" y="1202"/>
                </a:lnTo>
                <a:lnTo>
                  <a:pt x="325" y="1236"/>
                </a:lnTo>
                <a:lnTo>
                  <a:pt x="303" y="1262"/>
                </a:lnTo>
                <a:lnTo>
                  <a:pt x="271" y="1290"/>
                </a:lnTo>
                <a:lnTo>
                  <a:pt x="233" y="1315"/>
                </a:lnTo>
                <a:lnTo>
                  <a:pt x="190" y="1337"/>
                </a:lnTo>
                <a:lnTo>
                  <a:pt x="146" y="1356"/>
                </a:lnTo>
                <a:lnTo>
                  <a:pt x="105" y="1372"/>
                </a:lnTo>
                <a:lnTo>
                  <a:pt x="68" y="1382"/>
                </a:lnTo>
                <a:lnTo>
                  <a:pt x="41" y="1391"/>
                </a:lnTo>
                <a:lnTo>
                  <a:pt x="22" y="1391"/>
                </a:lnTo>
                <a:lnTo>
                  <a:pt x="10" y="1389"/>
                </a:lnTo>
                <a:lnTo>
                  <a:pt x="3" y="1384"/>
                </a:lnTo>
                <a:lnTo>
                  <a:pt x="0" y="1381"/>
                </a:lnTo>
                <a:lnTo>
                  <a:pt x="0" y="1368"/>
                </a:lnTo>
                <a:lnTo>
                  <a:pt x="3" y="1365"/>
                </a:lnTo>
                <a:close/>
              </a:path>
            </a:pathLst>
          </a:custGeom>
          <a:solidFill>
            <a:srgbClr val="F5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1" name="Freeform 57"/>
          <p:cNvSpPr>
            <a:spLocks/>
          </p:cNvSpPr>
          <p:nvPr/>
        </p:nvSpPr>
        <p:spPr bwMode="auto">
          <a:xfrm>
            <a:off x="5268913" y="2833688"/>
            <a:ext cx="2144712" cy="2298700"/>
          </a:xfrm>
          <a:custGeom>
            <a:avLst/>
            <a:gdLst>
              <a:gd name="T0" fmla="*/ 2147483647 w 1351"/>
              <a:gd name="T1" fmla="*/ 2147483647 h 1448"/>
              <a:gd name="T2" fmla="*/ 2147483647 w 1351"/>
              <a:gd name="T3" fmla="*/ 2147483647 h 1448"/>
              <a:gd name="T4" fmla="*/ 2147483647 w 1351"/>
              <a:gd name="T5" fmla="*/ 2147483647 h 1448"/>
              <a:gd name="T6" fmla="*/ 2147483647 w 1351"/>
              <a:gd name="T7" fmla="*/ 2147483647 h 1448"/>
              <a:gd name="T8" fmla="*/ 2147483647 w 1351"/>
              <a:gd name="T9" fmla="*/ 2147483647 h 1448"/>
              <a:gd name="T10" fmla="*/ 2147483647 w 1351"/>
              <a:gd name="T11" fmla="*/ 2147483647 h 1448"/>
              <a:gd name="T12" fmla="*/ 2147483647 w 1351"/>
              <a:gd name="T13" fmla="*/ 2147483647 h 1448"/>
              <a:gd name="T14" fmla="*/ 2147483647 w 1351"/>
              <a:gd name="T15" fmla="*/ 2147483647 h 1448"/>
              <a:gd name="T16" fmla="*/ 2147483647 w 1351"/>
              <a:gd name="T17" fmla="*/ 0 h 1448"/>
              <a:gd name="T18" fmla="*/ 2147483647 w 1351"/>
              <a:gd name="T19" fmla="*/ 2147483647 h 1448"/>
              <a:gd name="T20" fmla="*/ 2147483647 w 1351"/>
              <a:gd name="T21" fmla="*/ 2147483647 h 1448"/>
              <a:gd name="T22" fmla="*/ 2147483647 w 1351"/>
              <a:gd name="T23" fmla="*/ 2147483647 h 1448"/>
              <a:gd name="T24" fmla="*/ 2147483647 w 1351"/>
              <a:gd name="T25" fmla="*/ 2147483647 h 1448"/>
              <a:gd name="T26" fmla="*/ 2147483647 w 1351"/>
              <a:gd name="T27" fmla="*/ 2147483647 h 1448"/>
              <a:gd name="T28" fmla="*/ 2147483647 w 1351"/>
              <a:gd name="T29" fmla="*/ 2147483647 h 1448"/>
              <a:gd name="T30" fmla="*/ 2147483647 w 1351"/>
              <a:gd name="T31" fmla="*/ 2147483647 h 1448"/>
              <a:gd name="T32" fmla="*/ 2147483647 w 1351"/>
              <a:gd name="T33" fmla="*/ 2147483647 h 1448"/>
              <a:gd name="T34" fmla="*/ 2147483647 w 1351"/>
              <a:gd name="T35" fmla="*/ 2147483647 h 1448"/>
              <a:gd name="T36" fmla="*/ 2147483647 w 1351"/>
              <a:gd name="T37" fmla="*/ 2147483647 h 1448"/>
              <a:gd name="T38" fmla="*/ 2147483647 w 1351"/>
              <a:gd name="T39" fmla="*/ 2147483647 h 1448"/>
              <a:gd name="T40" fmla="*/ 2147483647 w 1351"/>
              <a:gd name="T41" fmla="*/ 2147483647 h 1448"/>
              <a:gd name="T42" fmla="*/ 2147483647 w 1351"/>
              <a:gd name="T43" fmla="*/ 2147483647 h 1448"/>
              <a:gd name="T44" fmla="*/ 2147483647 w 1351"/>
              <a:gd name="T45" fmla="*/ 2147483647 h 1448"/>
              <a:gd name="T46" fmla="*/ 2147483647 w 1351"/>
              <a:gd name="T47" fmla="*/ 2147483647 h 1448"/>
              <a:gd name="T48" fmla="*/ 2147483647 w 1351"/>
              <a:gd name="T49" fmla="*/ 2147483647 h 1448"/>
              <a:gd name="T50" fmla="*/ 2147483647 w 1351"/>
              <a:gd name="T51" fmla="*/ 2147483647 h 1448"/>
              <a:gd name="T52" fmla="*/ 2147483647 w 1351"/>
              <a:gd name="T53" fmla="*/ 2147483647 h 1448"/>
              <a:gd name="T54" fmla="*/ 2147483647 w 1351"/>
              <a:gd name="T55" fmla="*/ 2147483647 h 1448"/>
              <a:gd name="T56" fmla="*/ 2147483647 w 1351"/>
              <a:gd name="T57" fmla="*/ 2147483647 h 1448"/>
              <a:gd name="T58" fmla="*/ 2147483647 w 1351"/>
              <a:gd name="T59" fmla="*/ 2147483647 h 1448"/>
              <a:gd name="T60" fmla="*/ 2147483647 w 1351"/>
              <a:gd name="T61" fmla="*/ 2147483647 h 1448"/>
              <a:gd name="T62" fmla="*/ 2147483647 w 1351"/>
              <a:gd name="T63" fmla="*/ 2147483647 h 1448"/>
              <a:gd name="T64" fmla="*/ 0 w 1351"/>
              <a:gd name="T65" fmla="*/ 2147483647 h 1448"/>
              <a:gd name="T66" fmla="*/ 2147483647 w 1351"/>
              <a:gd name="T67" fmla="*/ 2147483647 h 1448"/>
              <a:gd name="T68" fmla="*/ 2147483647 w 1351"/>
              <a:gd name="T69" fmla="*/ 2147483647 h 1448"/>
              <a:gd name="T70" fmla="*/ 2147483647 w 1351"/>
              <a:gd name="T71" fmla="*/ 2147483647 h 1448"/>
              <a:gd name="T72" fmla="*/ 2147483647 w 1351"/>
              <a:gd name="T73" fmla="*/ 2147483647 h 1448"/>
              <a:gd name="T74" fmla="*/ 2147483647 w 1351"/>
              <a:gd name="T75" fmla="*/ 2147483647 h 1448"/>
              <a:gd name="T76" fmla="*/ 2147483647 w 1351"/>
              <a:gd name="T77" fmla="*/ 2147483647 h 1448"/>
              <a:gd name="T78" fmla="*/ 2147483647 w 1351"/>
              <a:gd name="T79" fmla="*/ 2147483647 h 1448"/>
              <a:gd name="T80" fmla="*/ 2147483647 w 1351"/>
              <a:gd name="T81" fmla="*/ 2147483647 h 1448"/>
              <a:gd name="T82" fmla="*/ 2147483647 w 1351"/>
              <a:gd name="T83" fmla="*/ 2147483647 h 1448"/>
              <a:gd name="T84" fmla="*/ 2147483647 w 1351"/>
              <a:gd name="T85" fmla="*/ 2147483647 h 1448"/>
              <a:gd name="T86" fmla="*/ 2147483647 w 1351"/>
              <a:gd name="T87" fmla="*/ 2147483647 h 1448"/>
              <a:gd name="T88" fmla="*/ 2147483647 w 1351"/>
              <a:gd name="T89" fmla="*/ 2147483647 h 1448"/>
              <a:gd name="T90" fmla="*/ 2147483647 w 1351"/>
              <a:gd name="T91" fmla="*/ 2147483647 h 1448"/>
              <a:gd name="T92" fmla="*/ 2147483647 w 1351"/>
              <a:gd name="T93" fmla="*/ 2147483647 h 1448"/>
              <a:gd name="T94" fmla="*/ 2147483647 w 1351"/>
              <a:gd name="T95" fmla="*/ 2147483647 h 1448"/>
              <a:gd name="T96" fmla="*/ 2147483647 w 1351"/>
              <a:gd name="T97" fmla="*/ 2147483647 h 1448"/>
              <a:gd name="T98" fmla="*/ 2147483647 w 1351"/>
              <a:gd name="T99" fmla="*/ 2147483647 h 14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351" h="1448">
                <a:moveTo>
                  <a:pt x="1339" y="1415"/>
                </a:moveTo>
                <a:lnTo>
                  <a:pt x="1218" y="61"/>
                </a:lnTo>
                <a:lnTo>
                  <a:pt x="1186" y="52"/>
                </a:lnTo>
                <a:lnTo>
                  <a:pt x="1160" y="42"/>
                </a:lnTo>
                <a:lnTo>
                  <a:pt x="1138" y="28"/>
                </a:lnTo>
                <a:lnTo>
                  <a:pt x="1119" y="17"/>
                </a:lnTo>
                <a:lnTo>
                  <a:pt x="1099" y="7"/>
                </a:lnTo>
                <a:lnTo>
                  <a:pt x="1080" y="2"/>
                </a:lnTo>
                <a:lnTo>
                  <a:pt x="1060" y="0"/>
                </a:lnTo>
                <a:lnTo>
                  <a:pt x="1036" y="7"/>
                </a:lnTo>
                <a:lnTo>
                  <a:pt x="1005" y="24"/>
                </a:lnTo>
                <a:lnTo>
                  <a:pt x="969" y="56"/>
                </a:lnTo>
                <a:lnTo>
                  <a:pt x="929" y="99"/>
                </a:lnTo>
                <a:lnTo>
                  <a:pt x="888" y="156"/>
                </a:lnTo>
                <a:lnTo>
                  <a:pt x="846" y="222"/>
                </a:lnTo>
                <a:lnTo>
                  <a:pt x="809" y="299"/>
                </a:lnTo>
                <a:lnTo>
                  <a:pt x="776" y="386"/>
                </a:lnTo>
                <a:lnTo>
                  <a:pt x="751" y="481"/>
                </a:lnTo>
                <a:lnTo>
                  <a:pt x="722" y="566"/>
                </a:lnTo>
                <a:lnTo>
                  <a:pt x="684" y="634"/>
                </a:lnTo>
                <a:lnTo>
                  <a:pt x="637" y="686"/>
                </a:lnTo>
                <a:lnTo>
                  <a:pt x="588" y="729"/>
                </a:lnTo>
                <a:lnTo>
                  <a:pt x="538" y="766"/>
                </a:lnTo>
                <a:lnTo>
                  <a:pt x="493" y="802"/>
                </a:lnTo>
                <a:lnTo>
                  <a:pt x="454" y="841"/>
                </a:lnTo>
                <a:lnTo>
                  <a:pt x="429" y="891"/>
                </a:lnTo>
                <a:lnTo>
                  <a:pt x="389" y="948"/>
                </a:lnTo>
                <a:lnTo>
                  <a:pt x="321" y="1014"/>
                </a:lnTo>
                <a:lnTo>
                  <a:pt x="237" y="1080"/>
                </a:lnTo>
                <a:lnTo>
                  <a:pt x="150" y="1150"/>
                </a:lnTo>
                <a:lnTo>
                  <a:pt x="72" y="1212"/>
                </a:lnTo>
                <a:lnTo>
                  <a:pt x="18" y="1269"/>
                </a:lnTo>
                <a:lnTo>
                  <a:pt x="0" y="1316"/>
                </a:lnTo>
                <a:lnTo>
                  <a:pt x="32" y="1353"/>
                </a:lnTo>
                <a:lnTo>
                  <a:pt x="117" y="1375"/>
                </a:lnTo>
                <a:lnTo>
                  <a:pt x="246" y="1398"/>
                </a:lnTo>
                <a:lnTo>
                  <a:pt x="405" y="1414"/>
                </a:lnTo>
                <a:lnTo>
                  <a:pt x="582" y="1429"/>
                </a:lnTo>
                <a:lnTo>
                  <a:pt x="761" y="1438"/>
                </a:lnTo>
                <a:lnTo>
                  <a:pt x="930" y="1445"/>
                </a:lnTo>
                <a:lnTo>
                  <a:pt x="1077" y="1446"/>
                </a:lnTo>
                <a:lnTo>
                  <a:pt x="1189" y="1448"/>
                </a:lnTo>
                <a:lnTo>
                  <a:pt x="1260" y="1445"/>
                </a:lnTo>
                <a:lnTo>
                  <a:pt x="1309" y="1441"/>
                </a:lnTo>
                <a:lnTo>
                  <a:pt x="1336" y="1436"/>
                </a:lnTo>
                <a:lnTo>
                  <a:pt x="1350" y="1431"/>
                </a:lnTo>
                <a:lnTo>
                  <a:pt x="1351" y="1424"/>
                </a:lnTo>
                <a:lnTo>
                  <a:pt x="1347" y="1419"/>
                </a:lnTo>
                <a:lnTo>
                  <a:pt x="1340" y="1415"/>
                </a:lnTo>
                <a:lnTo>
                  <a:pt x="1339" y="1415"/>
                </a:lnTo>
                <a:close/>
              </a:path>
            </a:pathLst>
          </a:custGeom>
          <a:solidFill>
            <a:srgbClr val="265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2" name="Freeform 58"/>
          <p:cNvSpPr>
            <a:spLocks/>
          </p:cNvSpPr>
          <p:nvPr/>
        </p:nvSpPr>
        <p:spPr bwMode="auto">
          <a:xfrm>
            <a:off x="5348288" y="2836863"/>
            <a:ext cx="2065337" cy="2295525"/>
          </a:xfrm>
          <a:custGeom>
            <a:avLst/>
            <a:gdLst>
              <a:gd name="T0" fmla="*/ 2147483647 w 1301"/>
              <a:gd name="T1" fmla="*/ 2147483647 h 1446"/>
              <a:gd name="T2" fmla="*/ 2147483647 w 1301"/>
              <a:gd name="T3" fmla="*/ 2147483647 h 1446"/>
              <a:gd name="T4" fmla="*/ 2147483647 w 1301"/>
              <a:gd name="T5" fmla="*/ 2147483647 h 1446"/>
              <a:gd name="T6" fmla="*/ 2147483647 w 1301"/>
              <a:gd name="T7" fmla="*/ 2147483647 h 1446"/>
              <a:gd name="T8" fmla="*/ 2147483647 w 1301"/>
              <a:gd name="T9" fmla="*/ 2147483647 h 1446"/>
              <a:gd name="T10" fmla="*/ 2147483647 w 1301"/>
              <a:gd name="T11" fmla="*/ 2147483647 h 1446"/>
              <a:gd name="T12" fmla="*/ 2147483647 w 1301"/>
              <a:gd name="T13" fmla="*/ 2147483647 h 1446"/>
              <a:gd name="T14" fmla="*/ 2147483647 w 1301"/>
              <a:gd name="T15" fmla="*/ 2147483647 h 1446"/>
              <a:gd name="T16" fmla="*/ 2147483647 w 1301"/>
              <a:gd name="T17" fmla="*/ 2147483647 h 1446"/>
              <a:gd name="T18" fmla="*/ 2147483647 w 1301"/>
              <a:gd name="T19" fmla="*/ 2147483647 h 1446"/>
              <a:gd name="T20" fmla="*/ 2147483647 w 1301"/>
              <a:gd name="T21" fmla="*/ 2147483647 h 1446"/>
              <a:gd name="T22" fmla="*/ 2147483647 w 1301"/>
              <a:gd name="T23" fmla="*/ 2147483647 h 1446"/>
              <a:gd name="T24" fmla="*/ 2147483647 w 1301"/>
              <a:gd name="T25" fmla="*/ 2147483647 h 1446"/>
              <a:gd name="T26" fmla="*/ 2147483647 w 1301"/>
              <a:gd name="T27" fmla="*/ 2147483647 h 1446"/>
              <a:gd name="T28" fmla="*/ 2147483647 w 1301"/>
              <a:gd name="T29" fmla="*/ 2147483647 h 1446"/>
              <a:gd name="T30" fmla="*/ 2147483647 w 1301"/>
              <a:gd name="T31" fmla="*/ 0 h 1446"/>
              <a:gd name="T32" fmla="*/ 2147483647 w 1301"/>
              <a:gd name="T33" fmla="*/ 2147483647 h 1446"/>
              <a:gd name="T34" fmla="*/ 2147483647 w 1301"/>
              <a:gd name="T35" fmla="*/ 2147483647 h 1446"/>
              <a:gd name="T36" fmla="*/ 2147483647 w 1301"/>
              <a:gd name="T37" fmla="*/ 2147483647 h 1446"/>
              <a:gd name="T38" fmla="*/ 2147483647 w 1301"/>
              <a:gd name="T39" fmla="*/ 2147483647 h 1446"/>
              <a:gd name="T40" fmla="*/ 2147483647 w 1301"/>
              <a:gd name="T41" fmla="*/ 2147483647 h 1446"/>
              <a:gd name="T42" fmla="*/ 2147483647 w 1301"/>
              <a:gd name="T43" fmla="*/ 2147483647 h 1446"/>
              <a:gd name="T44" fmla="*/ 2147483647 w 1301"/>
              <a:gd name="T45" fmla="*/ 2147483647 h 1446"/>
              <a:gd name="T46" fmla="*/ 2147483647 w 1301"/>
              <a:gd name="T47" fmla="*/ 2147483647 h 1446"/>
              <a:gd name="T48" fmla="*/ 2147483647 w 1301"/>
              <a:gd name="T49" fmla="*/ 2147483647 h 1446"/>
              <a:gd name="T50" fmla="*/ 2147483647 w 1301"/>
              <a:gd name="T51" fmla="*/ 2147483647 h 1446"/>
              <a:gd name="T52" fmla="*/ 2147483647 w 1301"/>
              <a:gd name="T53" fmla="*/ 2147483647 h 1446"/>
              <a:gd name="T54" fmla="*/ 2147483647 w 1301"/>
              <a:gd name="T55" fmla="*/ 2147483647 h 1446"/>
              <a:gd name="T56" fmla="*/ 2147483647 w 1301"/>
              <a:gd name="T57" fmla="*/ 2147483647 h 1446"/>
              <a:gd name="T58" fmla="*/ 2147483647 w 1301"/>
              <a:gd name="T59" fmla="*/ 2147483647 h 1446"/>
              <a:gd name="T60" fmla="*/ 2147483647 w 1301"/>
              <a:gd name="T61" fmla="*/ 2147483647 h 1446"/>
              <a:gd name="T62" fmla="*/ 2147483647 w 1301"/>
              <a:gd name="T63" fmla="*/ 2147483647 h 1446"/>
              <a:gd name="T64" fmla="*/ 2147483647 w 1301"/>
              <a:gd name="T65" fmla="*/ 2147483647 h 1446"/>
              <a:gd name="T66" fmla="*/ 2147483647 w 1301"/>
              <a:gd name="T67" fmla="*/ 2147483647 h 1446"/>
              <a:gd name="T68" fmla="*/ 2147483647 w 1301"/>
              <a:gd name="T69" fmla="*/ 2147483647 h 1446"/>
              <a:gd name="T70" fmla="*/ 2147483647 w 1301"/>
              <a:gd name="T71" fmla="*/ 2147483647 h 1446"/>
              <a:gd name="T72" fmla="*/ 2147483647 w 1301"/>
              <a:gd name="T73" fmla="*/ 2147483647 h 1446"/>
              <a:gd name="T74" fmla="*/ 2147483647 w 1301"/>
              <a:gd name="T75" fmla="*/ 2147483647 h 1446"/>
              <a:gd name="T76" fmla="*/ 2147483647 w 1301"/>
              <a:gd name="T77" fmla="*/ 2147483647 h 1446"/>
              <a:gd name="T78" fmla="*/ 0 w 1301"/>
              <a:gd name="T79" fmla="*/ 2147483647 h 1446"/>
              <a:gd name="T80" fmla="*/ 2147483647 w 1301"/>
              <a:gd name="T81" fmla="*/ 2147483647 h 1446"/>
              <a:gd name="T82" fmla="*/ 2147483647 w 1301"/>
              <a:gd name="T83" fmla="*/ 2147483647 h 1446"/>
              <a:gd name="T84" fmla="*/ 2147483647 w 1301"/>
              <a:gd name="T85" fmla="*/ 2147483647 h 1446"/>
              <a:gd name="T86" fmla="*/ 2147483647 w 1301"/>
              <a:gd name="T87" fmla="*/ 2147483647 h 1446"/>
              <a:gd name="T88" fmla="*/ 2147483647 w 1301"/>
              <a:gd name="T89" fmla="*/ 2147483647 h 1446"/>
              <a:gd name="T90" fmla="*/ 2147483647 w 1301"/>
              <a:gd name="T91" fmla="*/ 2147483647 h 1446"/>
              <a:gd name="T92" fmla="*/ 2147483647 w 1301"/>
              <a:gd name="T93" fmla="*/ 2147483647 h 1446"/>
              <a:gd name="T94" fmla="*/ 2147483647 w 1301"/>
              <a:gd name="T95" fmla="*/ 2147483647 h 1446"/>
              <a:gd name="T96" fmla="*/ 2147483647 w 1301"/>
              <a:gd name="T97" fmla="*/ 2147483647 h 1446"/>
              <a:gd name="T98" fmla="*/ 2147483647 w 1301"/>
              <a:gd name="T99" fmla="*/ 2147483647 h 1446"/>
              <a:gd name="T100" fmla="*/ 2147483647 w 1301"/>
              <a:gd name="T101" fmla="*/ 2147483647 h 1446"/>
              <a:gd name="T102" fmla="*/ 2147483647 w 1301"/>
              <a:gd name="T103" fmla="*/ 2147483647 h 1446"/>
              <a:gd name="T104" fmla="*/ 2147483647 w 1301"/>
              <a:gd name="T105" fmla="*/ 2147483647 h 1446"/>
              <a:gd name="T106" fmla="*/ 2147483647 w 1301"/>
              <a:gd name="T107" fmla="*/ 2147483647 h 1446"/>
              <a:gd name="T108" fmla="*/ 2147483647 w 1301"/>
              <a:gd name="T109" fmla="*/ 2147483647 h 1446"/>
              <a:gd name="T110" fmla="*/ 2147483647 w 1301"/>
              <a:gd name="T111" fmla="*/ 2147483647 h 1446"/>
              <a:gd name="T112" fmla="*/ 2147483647 w 1301"/>
              <a:gd name="T113" fmla="*/ 2147483647 h 144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01" h="1446">
                <a:moveTo>
                  <a:pt x="1289" y="1413"/>
                </a:moveTo>
                <a:lnTo>
                  <a:pt x="1272" y="1243"/>
                </a:lnTo>
                <a:lnTo>
                  <a:pt x="1257" y="1075"/>
                </a:lnTo>
                <a:lnTo>
                  <a:pt x="1242" y="904"/>
                </a:lnTo>
                <a:lnTo>
                  <a:pt x="1228" y="736"/>
                </a:lnTo>
                <a:lnTo>
                  <a:pt x="1212" y="566"/>
                </a:lnTo>
                <a:lnTo>
                  <a:pt x="1197" y="397"/>
                </a:lnTo>
                <a:lnTo>
                  <a:pt x="1182" y="229"/>
                </a:lnTo>
                <a:lnTo>
                  <a:pt x="1168" y="61"/>
                </a:lnTo>
                <a:lnTo>
                  <a:pt x="1138" y="52"/>
                </a:lnTo>
                <a:lnTo>
                  <a:pt x="1113" y="42"/>
                </a:lnTo>
                <a:lnTo>
                  <a:pt x="1091" y="29"/>
                </a:lnTo>
                <a:lnTo>
                  <a:pt x="1073" y="19"/>
                </a:lnTo>
                <a:lnTo>
                  <a:pt x="1054" y="7"/>
                </a:lnTo>
                <a:lnTo>
                  <a:pt x="1036" y="2"/>
                </a:lnTo>
                <a:lnTo>
                  <a:pt x="1016" y="0"/>
                </a:lnTo>
                <a:lnTo>
                  <a:pt x="994" y="9"/>
                </a:lnTo>
                <a:lnTo>
                  <a:pt x="964" y="26"/>
                </a:lnTo>
                <a:lnTo>
                  <a:pt x="930" y="57"/>
                </a:lnTo>
                <a:lnTo>
                  <a:pt x="890" y="101"/>
                </a:lnTo>
                <a:lnTo>
                  <a:pt x="851" y="156"/>
                </a:lnTo>
                <a:lnTo>
                  <a:pt x="811" y="222"/>
                </a:lnTo>
                <a:lnTo>
                  <a:pt x="776" y="299"/>
                </a:lnTo>
                <a:lnTo>
                  <a:pt x="744" y="385"/>
                </a:lnTo>
                <a:lnTo>
                  <a:pt x="721" y="481"/>
                </a:lnTo>
                <a:lnTo>
                  <a:pt x="693" y="566"/>
                </a:lnTo>
                <a:lnTo>
                  <a:pt x="656" y="632"/>
                </a:lnTo>
                <a:lnTo>
                  <a:pt x="611" y="684"/>
                </a:lnTo>
                <a:lnTo>
                  <a:pt x="564" y="727"/>
                </a:lnTo>
                <a:lnTo>
                  <a:pt x="516" y="764"/>
                </a:lnTo>
                <a:lnTo>
                  <a:pt x="472" y="800"/>
                </a:lnTo>
                <a:lnTo>
                  <a:pt x="436" y="839"/>
                </a:lnTo>
                <a:lnTo>
                  <a:pt x="412" y="889"/>
                </a:lnTo>
                <a:lnTo>
                  <a:pt x="374" y="946"/>
                </a:lnTo>
                <a:lnTo>
                  <a:pt x="308" y="1012"/>
                </a:lnTo>
                <a:lnTo>
                  <a:pt x="227" y="1078"/>
                </a:lnTo>
                <a:lnTo>
                  <a:pt x="144" y="1146"/>
                </a:lnTo>
                <a:lnTo>
                  <a:pt x="68" y="1207"/>
                </a:lnTo>
                <a:lnTo>
                  <a:pt x="18" y="1264"/>
                </a:lnTo>
                <a:lnTo>
                  <a:pt x="0" y="1311"/>
                </a:lnTo>
                <a:lnTo>
                  <a:pt x="31" y="1347"/>
                </a:lnTo>
                <a:lnTo>
                  <a:pt x="114" y="1372"/>
                </a:lnTo>
                <a:lnTo>
                  <a:pt x="238" y="1394"/>
                </a:lnTo>
                <a:lnTo>
                  <a:pt x="390" y="1410"/>
                </a:lnTo>
                <a:lnTo>
                  <a:pt x="561" y="1425"/>
                </a:lnTo>
                <a:lnTo>
                  <a:pt x="733" y="1434"/>
                </a:lnTo>
                <a:lnTo>
                  <a:pt x="897" y="1441"/>
                </a:lnTo>
                <a:lnTo>
                  <a:pt x="1037" y="1444"/>
                </a:lnTo>
                <a:lnTo>
                  <a:pt x="1144" y="1446"/>
                </a:lnTo>
                <a:lnTo>
                  <a:pt x="1213" y="1443"/>
                </a:lnTo>
                <a:lnTo>
                  <a:pt x="1260" y="1439"/>
                </a:lnTo>
                <a:lnTo>
                  <a:pt x="1288" y="1434"/>
                </a:lnTo>
                <a:lnTo>
                  <a:pt x="1300" y="1429"/>
                </a:lnTo>
                <a:lnTo>
                  <a:pt x="1301" y="1422"/>
                </a:lnTo>
                <a:lnTo>
                  <a:pt x="1297" y="1417"/>
                </a:lnTo>
                <a:lnTo>
                  <a:pt x="1290" y="1413"/>
                </a:lnTo>
                <a:lnTo>
                  <a:pt x="1289" y="1413"/>
                </a:lnTo>
                <a:close/>
              </a:path>
            </a:pathLst>
          </a:custGeom>
          <a:solidFill>
            <a:srgbClr val="3061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3" name="Freeform 59"/>
          <p:cNvSpPr>
            <a:spLocks/>
          </p:cNvSpPr>
          <p:nvPr/>
        </p:nvSpPr>
        <p:spPr bwMode="auto">
          <a:xfrm>
            <a:off x="5426075" y="2841625"/>
            <a:ext cx="1987550" cy="2290763"/>
          </a:xfrm>
          <a:custGeom>
            <a:avLst/>
            <a:gdLst>
              <a:gd name="T0" fmla="*/ 2147483647 w 1252"/>
              <a:gd name="T1" fmla="*/ 2147483647 h 1443"/>
              <a:gd name="T2" fmla="*/ 2147483647 w 1252"/>
              <a:gd name="T3" fmla="*/ 2147483647 h 1443"/>
              <a:gd name="T4" fmla="*/ 2147483647 w 1252"/>
              <a:gd name="T5" fmla="*/ 2147483647 h 1443"/>
              <a:gd name="T6" fmla="*/ 2147483647 w 1252"/>
              <a:gd name="T7" fmla="*/ 2147483647 h 1443"/>
              <a:gd name="T8" fmla="*/ 2147483647 w 1252"/>
              <a:gd name="T9" fmla="*/ 2147483647 h 1443"/>
              <a:gd name="T10" fmla="*/ 2147483647 w 1252"/>
              <a:gd name="T11" fmla="*/ 2147483647 h 1443"/>
              <a:gd name="T12" fmla="*/ 2147483647 w 1252"/>
              <a:gd name="T13" fmla="*/ 2147483647 h 1443"/>
              <a:gd name="T14" fmla="*/ 2147483647 w 1252"/>
              <a:gd name="T15" fmla="*/ 2147483647 h 1443"/>
              <a:gd name="T16" fmla="*/ 2147483647 w 1252"/>
              <a:gd name="T17" fmla="*/ 2147483647 h 1443"/>
              <a:gd name="T18" fmla="*/ 2147483647 w 1252"/>
              <a:gd name="T19" fmla="*/ 2147483647 h 1443"/>
              <a:gd name="T20" fmla="*/ 2147483647 w 1252"/>
              <a:gd name="T21" fmla="*/ 2147483647 h 1443"/>
              <a:gd name="T22" fmla="*/ 2147483647 w 1252"/>
              <a:gd name="T23" fmla="*/ 2147483647 h 1443"/>
              <a:gd name="T24" fmla="*/ 2147483647 w 1252"/>
              <a:gd name="T25" fmla="*/ 2147483647 h 1443"/>
              <a:gd name="T26" fmla="*/ 2147483647 w 1252"/>
              <a:gd name="T27" fmla="*/ 2147483647 h 1443"/>
              <a:gd name="T28" fmla="*/ 2147483647 w 1252"/>
              <a:gd name="T29" fmla="*/ 0 h 1443"/>
              <a:gd name="T30" fmla="*/ 2147483647 w 1252"/>
              <a:gd name="T31" fmla="*/ 0 h 1443"/>
              <a:gd name="T32" fmla="*/ 2147483647 w 1252"/>
              <a:gd name="T33" fmla="*/ 2147483647 h 1443"/>
              <a:gd name="T34" fmla="*/ 2147483647 w 1252"/>
              <a:gd name="T35" fmla="*/ 2147483647 h 1443"/>
              <a:gd name="T36" fmla="*/ 2147483647 w 1252"/>
              <a:gd name="T37" fmla="*/ 2147483647 h 1443"/>
              <a:gd name="T38" fmla="*/ 2147483647 w 1252"/>
              <a:gd name="T39" fmla="*/ 2147483647 h 1443"/>
              <a:gd name="T40" fmla="*/ 2147483647 w 1252"/>
              <a:gd name="T41" fmla="*/ 2147483647 h 1443"/>
              <a:gd name="T42" fmla="*/ 2147483647 w 1252"/>
              <a:gd name="T43" fmla="*/ 2147483647 h 1443"/>
              <a:gd name="T44" fmla="*/ 2147483647 w 1252"/>
              <a:gd name="T45" fmla="*/ 2147483647 h 1443"/>
              <a:gd name="T46" fmla="*/ 2147483647 w 1252"/>
              <a:gd name="T47" fmla="*/ 2147483647 h 1443"/>
              <a:gd name="T48" fmla="*/ 2147483647 w 1252"/>
              <a:gd name="T49" fmla="*/ 2147483647 h 1443"/>
              <a:gd name="T50" fmla="*/ 2147483647 w 1252"/>
              <a:gd name="T51" fmla="*/ 2147483647 h 1443"/>
              <a:gd name="T52" fmla="*/ 2147483647 w 1252"/>
              <a:gd name="T53" fmla="*/ 2147483647 h 1443"/>
              <a:gd name="T54" fmla="*/ 2147483647 w 1252"/>
              <a:gd name="T55" fmla="*/ 2147483647 h 1443"/>
              <a:gd name="T56" fmla="*/ 2147483647 w 1252"/>
              <a:gd name="T57" fmla="*/ 2147483647 h 1443"/>
              <a:gd name="T58" fmla="*/ 2147483647 w 1252"/>
              <a:gd name="T59" fmla="*/ 2147483647 h 1443"/>
              <a:gd name="T60" fmla="*/ 2147483647 w 1252"/>
              <a:gd name="T61" fmla="*/ 2147483647 h 1443"/>
              <a:gd name="T62" fmla="*/ 2147483647 w 1252"/>
              <a:gd name="T63" fmla="*/ 2147483647 h 1443"/>
              <a:gd name="T64" fmla="*/ 2147483647 w 1252"/>
              <a:gd name="T65" fmla="*/ 2147483647 h 1443"/>
              <a:gd name="T66" fmla="*/ 2147483647 w 1252"/>
              <a:gd name="T67" fmla="*/ 2147483647 h 1443"/>
              <a:gd name="T68" fmla="*/ 2147483647 w 1252"/>
              <a:gd name="T69" fmla="*/ 2147483647 h 1443"/>
              <a:gd name="T70" fmla="*/ 2147483647 w 1252"/>
              <a:gd name="T71" fmla="*/ 2147483647 h 1443"/>
              <a:gd name="T72" fmla="*/ 2147483647 w 1252"/>
              <a:gd name="T73" fmla="*/ 2147483647 h 1443"/>
              <a:gd name="T74" fmla="*/ 2147483647 w 1252"/>
              <a:gd name="T75" fmla="*/ 2147483647 h 1443"/>
              <a:gd name="T76" fmla="*/ 2147483647 w 1252"/>
              <a:gd name="T77" fmla="*/ 2147483647 h 1443"/>
              <a:gd name="T78" fmla="*/ 0 w 1252"/>
              <a:gd name="T79" fmla="*/ 2147483647 h 1443"/>
              <a:gd name="T80" fmla="*/ 2147483647 w 1252"/>
              <a:gd name="T81" fmla="*/ 2147483647 h 1443"/>
              <a:gd name="T82" fmla="*/ 2147483647 w 1252"/>
              <a:gd name="T83" fmla="*/ 2147483647 h 1443"/>
              <a:gd name="T84" fmla="*/ 2147483647 w 1252"/>
              <a:gd name="T85" fmla="*/ 2147483647 h 1443"/>
              <a:gd name="T86" fmla="*/ 2147483647 w 1252"/>
              <a:gd name="T87" fmla="*/ 2147483647 h 1443"/>
              <a:gd name="T88" fmla="*/ 2147483647 w 1252"/>
              <a:gd name="T89" fmla="*/ 2147483647 h 1443"/>
              <a:gd name="T90" fmla="*/ 2147483647 w 1252"/>
              <a:gd name="T91" fmla="*/ 2147483647 h 1443"/>
              <a:gd name="T92" fmla="*/ 2147483647 w 1252"/>
              <a:gd name="T93" fmla="*/ 2147483647 h 1443"/>
              <a:gd name="T94" fmla="*/ 2147483647 w 1252"/>
              <a:gd name="T95" fmla="*/ 2147483647 h 1443"/>
              <a:gd name="T96" fmla="*/ 2147483647 w 1252"/>
              <a:gd name="T97" fmla="*/ 2147483647 h 1443"/>
              <a:gd name="T98" fmla="*/ 2147483647 w 1252"/>
              <a:gd name="T99" fmla="*/ 2147483647 h 1443"/>
              <a:gd name="T100" fmla="*/ 2147483647 w 1252"/>
              <a:gd name="T101" fmla="*/ 2147483647 h 1443"/>
              <a:gd name="T102" fmla="*/ 2147483647 w 1252"/>
              <a:gd name="T103" fmla="*/ 2147483647 h 1443"/>
              <a:gd name="T104" fmla="*/ 2147483647 w 1252"/>
              <a:gd name="T105" fmla="*/ 2147483647 h 1443"/>
              <a:gd name="T106" fmla="*/ 2147483647 w 1252"/>
              <a:gd name="T107" fmla="*/ 2147483647 h 1443"/>
              <a:gd name="T108" fmla="*/ 2147483647 w 1252"/>
              <a:gd name="T109" fmla="*/ 2147483647 h 1443"/>
              <a:gd name="T110" fmla="*/ 2147483647 w 1252"/>
              <a:gd name="T111" fmla="*/ 2147483647 h 1443"/>
              <a:gd name="T112" fmla="*/ 2147483647 w 1252"/>
              <a:gd name="T113" fmla="*/ 2147483647 h 144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52" h="1443">
                <a:moveTo>
                  <a:pt x="1240" y="1410"/>
                </a:moveTo>
                <a:lnTo>
                  <a:pt x="1223" y="1240"/>
                </a:lnTo>
                <a:lnTo>
                  <a:pt x="1210" y="1072"/>
                </a:lnTo>
                <a:lnTo>
                  <a:pt x="1193" y="903"/>
                </a:lnTo>
                <a:lnTo>
                  <a:pt x="1179" y="735"/>
                </a:lnTo>
                <a:lnTo>
                  <a:pt x="1164" y="566"/>
                </a:lnTo>
                <a:lnTo>
                  <a:pt x="1149" y="398"/>
                </a:lnTo>
                <a:lnTo>
                  <a:pt x="1134" y="230"/>
                </a:lnTo>
                <a:lnTo>
                  <a:pt x="1120" y="63"/>
                </a:lnTo>
                <a:lnTo>
                  <a:pt x="1090" y="54"/>
                </a:lnTo>
                <a:lnTo>
                  <a:pt x="1067" y="42"/>
                </a:lnTo>
                <a:lnTo>
                  <a:pt x="1045" y="30"/>
                </a:lnTo>
                <a:lnTo>
                  <a:pt x="1028" y="18"/>
                </a:lnTo>
                <a:lnTo>
                  <a:pt x="1010" y="6"/>
                </a:lnTo>
                <a:lnTo>
                  <a:pt x="992" y="0"/>
                </a:lnTo>
                <a:lnTo>
                  <a:pt x="973" y="0"/>
                </a:lnTo>
                <a:lnTo>
                  <a:pt x="952" y="9"/>
                </a:lnTo>
                <a:lnTo>
                  <a:pt x="923" y="25"/>
                </a:lnTo>
                <a:lnTo>
                  <a:pt x="890" y="56"/>
                </a:lnTo>
                <a:lnTo>
                  <a:pt x="853" y="99"/>
                </a:lnTo>
                <a:lnTo>
                  <a:pt x="816" y="155"/>
                </a:lnTo>
                <a:lnTo>
                  <a:pt x="778" y="221"/>
                </a:lnTo>
                <a:lnTo>
                  <a:pt x="743" y="297"/>
                </a:lnTo>
                <a:lnTo>
                  <a:pt x="712" y="382"/>
                </a:lnTo>
                <a:lnTo>
                  <a:pt x="690" y="478"/>
                </a:lnTo>
                <a:lnTo>
                  <a:pt x="662" y="563"/>
                </a:lnTo>
                <a:lnTo>
                  <a:pt x="628" y="631"/>
                </a:lnTo>
                <a:lnTo>
                  <a:pt x="585" y="683"/>
                </a:lnTo>
                <a:lnTo>
                  <a:pt x="541" y="726"/>
                </a:lnTo>
                <a:lnTo>
                  <a:pt x="494" y="761"/>
                </a:lnTo>
                <a:lnTo>
                  <a:pt x="453" y="797"/>
                </a:lnTo>
                <a:lnTo>
                  <a:pt x="417" y="836"/>
                </a:lnTo>
                <a:lnTo>
                  <a:pt x="395" y="886"/>
                </a:lnTo>
                <a:lnTo>
                  <a:pt x="358" y="941"/>
                </a:lnTo>
                <a:lnTo>
                  <a:pt x="296" y="1006"/>
                </a:lnTo>
                <a:lnTo>
                  <a:pt x="218" y="1072"/>
                </a:lnTo>
                <a:lnTo>
                  <a:pt x="138" y="1139"/>
                </a:lnTo>
                <a:lnTo>
                  <a:pt x="66" y="1202"/>
                </a:lnTo>
                <a:lnTo>
                  <a:pt x="17" y="1259"/>
                </a:lnTo>
                <a:lnTo>
                  <a:pt x="0" y="1306"/>
                </a:lnTo>
                <a:lnTo>
                  <a:pt x="30" y="1343"/>
                </a:lnTo>
                <a:lnTo>
                  <a:pt x="109" y="1365"/>
                </a:lnTo>
                <a:lnTo>
                  <a:pt x="229" y="1388"/>
                </a:lnTo>
                <a:lnTo>
                  <a:pt x="374" y="1403"/>
                </a:lnTo>
                <a:lnTo>
                  <a:pt x="538" y="1419"/>
                </a:lnTo>
                <a:lnTo>
                  <a:pt x="703" y="1429"/>
                </a:lnTo>
                <a:lnTo>
                  <a:pt x="862" y="1436"/>
                </a:lnTo>
                <a:lnTo>
                  <a:pt x="998" y="1441"/>
                </a:lnTo>
                <a:lnTo>
                  <a:pt x="1101" y="1443"/>
                </a:lnTo>
                <a:lnTo>
                  <a:pt x="1168" y="1440"/>
                </a:lnTo>
                <a:lnTo>
                  <a:pt x="1214" y="1436"/>
                </a:lnTo>
                <a:lnTo>
                  <a:pt x="1239" y="1431"/>
                </a:lnTo>
                <a:lnTo>
                  <a:pt x="1251" y="1426"/>
                </a:lnTo>
                <a:lnTo>
                  <a:pt x="1252" y="1419"/>
                </a:lnTo>
                <a:lnTo>
                  <a:pt x="1248" y="1414"/>
                </a:lnTo>
                <a:lnTo>
                  <a:pt x="1241" y="1410"/>
                </a:lnTo>
                <a:lnTo>
                  <a:pt x="1240" y="1410"/>
                </a:lnTo>
                <a:close/>
              </a:path>
            </a:pathLst>
          </a:custGeom>
          <a:solidFill>
            <a:srgbClr val="3B69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4" name="Freeform 60"/>
          <p:cNvSpPr>
            <a:spLocks/>
          </p:cNvSpPr>
          <p:nvPr/>
        </p:nvSpPr>
        <p:spPr bwMode="auto">
          <a:xfrm>
            <a:off x="5505450" y="2847975"/>
            <a:ext cx="1906588" cy="2284413"/>
          </a:xfrm>
          <a:custGeom>
            <a:avLst/>
            <a:gdLst>
              <a:gd name="T0" fmla="*/ 2147483647 w 1201"/>
              <a:gd name="T1" fmla="*/ 2147483647 h 1439"/>
              <a:gd name="T2" fmla="*/ 2147483647 w 1201"/>
              <a:gd name="T3" fmla="*/ 2147483647 h 1439"/>
              <a:gd name="T4" fmla="*/ 2147483647 w 1201"/>
              <a:gd name="T5" fmla="*/ 2147483647 h 1439"/>
              <a:gd name="T6" fmla="*/ 2147483647 w 1201"/>
              <a:gd name="T7" fmla="*/ 2147483647 h 1439"/>
              <a:gd name="T8" fmla="*/ 2147483647 w 1201"/>
              <a:gd name="T9" fmla="*/ 2147483647 h 1439"/>
              <a:gd name="T10" fmla="*/ 2147483647 w 1201"/>
              <a:gd name="T11" fmla="*/ 2147483647 h 1439"/>
              <a:gd name="T12" fmla="*/ 2147483647 w 1201"/>
              <a:gd name="T13" fmla="*/ 2147483647 h 1439"/>
              <a:gd name="T14" fmla="*/ 2147483647 w 1201"/>
              <a:gd name="T15" fmla="*/ 2147483647 h 1439"/>
              <a:gd name="T16" fmla="*/ 2147483647 w 1201"/>
              <a:gd name="T17" fmla="*/ 2147483647 h 1439"/>
              <a:gd name="T18" fmla="*/ 2147483647 w 1201"/>
              <a:gd name="T19" fmla="*/ 2147483647 h 1439"/>
              <a:gd name="T20" fmla="*/ 2147483647 w 1201"/>
              <a:gd name="T21" fmla="*/ 2147483647 h 1439"/>
              <a:gd name="T22" fmla="*/ 2147483647 w 1201"/>
              <a:gd name="T23" fmla="*/ 2147483647 h 1439"/>
              <a:gd name="T24" fmla="*/ 2147483647 w 1201"/>
              <a:gd name="T25" fmla="*/ 2147483647 h 1439"/>
              <a:gd name="T26" fmla="*/ 2147483647 w 1201"/>
              <a:gd name="T27" fmla="*/ 2147483647 h 1439"/>
              <a:gd name="T28" fmla="*/ 2147483647 w 1201"/>
              <a:gd name="T29" fmla="*/ 0 h 1439"/>
              <a:gd name="T30" fmla="*/ 2147483647 w 1201"/>
              <a:gd name="T31" fmla="*/ 0 h 1439"/>
              <a:gd name="T32" fmla="*/ 2147483647 w 1201"/>
              <a:gd name="T33" fmla="*/ 2147483647 h 1439"/>
              <a:gd name="T34" fmla="*/ 2147483647 w 1201"/>
              <a:gd name="T35" fmla="*/ 2147483647 h 1439"/>
              <a:gd name="T36" fmla="*/ 2147483647 w 1201"/>
              <a:gd name="T37" fmla="*/ 2147483647 h 1439"/>
              <a:gd name="T38" fmla="*/ 2147483647 w 1201"/>
              <a:gd name="T39" fmla="*/ 2147483647 h 1439"/>
              <a:gd name="T40" fmla="*/ 2147483647 w 1201"/>
              <a:gd name="T41" fmla="*/ 2147483647 h 1439"/>
              <a:gd name="T42" fmla="*/ 2147483647 w 1201"/>
              <a:gd name="T43" fmla="*/ 2147483647 h 1439"/>
              <a:gd name="T44" fmla="*/ 2147483647 w 1201"/>
              <a:gd name="T45" fmla="*/ 2147483647 h 1439"/>
              <a:gd name="T46" fmla="*/ 2147483647 w 1201"/>
              <a:gd name="T47" fmla="*/ 2147483647 h 1439"/>
              <a:gd name="T48" fmla="*/ 2147483647 w 1201"/>
              <a:gd name="T49" fmla="*/ 2147483647 h 1439"/>
              <a:gd name="T50" fmla="*/ 2147483647 w 1201"/>
              <a:gd name="T51" fmla="*/ 2147483647 h 1439"/>
              <a:gd name="T52" fmla="*/ 2147483647 w 1201"/>
              <a:gd name="T53" fmla="*/ 2147483647 h 1439"/>
              <a:gd name="T54" fmla="*/ 2147483647 w 1201"/>
              <a:gd name="T55" fmla="*/ 2147483647 h 1439"/>
              <a:gd name="T56" fmla="*/ 2147483647 w 1201"/>
              <a:gd name="T57" fmla="*/ 2147483647 h 1439"/>
              <a:gd name="T58" fmla="*/ 2147483647 w 1201"/>
              <a:gd name="T59" fmla="*/ 2147483647 h 1439"/>
              <a:gd name="T60" fmla="*/ 2147483647 w 1201"/>
              <a:gd name="T61" fmla="*/ 2147483647 h 1439"/>
              <a:gd name="T62" fmla="*/ 2147483647 w 1201"/>
              <a:gd name="T63" fmla="*/ 2147483647 h 1439"/>
              <a:gd name="T64" fmla="*/ 2147483647 w 1201"/>
              <a:gd name="T65" fmla="*/ 2147483647 h 1439"/>
              <a:gd name="T66" fmla="*/ 2147483647 w 1201"/>
              <a:gd name="T67" fmla="*/ 2147483647 h 1439"/>
              <a:gd name="T68" fmla="*/ 2147483647 w 1201"/>
              <a:gd name="T69" fmla="*/ 2147483647 h 1439"/>
              <a:gd name="T70" fmla="*/ 2147483647 w 1201"/>
              <a:gd name="T71" fmla="*/ 2147483647 h 1439"/>
              <a:gd name="T72" fmla="*/ 2147483647 w 1201"/>
              <a:gd name="T73" fmla="*/ 2147483647 h 1439"/>
              <a:gd name="T74" fmla="*/ 2147483647 w 1201"/>
              <a:gd name="T75" fmla="*/ 2147483647 h 1439"/>
              <a:gd name="T76" fmla="*/ 2147483647 w 1201"/>
              <a:gd name="T77" fmla="*/ 2147483647 h 1439"/>
              <a:gd name="T78" fmla="*/ 0 w 1201"/>
              <a:gd name="T79" fmla="*/ 2147483647 h 1439"/>
              <a:gd name="T80" fmla="*/ 2147483647 w 1201"/>
              <a:gd name="T81" fmla="*/ 2147483647 h 1439"/>
              <a:gd name="T82" fmla="*/ 2147483647 w 1201"/>
              <a:gd name="T83" fmla="*/ 2147483647 h 1439"/>
              <a:gd name="T84" fmla="*/ 2147483647 w 1201"/>
              <a:gd name="T85" fmla="*/ 2147483647 h 1439"/>
              <a:gd name="T86" fmla="*/ 2147483647 w 1201"/>
              <a:gd name="T87" fmla="*/ 2147483647 h 1439"/>
              <a:gd name="T88" fmla="*/ 2147483647 w 1201"/>
              <a:gd name="T89" fmla="*/ 2147483647 h 1439"/>
              <a:gd name="T90" fmla="*/ 2147483647 w 1201"/>
              <a:gd name="T91" fmla="*/ 2147483647 h 1439"/>
              <a:gd name="T92" fmla="*/ 2147483647 w 1201"/>
              <a:gd name="T93" fmla="*/ 2147483647 h 1439"/>
              <a:gd name="T94" fmla="*/ 2147483647 w 1201"/>
              <a:gd name="T95" fmla="*/ 2147483647 h 1439"/>
              <a:gd name="T96" fmla="*/ 2147483647 w 1201"/>
              <a:gd name="T97" fmla="*/ 2147483647 h 1439"/>
              <a:gd name="T98" fmla="*/ 2147483647 w 1201"/>
              <a:gd name="T99" fmla="*/ 2147483647 h 1439"/>
              <a:gd name="T100" fmla="*/ 2147483647 w 1201"/>
              <a:gd name="T101" fmla="*/ 2147483647 h 1439"/>
              <a:gd name="T102" fmla="*/ 2147483647 w 1201"/>
              <a:gd name="T103" fmla="*/ 2147483647 h 1439"/>
              <a:gd name="T104" fmla="*/ 2147483647 w 1201"/>
              <a:gd name="T105" fmla="*/ 2147483647 h 1439"/>
              <a:gd name="T106" fmla="*/ 2147483647 w 1201"/>
              <a:gd name="T107" fmla="*/ 2147483647 h 1439"/>
              <a:gd name="T108" fmla="*/ 2147483647 w 1201"/>
              <a:gd name="T109" fmla="*/ 2147483647 h 1439"/>
              <a:gd name="T110" fmla="*/ 2147483647 w 1201"/>
              <a:gd name="T111" fmla="*/ 2147483647 h 1439"/>
              <a:gd name="T112" fmla="*/ 2147483647 w 1201"/>
              <a:gd name="T113" fmla="*/ 2147483647 h 143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01" h="1439">
                <a:moveTo>
                  <a:pt x="1190" y="1406"/>
                </a:moveTo>
                <a:lnTo>
                  <a:pt x="1173" y="1236"/>
                </a:lnTo>
                <a:lnTo>
                  <a:pt x="1160" y="1068"/>
                </a:lnTo>
                <a:lnTo>
                  <a:pt x="1143" y="899"/>
                </a:lnTo>
                <a:lnTo>
                  <a:pt x="1129" y="733"/>
                </a:lnTo>
                <a:lnTo>
                  <a:pt x="1114" y="564"/>
                </a:lnTo>
                <a:lnTo>
                  <a:pt x="1099" y="396"/>
                </a:lnTo>
                <a:lnTo>
                  <a:pt x="1084" y="227"/>
                </a:lnTo>
                <a:lnTo>
                  <a:pt x="1070" y="61"/>
                </a:lnTo>
                <a:lnTo>
                  <a:pt x="1041" y="52"/>
                </a:lnTo>
                <a:lnTo>
                  <a:pt x="1019" y="41"/>
                </a:lnTo>
                <a:lnTo>
                  <a:pt x="999" y="28"/>
                </a:lnTo>
                <a:lnTo>
                  <a:pt x="982" y="17"/>
                </a:lnTo>
                <a:lnTo>
                  <a:pt x="966" y="5"/>
                </a:lnTo>
                <a:lnTo>
                  <a:pt x="949" y="0"/>
                </a:lnTo>
                <a:lnTo>
                  <a:pt x="931" y="0"/>
                </a:lnTo>
                <a:lnTo>
                  <a:pt x="911" y="8"/>
                </a:lnTo>
                <a:lnTo>
                  <a:pt x="882" y="24"/>
                </a:lnTo>
                <a:lnTo>
                  <a:pt x="850" y="55"/>
                </a:lnTo>
                <a:lnTo>
                  <a:pt x="814" y="97"/>
                </a:lnTo>
                <a:lnTo>
                  <a:pt x="778" y="154"/>
                </a:lnTo>
                <a:lnTo>
                  <a:pt x="741" y="219"/>
                </a:lnTo>
                <a:lnTo>
                  <a:pt x="710" y="295"/>
                </a:lnTo>
                <a:lnTo>
                  <a:pt x="681" y="378"/>
                </a:lnTo>
                <a:lnTo>
                  <a:pt x="659" y="474"/>
                </a:lnTo>
                <a:lnTo>
                  <a:pt x="634" y="559"/>
                </a:lnTo>
                <a:lnTo>
                  <a:pt x="601" y="627"/>
                </a:lnTo>
                <a:lnTo>
                  <a:pt x="560" y="679"/>
                </a:lnTo>
                <a:lnTo>
                  <a:pt x="517" y="722"/>
                </a:lnTo>
                <a:lnTo>
                  <a:pt x="473" y="757"/>
                </a:lnTo>
                <a:lnTo>
                  <a:pt x="433" y="793"/>
                </a:lnTo>
                <a:lnTo>
                  <a:pt x="400" y="832"/>
                </a:lnTo>
                <a:lnTo>
                  <a:pt x="378" y="882"/>
                </a:lnTo>
                <a:lnTo>
                  <a:pt x="342" y="937"/>
                </a:lnTo>
                <a:lnTo>
                  <a:pt x="283" y="1002"/>
                </a:lnTo>
                <a:lnTo>
                  <a:pt x="207" y="1068"/>
                </a:lnTo>
                <a:lnTo>
                  <a:pt x="132" y="1135"/>
                </a:lnTo>
                <a:lnTo>
                  <a:pt x="63" y="1196"/>
                </a:lnTo>
                <a:lnTo>
                  <a:pt x="16" y="1253"/>
                </a:lnTo>
                <a:lnTo>
                  <a:pt x="0" y="1300"/>
                </a:lnTo>
                <a:lnTo>
                  <a:pt x="29" y="1337"/>
                </a:lnTo>
                <a:lnTo>
                  <a:pt x="104" y="1359"/>
                </a:lnTo>
                <a:lnTo>
                  <a:pt x="220" y="1382"/>
                </a:lnTo>
                <a:lnTo>
                  <a:pt x="360" y="1399"/>
                </a:lnTo>
                <a:lnTo>
                  <a:pt x="517" y="1415"/>
                </a:lnTo>
                <a:lnTo>
                  <a:pt x="675" y="1425"/>
                </a:lnTo>
                <a:lnTo>
                  <a:pt x="827" y="1432"/>
                </a:lnTo>
                <a:lnTo>
                  <a:pt x="957" y="1437"/>
                </a:lnTo>
                <a:lnTo>
                  <a:pt x="1056" y="1439"/>
                </a:lnTo>
                <a:lnTo>
                  <a:pt x="1120" y="1436"/>
                </a:lnTo>
                <a:lnTo>
                  <a:pt x="1164" y="1432"/>
                </a:lnTo>
                <a:lnTo>
                  <a:pt x="1189" y="1427"/>
                </a:lnTo>
                <a:lnTo>
                  <a:pt x="1201" y="1422"/>
                </a:lnTo>
                <a:lnTo>
                  <a:pt x="1201" y="1415"/>
                </a:lnTo>
                <a:lnTo>
                  <a:pt x="1197" y="1410"/>
                </a:lnTo>
                <a:lnTo>
                  <a:pt x="1191" y="1406"/>
                </a:lnTo>
                <a:lnTo>
                  <a:pt x="1190" y="1406"/>
                </a:lnTo>
                <a:close/>
              </a:path>
            </a:pathLst>
          </a:custGeom>
          <a:solidFill>
            <a:srgbClr val="4570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5" name="Freeform 61"/>
          <p:cNvSpPr>
            <a:spLocks/>
          </p:cNvSpPr>
          <p:nvPr/>
        </p:nvSpPr>
        <p:spPr bwMode="auto">
          <a:xfrm>
            <a:off x="5586413" y="2852738"/>
            <a:ext cx="1827212" cy="2279650"/>
          </a:xfrm>
          <a:custGeom>
            <a:avLst/>
            <a:gdLst>
              <a:gd name="T0" fmla="*/ 2147483647 w 1151"/>
              <a:gd name="T1" fmla="*/ 2147483647 h 1436"/>
              <a:gd name="T2" fmla="*/ 2147483647 w 1151"/>
              <a:gd name="T3" fmla="*/ 2147483647 h 1436"/>
              <a:gd name="T4" fmla="*/ 2147483647 w 1151"/>
              <a:gd name="T5" fmla="*/ 2147483647 h 1436"/>
              <a:gd name="T6" fmla="*/ 2147483647 w 1151"/>
              <a:gd name="T7" fmla="*/ 2147483647 h 1436"/>
              <a:gd name="T8" fmla="*/ 2147483647 w 1151"/>
              <a:gd name="T9" fmla="*/ 2147483647 h 1436"/>
              <a:gd name="T10" fmla="*/ 2147483647 w 1151"/>
              <a:gd name="T11" fmla="*/ 2147483647 h 1436"/>
              <a:gd name="T12" fmla="*/ 2147483647 w 1151"/>
              <a:gd name="T13" fmla="*/ 2147483647 h 1436"/>
              <a:gd name="T14" fmla="*/ 2147483647 w 1151"/>
              <a:gd name="T15" fmla="*/ 2147483647 h 1436"/>
              <a:gd name="T16" fmla="*/ 2147483647 w 1151"/>
              <a:gd name="T17" fmla="*/ 2147483647 h 1436"/>
              <a:gd name="T18" fmla="*/ 2147483647 w 1151"/>
              <a:gd name="T19" fmla="*/ 2147483647 h 1436"/>
              <a:gd name="T20" fmla="*/ 2147483647 w 1151"/>
              <a:gd name="T21" fmla="*/ 2147483647 h 1436"/>
              <a:gd name="T22" fmla="*/ 2147483647 w 1151"/>
              <a:gd name="T23" fmla="*/ 2147483647 h 1436"/>
              <a:gd name="T24" fmla="*/ 2147483647 w 1151"/>
              <a:gd name="T25" fmla="*/ 2147483647 h 1436"/>
              <a:gd name="T26" fmla="*/ 2147483647 w 1151"/>
              <a:gd name="T27" fmla="*/ 2147483647 h 1436"/>
              <a:gd name="T28" fmla="*/ 2147483647 w 1151"/>
              <a:gd name="T29" fmla="*/ 2147483647 h 1436"/>
              <a:gd name="T30" fmla="*/ 2147483647 w 1151"/>
              <a:gd name="T31" fmla="*/ 0 h 1436"/>
              <a:gd name="T32" fmla="*/ 2147483647 w 1151"/>
              <a:gd name="T33" fmla="*/ 2147483647 h 1436"/>
              <a:gd name="T34" fmla="*/ 2147483647 w 1151"/>
              <a:gd name="T35" fmla="*/ 2147483647 h 1436"/>
              <a:gd name="T36" fmla="*/ 2147483647 w 1151"/>
              <a:gd name="T37" fmla="*/ 2147483647 h 1436"/>
              <a:gd name="T38" fmla="*/ 2147483647 w 1151"/>
              <a:gd name="T39" fmla="*/ 2147483647 h 1436"/>
              <a:gd name="T40" fmla="*/ 2147483647 w 1151"/>
              <a:gd name="T41" fmla="*/ 2147483647 h 1436"/>
              <a:gd name="T42" fmla="*/ 2147483647 w 1151"/>
              <a:gd name="T43" fmla="*/ 2147483647 h 1436"/>
              <a:gd name="T44" fmla="*/ 2147483647 w 1151"/>
              <a:gd name="T45" fmla="*/ 2147483647 h 1436"/>
              <a:gd name="T46" fmla="*/ 2147483647 w 1151"/>
              <a:gd name="T47" fmla="*/ 2147483647 h 1436"/>
              <a:gd name="T48" fmla="*/ 2147483647 w 1151"/>
              <a:gd name="T49" fmla="*/ 2147483647 h 1436"/>
              <a:gd name="T50" fmla="*/ 2147483647 w 1151"/>
              <a:gd name="T51" fmla="*/ 2147483647 h 1436"/>
              <a:gd name="T52" fmla="*/ 2147483647 w 1151"/>
              <a:gd name="T53" fmla="*/ 2147483647 h 1436"/>
              <a:gd name="T54" fmla="*/ 2147483647 w 1151"/>
              <a:gd name="T55" fmla="*/ 2147483647 h 1436"/>
              <a:gd name="T56" fmla="*/ 2147483647 w 1151"/>
              <a:gd name="T57" fmla="*/ 2147483647 h 1436"/>
              <a:gd name="T58" fmla="*/ 2147483647 w 1151"/>
              <a:gd name="T59" fmla="*/ 2147483647 h 1436"/>
              <a:gd name="T60" fmla="*/ 2147483647 w 1151"/>
              <a:gd name="T61" fmla="*/ 2147483647 h 1436"/>
              <a:gd name="T62" fmla="*/ 2147483647 w 1151"/>
              <a:gd name="T63" fmla="*/ 2147483647 h 1436"/>
              <a:gd name="T64" fmla="*/ 2147483647 w 1151"/>
              <a:gd name="T65" fmla="*/ 2147483647 h 1436"/>
              <a:gd name="T66" fmla="*/ 2147483647 w 1151"/>
              <a:gd name="T67" fmla="*/ 2147483647 h 1436"/>
              <a:gd name="T68" fmla="*/ 2147483647 w 1151"/>
              <a:gd name="T69" fmla="*/ 2147483647 h 1436"/>
              <a:gd name="T70" fmla="*/ 2147483647 w 1151"/>
              <a:gd name="T71" fmla="*/ 2147483647 h 1436"/>
              <a:gd name="T72" fmla="*/ 2147483647 w 1151"/>
              <a:gd name="T73" fmla="*/ 2147483647 h 1436"/>
              <a:gd name="T74" fmla="*/ 2147483647 w 1151"/>
              <a:gd name="T75" fmla="*/ 2147483647 h 1436"/>
              <a:gd name="T76" fmla="*/ 2147483647 w 1151"/>
              <a:gd name="T77" fmla="*/ 2147483647 h 1436"/>
              <a:gd name="T78" fmla="*/ 0 w 1151"/>
              <a:gd name="T79" fmla="*/ 2147483647 h 1436"/>
              <a:gd name="T80" fmla="*/ 2147483647 w 1151"/>
              <a:gd name="T81" fmla="*/ 2147483647 h 1436"/>
              <a:gd name="T82" fmla="*/ 2147483647 w 1151"/>
              <a:gd name="T83" fmla="*/ 2147483647 h 1436"/>
              <a:gd name="T84" fmla="*/ 2147483647 w 1151"/>
              <a:gd name="T85" fmla="*/ 2147483647 h 1436"/>
              <a:gd name="T86" fmla="*/ 2147483647 w 1151"/>
              <a:gd name="T87" fmla="*/ 2147483647 h 1436"/>
              <a:gd name="T88" fmla="*/ 2147483647 w 1151"/>
              <a:gd name="T89" fmla="*/ 2147483647 h 1436"/>
              <a:gd name="T90" fmla="*/ 2147483647 w 1151"/>
              <a:gd name="T91" fmla="*/ 2147483647 h 1436"/>
              <a:gd name="T92" fmla="*/ 2147483647 w 1151"/>
              <a:gd name="T93" fmla="*/ 2147483647 h 1436"/>
              <a:gd name="T94" fmla="*/ 2147483647 w 1151"/>
              <a:gd name="T95" fmla="*/ 2147483647 h 1436"/>
              <a:gd name="T96" fmla="*/ 2147483647 w 1151"/>
              <a:gd name="T97" fmla="*/ 2147483647 h 1436"/>
              <a:gd name="T98" fmla="*/ 2147483647 w 1151"/>
              <a:gd name="T99" fmla="*/ 2147483647 h 1436"/>
              <a:gd name="T100" fmla="*/ 2147483647 w 1151"/>
              <a:gd name="T101" fmla="*/ 2147483647 h 1436"/>
              <a:gd name="T102" fmla="*/ 2147483647 w 1151"/>
              <a:gd name="T103" fmla="*/ 2147483647 h 1436"/>
              <a:gd name="T104" fmla="*/ 2147483647 w 1151"/>
              <a:gd name="T105" fmla="*/ 2147483647 h 1436"/>
              <a:gd name="T106" fmla="*/ 2147483647 w 1151"/>
              <a:gd name="T107" fmla="*/ 2147483647 h 1436"/>
              <a:gd name="T108" fmla="*/ 2147483647 w 1151"/>
              <a:gd name="T109" fmla="*/ 2147483647 h 1436"/>
              <a:gd name="T110" fmla="*/ 2147483647 w 1151"/>
              <a:gd name="T111" fmla="*/ 2147483647 h 1436"/>
              <a:gd name="T112" fmla="*/ 2147483647 w 1151"/>
              <a:gd name="T113" fmla="*/ 2147483647 h 14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51" h="1436">
                <a:moveTo>
                  <a:pt x="1140" y="1403"/>
                </a:moveTo>
                <a:lnTo>
                  <a:pt x="1124" y="1235"/>
                </a:lnTo>
                <a:lnTo>
                  <a:pt x="1110" y="1066"/>
                </a:lnTo>
                <a:lnTo>
                  <a:pt x="1093" y="898"/>
                </a:lnTo>
                <a:lnTo>
                  <a:pt x="1080" y="731"/>
                </a:lnTo>
                <a:lnTo>
                  <a:pt x="1063" y="563"/>
                </a:lnTo>
                <a:lnTo>
                  <a:pt x="1049" y="394"/>
                </a:lnTo>
                <a:lnTo>
                  <a:pt x="1033" y="228"/>
                </a:lnTo>
                <a:lnTo>
                  <a:pt x="1019" y="61"/>
                </a:lnTo>
                <a:lnTo>
                  <a:pt x="993" y="52"/>
                </a:lnTo>
                <a:lnTo>
                  <a:pt x="971" y="42"/>
                </a:lnTo>
                <a:lnTo>
                  <a:pt x="953" y="28"/>
                </a:lnTo>
                <a:lnTo>
                  <a:pt x="937" y="18"/>
                </a:lnTo>
                <a:lnTo>
                  <a:pt x="920" y="7"/>
                </a:lnTo>
                <a:lnTo>
                  <a:pt x="904" y="2"/>
                </a:lnTo>
                <a:lnTo>
                  <a:pt x="886" y="0"/>
                </a:lnTo>
                <a:lnTo>
                  <a:pt x="866" y="7"/>
                </a:lnTo>
                <a:lnTo>
                  <a:pt x="839" y="25"/>
                </a:lnTo>
                <a:lnTo>
                  <a:pt x="809" y="56"/>
                </a:lnTo>
                <a:lnTo>
                  <a:pt x="774" y="98"/>
                </a:lnTo>
                <a:lnTo>
                  <a:pt x="740" y="155"/>
                </a:lnTo>
                <a:lnTo>
                  <a:pt x="705" y="219"/>
                </a:lnTo>
                <a:lnTo>
                  <a:pt x="674" y="295"/>
                </a:lnTo>
                <a:lnTo>
                  <a:pt x="646" y="379"/>
                </a:lnTo>
                <a:lnTo>
                  <a:pt x="627" y="474"/>
                </a:lnTo>
                <a:lnTo>
                  <a:pt x="604" y="559"/>
                </a:lnTo>
                <a:lnTo>
                  <a:pt x="572" y="625"/>
                </a:lnTo>
                <a:lnTo>
                  <a:pt x="533" y="676"/>
                </a:lnTo>
                <a:lnTo>
                  <a:pt x="492" y="719"/>
                </a:lnTo>
                <a:lnTo>
                  <a:pt x="450" y="754"/>
                </a:lnTo>
                <a:lnTo>
                  <a:pt x="412" y="790"/>
                </a:lnTo>
                <a:lnTo>
                  <a:pt x="381" y="829"/>
                </a:lnTo>
                <a:lnTo>
                  <a:pt x="359" y="879"/>
                </a:lnTo>
                <a:lnTo>
                  <a:pt x="326" y="934"/>
                </a:lnTo>
                <a:lnTo>
                  <a:pt x="269" y="999"/>
                </a:lnTo>
                <a:lnTo>
                  <a:pt x="199" y="1065"/>
                </a:lnTo>
                <a:lnTo>
                  <a:pt x="126" y="1131"/>
                </a:lnTo>
                <a:lnTo>
                  <a:pt x="60" y="1191"/>
                </a:lnTo>
                <a:lnTo>
                  <a:pt x="15" y="1249"/>
                </a:lnTo>
                <a:lnTo>
                  <a:pt x="0" y="1294"/>
                </a:lnTo>
                <a:lnTo>
                  <a:pt x="27" y="1330"/>
                </a:lnTo>
                <a:lnTo>
                  <a:pt x="100" y="1355"/>
                </a:lnTo>
                <a:lnTo>
                  <a:pt x="210" y="1377"/>
                </a:lnTo>
                <a:lnTo>
                  <a:pt x="346" y="1395"/>
                </a:lnTo>
                <a:lnTo>
                  <a:pt x="496" y="1410"/>
                </a:lnTo>
                <a:lnTo>
                  <a:pt x="648" y="1421"/>
                </a:lnTo>
                <a:lnTo>
                  <a:pt x="792" y="1429"/>
                </a:lnTo>
                <a:lnTo>
                  <a:pt x="916" y="1433"/>
                </a:lnTo>
                <a:lnTo>
                  <a:pt x="1011" y="1436"/>
                </a:lnTo>
                <a:lnTo>
                  <a:pt x="1073" y="1433"/>
                </a:lnTo>
                <a:lnTo>
                  <a:pt x="1116" y="1429"/>
                </a:lnTo>
                <a:lnTo>
                  <a:pt x="1139" y="1424"/>
                </a:lnTo>
                <a:lnTo>
                  <a:pt x="1150" y="1419"/>
                </a:lnTo>
                <a:lnTo>
                  <a:pt x="1151" y="1412"/>
                </a:lnTo>
                <a:lnTo>
                  <a:pt x="1147" y="1407"/>
                </a:lnTo>
                <a:lnTo>
                  <a:pt x="1142" y="1403"/>
                </a:lnTo>
                <a:lnTo>
                  <a:pt x="1140" y="1403"/>
                </a:lnTo>
                <a:close/>
              </a:path>
            </a:pathLst>
          </a:custGeom>
          <a:solidFill>
            <a:srgbClr val="4F78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6" name="Freeform 62"/>
          <p:cNvSpPr>
            <a:spLocks/>
          </p:cNvSpPr>
          <p:nvPr/>
        </p:nvSpPr>
        <p:spPr bwMode="auto">
          <a:xfrm>
            <a:off x="5662613" y="2855913"/>
            <a:ext cx="1749425" cy="2273300"/>
          </a:xfrm>
          <a:custGeom>
            <a:avLst/>
            <a:gdLst>
              <a:gd name="T0" fmla="*/ 2147483647 w 1102"/>
              <a:gd name="T1" fmla="*/ 2147483647 h 1432"/>
              <a:gd name="T2" fmla="*/ 2147483647 w 1102"/>
              <a:gd name="T3" fmla="*/ 2147483647 h 1432"/>
              <a:gd name="T4" fmla="*/ 2147483647 w 1102"/>
              <a:gd name="T5" fmla="*/ 2147483647 h 1432"/>
              <a:gd name="T6" fmla="*/ 2147483647 w 1102"/>
              <a:gd name="T7" fmla="*/ 2147483647 h 1432"/>
              <a:gd name="T8" fmla="*/ 2147483647 w 1102"/>
              <a:gd name="T9" fmla="*/ 2147483647 h 1432"/>
              <a:gd name="T10" fmla="*/ 2147483647 w 1102"/>
              <a:gd name="T11" fmla="*/ 2147483647 h 1432"/>
              <a:gd name="T12" fmla="*/ 2147483647 w 1102"/>
              <a:gd name="T13" fmla="*/ 2147483647 h 1432"/>
              <a:gd name="T14" fmla="*/ 2147483647 w 1102"/>
              <a:gd name="T15" fmla="*/ 2147483647 h 1432"/>
              <a:gd name="T16" fmla="*/ 2147483647 w 1102"/>
              <a:gd name="T17" fmla="*/ 2147483647 h 1432"/>
              <a:gd name="T18" fmla="*/ 2147483647 w 1102"/>
              <a:gd name="T19" fmla="*/ 2147483647 h 1432"/>
              <a:gd name="T20" fmla="*/ 2147483647 w 1102"/>
              <a:gd name="T21" fmla="*/ 2147483647 h 1432"/>
              <a:gd name="T22" fmla="*/ 2147483647 w 1102"/>
              <a:gd name="T23" fmla="*/ 2147483647 h 1432"/>
              <a:gd name="T24" fmla="*/ 2147483647 w 1102"/>
              <a:gd name="T25" fmla="*/ 2147483647 h 1432"/>
              <a:gd name="T26" fmla="*/ 2147483647 w 1102"/>
              <a:gd name="T27" fmla="*/ 2147483647 h 1432"/>
              <a:gd name="T28" fmla="*/ 2147483647 w 1102"/>
              <a:gd name="T29" fmla="*/ 2147483647 h 1432"/>
              <a:gd name="T30" fmla="*/ 2147483647 w 1102"/>
              <a:gd name="T31" fmla="*/ 0 h 1432"/>
              <a:gd name="T32" fmla="*/ 2147483647 w 1102"/>
              <a:gd name="T33" fmla="*/ 2147483647 h 1432"/>
              <a:gd name="T34" fmla="*/ 2147483647 w 1102"/>
              <a:gd name="T35" fmla="*/ 2147483647 h 1432"/>
              <a:gd name="T36" fmla="*/ 2147483647 w 1102"/>
              <a:gd name="T37" fmla="*/ 2147483647 h 1432"/>
              <a:gd name="T38" fmla="*/ 2147483647 w 1102"/>
              <a:gd name="T39" fmla="*/ 2147483647 h 1432"/>
              <a:gd name="T40" fmla="*/ 2147483647 w 1102"/>
              <a:gd name="T41" fmla="*/ 2147483647 h 1432"/>
              <a:gd name="T42" fmla="*/ 2147483647 w 1102"/>
              <a:gd name="T43" fmla="*/ 2147483647 h 1432"/>
              <a:gd name="T44" fmla="*/ 2147483647 w 1102"/>
              <a:gd name="T45" fmla="*/ 2147483647 h 1432"/>
              <a:gd name="T46" fmla="*/ 2147483647 w 1102"/>
              <a:gd name="T47" fmla="*/ 2147483647 h 1432"/>
              <a:gd name="T48" fmla="*/ 2147483647 w 1102"/>
              <a:gd name="T49" fmla="*/ 2147483647 h 1432"/>
              <a:gd name="T50" fmla="*/ 2147483647 w 1102"/>
              <a:gd name="T51" fmla="*/ 2147483647 h 1432"/>
              <a:gd name="T52" fmla="*/ 2147483647 w 1102"/>
              <a:gd name="T53" fmla="*/ 2147483647 h 1432"/>
              <a:gd name="T54" fmla="*/ 2147483647 w 1102"/>
              <a:gd name="T55" fmla="*/ 2147483647 h 1432"/>
              <a:gd name="T56" fmla="*/ 2147483647 w 1102"/>
              <a:gd name="T57" fmla="*/ 2147483647 h 1432"/>
              <a:gd name="T58" fmla="*/ 2147483647 w 1102"/>
              <a:gd name="T59" fmla="*/ 2147483647 h 1432"/>
              <a:gd name="T60" fmla="*/ 2147483647 w 1102"/>
              <a:gd name="T61" fmla="*/ 2147483647 h 1432"/>
              <a:gd name="T62" fmla="*/ 2147483647 w 1102"/>
              <a:gd name="T63" fmla="*/ 2147483647 h 1432"/>
              <a:gd name="T64" fmla="*/ 2147483647 w 1102"/>
              <a:gd name="T65" fmla="*/ 2147483647 h 1432"/>
              <a:gd name="T66" fmla="*/ 2147483647 w 1102"/>
              <a:gd name="T67" fmla="*/ 2147483647 h 1432"/>
              <a:gd name="T68" fmla="*/ 2147483647 w 1102"/>
              <a:gd name="T69" fmla="*/ 2147483647 h 1432"/>
              <a:gd name="T70" fmla="*/ 2147483647 w 1102"/>
              <a:gd name="T71" fmla="*/ 2147483647 h 1432"/>
              <a:gd name="T72" fmla="*/ 2147483647 w 1102"/>
              <a:gd name="T73" fmla="*/ 2147483647 h 1432"/>
              <a:gd name="T74" fmla="*/ 2147483647 w 1102"/>
              <a:gd name="T75" fmla="*/ 2147483647 h 1432"/>
              <a:gd name="T76" fmla="*/ 2147483647 w 1102"/>
              <a:gd name="T77" fmla="*/ 2147483647 h 1432"/>
              <a:gd name="T78" fmla="*/ 0 w 1102"/>
              <a:gd name="T79" fmla="*/ 2147483647 h 1432"/>
              <a:gd name="T80" fmla="*/ 2147483647 w 1102"/>
              <a:gd name="T81" fmla="*/ 2147483647 h 1432"/>
              <a:gd name="T82" fmla="*/ 2147483647 w 1102"/>
              <a:gd name="T83" fmla="*/ 2147483647 h 1432"/>
              <a:gd name="T84" fmla="*/ 2147483647 w 1102"/>
              <a:gd name="T85" fmla="*/ 2147483647 h 1432"/>
              <a:gd name="T86" fmla="*/ 2147483647 w 1102"/>
              <a:gd name="T87" fmla="*/ 2147483647 h 1432"/>
              <a:gd name="T88" fmla="*/ 2147483647 w 1102"/>
              <a:gd name="T89" fmla="*/ 2147483647 h 1432"/>
              <a:gd name="T90" fmla="*/ 2147483647 w 1102"/>
              <a:gd name="T91" fmla="*/ 2147483647 h 1432"/>
              <a:gd name="T92" fmla="*/ 2147483647 w 1102"/>
              <a:gd name="T93" fmla="*/ 2147483647 h 1432"/>
              <a:gd name="T94" fmla="*/ 2147483647 w 1102"/>
              <a:gd name="T95" fmla="*/ 2147483647 h 1432"/>
              <a:gd name="T96" fmla="*/ 2147483647 w 1102"/>
              <a:gd name="T97" fmla="*/ 2147483647 h 1432"/>
              <a:gd name="T98" fmla="*/ 2147483647 w 1102"/>
              <a:gd name="T99" fmla="*/ 2147483647 h 1432"/>
              <a:gd name="T100" fmla="*/ 2147483647 w 1102"/>
              <a:gd name="T101" fmla="*/ 2147483647 h 1432"/>
              <a:gd name="T102" fmla="*/ 2147483647 w 1102"/>
              <a:gd name="T103" fmla="*/ 2147483647 h 1432"/>
              <a:gd name="T104" fmla="*/ 2147483647 w 1102"/>
              <a:gd name="T105" fmla="*/ 2147483647 h 1432"/>
              <a:gd name="T106" fmla="*/ 2147483647 w 1102"/>
              <a:gd name="T107" fmla="*/ 2147483647 h 1432"/>
              <a:gd name="T108" fmla="*/ 2147483647 w 1102"/>
              <a:gd name="T109" fmla="*/ 2147483647 h 1432"/>
              <a:gd name="T110" fmla="*/ 2147483647 w 1102"/>
              <a:gd name="T111" fmla="*/ 2147483647 h 1432"/>
              <a:gd name="T112" fmla="*/ 2147483647 w 1102"/>
              <a:gd name="T113" fmla="*/ 2147483647 h 14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102" h="1432">
                <a:moveTo>
                  <a:pt x="1092" y="1401"/>
                </a:moveTo>
                <a:lnTo>
                  <a:pt x="1076" y="1233"/>
                </a:lnTo>
                <a:lnTo>
                  <a:pt x="1062" y="1064"/>
                </a:lnTo>
                <a:lnTo>
                  <a:pt x="1045" y="896"/>
                </a:lnTo>
                <a:lnTo>
                  <a:pt x="1032" y="729"/>
                </a:lnTo>
                <a:lnTo>
                  <a:pt x="1017" y="563"/>
                </a:lnTo>
                <a:lnTo>
                  <a:pt x="1001" y="396"/>
                </a:lnTo>
                <a:lnTo>
                  <a:pt x="986" y="229"/>
                </a:lnTo>
                <a:lnTo>
                  <a:pt x="973" y="63"/>
                </a:lnTo>
                <a:lnTo>
                  <a:pt x="946" y="54"/>
                </a:lnTo>
                <a:lnTo>
                  <a:pt x="926" y="43"/>
                </a:lnTo>
                <a:lnTo>
                  <a:pt x="908" y="30"/>
                </a:lnTo>
                <a:lnTo>
                  <a:pt x="893" y="19"/>
                </a:lnTo>
                <a:lnTo>
                  <a:pt x="876" y="7"/>
                </a:lnTo>
                <a:lnTo>
                  <a:pt x="861" y="2"/>
                </a:lnTo>
                <a:lnTo>
                  <a:pt x="843" y="0"/>
                </a:lnTo>
                <a:lnTo>
                  <a:pt x="824" y="9"/>
                </a:lnTo>
                <a:lnTo>
                  <a:pt x="799" y="26"/>
                </a:lnTo>
                <a:lnTo>
                  <a:pt x="772" y="57"/>
                </a:lnTo>
                <a:lnTo>
                  <a:pt x="739" y="99"/>
                </a:lnTo>
                <a:lnTo>
                  <a:pt x="707" y="155"/>
                </a:lnTo>
                <a:lnTo>
                  <a:pt x="674" y="219"/>
                </a:lnTo>
                <a:lnTo>
                  <a:pt x="644" y="295"/>
                </a:lnTo>
                <a:lnTo>
                  <a:pt x="618" y="379"/>
                </a:lnTo>
                <a:lnTo>
                  <a:pt x="600" y="472"/>
                </a:lnTo>
                <a:lnTo>
                  <a:pt x="576" y="557"/>
                </a:lnTo>
                <a:lnTo>
                  <a:pt x="546" y="623"/>
                </a:lnTo>
                <a:lnTo>
                  <a:pt x="509" y="674"/>
                </a:lnTo>
                <a:lnTo>
                  <a:pt x="470" y="717"/>
                </a:lnTo>
                <a:lnTo>
                  <a:pt x="430" y="752"/>
                </a:lnTo>
                <a:lnTo>
                  <a:pt x="395" y="788"/>
                </a:lnTo>
                <a:lnTo>
                  <a:pt x="363" y="827"/>
                </a:lnTo>
                <a:lnTo>
                  <a:pt x="344" y="877"/>
                </a:lnTo>
                <a:lnTo>
                  <a:pt x="312" y="932"/>
                </a:lnTo>
                <a:lnTo>
                  <a:pt x="258" y="997"/>
                </a:lnTo>
                <a:lnTo>
                  <a:pt x="190" y="1061"/>
                </a:lnTo>
                <a:lnTo>
                  <a:pt x="121" y="1127"/>
                </a:lnTo>
                <a:lnTo>
                  <a:pt x="58" y="1188"/>
                </a:lnTo>
                <a:lnTo>
                  <a:pt x="15" y="1245"/>
                </a:lnTo>
                <a:lnTo>
                  <a:pt x="0" y="1290"/>
                </a:lnTo>
                <a:lnTo>
                  <a:pt x="27" y="1327"/>
                </a:lnTo>
                <a:lnTo>
                  <a:pt x="96" y="1351"/>
                </a:lnTo>
                <a:lnTo>
                  <a:pt x="202" y="1372"/>
                </a:lnTo>
                <a:lnTo>
                  <a:pt x="331" y="1391"/>
                </a:lnTo>
                <a:lnTo>
                  <a:pt x="476" y="1406"/>
                </a:lnTo>
                <a:lnTo>
                  <a:pt x="622" y="1417"/>
                </a:lnTo>
                <a:lnTo>
                  <a:pt x="761" y="1426"/>
                </a:lnTo>
                <a:lnTo>
                  <a:pt x="880" y="1429"/>
                </a:lnTo>
                <a:lnTo>
                  <a:pt x="971" y="1432"/>
                </a:lnTo>
                <a:lnTo>
                  <a:pt x="1030" y="1429"/>
                </a:lnTo>
                <a:lnTo>
                  <a:pt x="1069" y="1427"/>
                </a:lnTo>
                <a:lnTo>
                  <a:pt x="1091" y="1422"/>
                </a:lnTo>
                <a:lnTo>
                  <a:pt x="1102" y="1417"/>
                </a:lnTo>
                <a:lnTo>
                  <a:pt x="1102" y="1410"/>
                </a:lnTo>
                <a:lnTo>
                  <a:pt x="1099" y="1405"/>
                </a:lnTo>
                <a:lnTo>
                  <a:pt x="1094" y="1401"/>
                </a:lnTo>
                <a:lnTo>
                  <a:pt x="1092" y="1401"/>
                </a:lnTo>
                <a:close/>
              </a:path>
            </a:pathLst>
          </a:custGeom>
          <a:solidFill>
            <a:srgbClr val="5980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7" name="Freeform 63"/>
          <p:cNvSpPr>
            <a:spLocks/>
          </p:cNvSpPr>
          <p:nvPr/>
        </p:nvSpPr>
        <p:spPr bwMode="auto">
          <a:xfrm>
            <a:off x="5743575" y="2860675"/>
            <a:ext cx="1668463" cy="2268538"/>
          </a:xfrm>
          <a:custGeom>
            <a:avLst/>
            <a:gdLst>
              <a:gd name="T0" fmla="*/ 2147483647 w 1051"/>
              <a:gd name="T1" fmla="*/ 2147483647 h 1429"/>
              <a:gd name="T2" fmla="*/ 2147483647 w 1051"/>
              <a:gd name="T3" fmla="*/ 2147483647 h 1429"/>
              <a:gd name="T4" fmla="*/ 2147483647 w 1051"/>
              <a:gd name="T5" fmla="*/ 2147483647 h 1429"/>
              <a:gd name="T6" fmla="*/ 2147483647 w 1051"/>
              <a:gd name="T7" fmla="*/ 2147483647 h 1429"/>
              <a:gd name="T8" fmla="*/ 2147483647 w 1051"/>
              <a:gd name="T9" fmla="*/ 2147483647 h 1429"/>
              <a:gd name="T10" fmla="*/ 2147483647 w 1051"/>
              <a:gd name="T11" fmla="*/ 2147483647 h 1429"/>
              <a:gd name="T12" fmla="*/ 2147483647 w 1051"/>
              <a:gd name="T13" fmla="*/ 2147483647 h 1429"/>
              <a:gd name="T14" fmla="*/ 2147483647 w 1051"/>
              <a:gd name="T15" fmla="*/ 2147483647 h 1429"/>
              <a:gd name="T16" fmla="*/ 2147483647 w 1051"/>
              <a:gd name="T17" fmla="*/ 2147483647 h 1429"/>
              <a:gd name="T18" fmla="*/ 2147483647 w 1051"/>
              <a:gd name="T19" fmla="*/ 2147483647 h 1429"/>
              <a:gd name="T20" fmla="*/ 2147483647 w 1051"/>
              <a:gd name="T21" fmla="*/ 2147483647 h 1429"/>
              <a:gd name="T22" fmla="*/ 2147483647 w 1051"/>
              <a:gd name="T23" fmla="*/ 2147483647 h 1429"/>
              <a:gd name="T24" fmla="*/ 2147483647 w 1051"/>
              <a:gd name="T25" fmla="*/ 2147483647 h 1429"/>
              <a:gd name="T26" fmla="*/ 2147483647 w 1051"/>
              <a:gd name="T27" fmla="*/ 2147483647 h 1429"/>
              <a:gd name="T28" fmla="*/ 2147483647 w 1051"/>
              <a:gd name="T29" fmla="*/ 0 h 1429"/>
              <a:gd name="T30" fmla="*/ 2147483647 w 1051"/>
              <a:gd name="T31" fmla="*/ 0 h 1429"/>
              <a:gd name="T32" fmla="*/ 2147483647 w 1051"/>
              <a:gd name="T33" fmla="*/ 2147483647 h 1429"/>
              <a:gd name="T34" fmla="*/ 2147483647 w 1051"/>
              <a:gd name="T35" fmla="*/ 2147483647 h 1429"/>
              <a:gd name="T36" fmla="*/ 2147483647 w 1051"/>
              <a:gd name="T37" fmla="*/ 2147483647 h 1429"/>
              <a:gd name="T38" fmla="*/ 2147483647 w 1051"/>
              <a:gd name="T39" fmla="*/ 2147483647 h 1429"/>
              <a:gd name="T40" fmla="*/ 2147483647 w 1051"/>
              <a:gd name="T41" fmla="*/ 2147483647 h 1429"/>
              <a:gd name="T42" fmla="*/ 2147483647 w 1051"/>
              <a:gd name="T43" fmla="*/ 2147483647 h 1429"/>
              <a:gd name="T44" fmla="*/ 2147483647 w 1051"/>
              <a:gd name="T45" fmla="*/ 2147483647 h 1429"/>
              <a:gd name="T46" fmla="*/ 2147483647 w 1051"/>
              <a:gd name="T47" fmla="*/ 2147483647 h 1429"/>
              <a:gd name="T48" fmla="*/ 2147483647 w 1051"/>
              <a:gd name="T49" fmla="*/ 2147483647 h 1429"/>
              <a:gd name="T50" fmla="*/ 2147483647 w 1051"/>
              <a:gd name="T51" fmla="*/ 2147483647 h 1429"/>
              <a:gd name="T52" fmla="*/ 2147483647 w 1051"/>
              <a:gd name="T53" fmla="*/ 2147483647 h 1429"/>
              <a:gd name="T54" fmla="*/ 2147483647 w 1051"/>
              <a:gd name="T55" fmla="*/ 2147483647 h 1429"/>
              <a:gd name="T56" fmla="*/ 2147483647 w 1051"/>
              <a:gd name="T57" fmla="*/ 2147483647 h 1429"/>
              <a:gd name="T58" fmla="*/ 2147483647 w 1051"/>
              <a:gd name="T59" fmla="*/ 2147483647 h 1429"/>
              <a:gd name="T60" fmla="*/ 2147483647 w 1051"/>
              <a:gd name="T61" fmla="*/ 2147483647 h 1429"/>
              <a:gd name="T62" fmla="*/ 2147483647 w 1051"/>
              <a:gd name="T63" fmla="*/ 2147483647 h 1429"/>
              <a:gd name="T64" fmla="*/ 2147483647 w 1051"/>
              <a:gd name="T65" fmla="*/ 2147483647 h 1429"/>
              <a:gd name="T66" fmla="*/ 2147483647 w 1051"/>
              <a:gd name="T67" fmla="*/ 2147483647 h 1429"/>
              <a:gd name="T68" fmla="*/ 2147483647 w 1051"/>
              <a:gd name="T69" fmla="*/ 2147483647 h 1429"/>
              <a:gd name="T70" fmla="*/ 2147483647 w 1051"/>
              <a:gd name="T71" fmla="*/ 2147483647 h 1429"/>
              <a:gd name="T72" fmla="*/ 2147483647 w 1051"/>
              <a:gd name="T73" fmla="*/ 2147483647 h 1429"/>
              <a:gd name="T74" fmla="*/ 2147483647 w 1051"/>
              <a:gd name="T75" fmla="*/ 2147483647 h 1429"/>
              <a:gd name="T76" fmla="*/ 2147483647 w 1051"/>
              <a:gd name="T77" fmla="*/ 2147483647 h 1429"/>
              <a:gd name="T78" fmla="*/ 0 w 1051"/>
              <a:gd name="T79" fmla="*/ 2147483647 h 1429"/>
              <a:gd name="T80" fmla="*/ 2147483647 w 1051"/>
              <a:gd name="T81" fmla="*/ 2147483647 h 1429"/>
              <a:gd name="T82" fmla="*/ 2147483647 w 1051"/>
              <a:gd name="T83" fmla="*/ 2147483647 h 1429"/>
              <a:gd name="T84" fmla="*/ 2147483647 w 1051"/>
              <a:gd name="T85" fmla="*/ 2147483647 h 1429"/>
              <a:gd name="T86" fmla="*/ 2147483647 w 1051"/>
              <a:gd name="T87" fmla="*/ 2147483647 h 1429"/>
              <a:gd name="T88" fmla="*/ 2147483647 w 1051"/>
              <a:gd name="T89" fmla="*/ 2147483647 h 1429"/>
              <a:gd name="T90" fmla="*/ 2147483647 w 1051"/>
              <a:gd name="T91" fmla="*/ 2147483647 h 1429"/>
              <a:gd name="T92" fmla="*/ 2147483647 w 1051"/>
              <a:gd name="T93" fmla="*/ 2147483647 h 1429"/>
              <a:gd name="T94" fmla="*/ 2147483647 w 1051"/>
              <a:gd name="T95" fmla="*/ 2147483647 h 1429"/>
              <a:gd name="T96" fmla="*/ 2147483647 w 1051"/>
              <a:gd name="T97" fmla="*/ 2147483647 h 1429"/>
              <a:gd name="T98" fmla="*/ 2147483647 w 1051"/>
              <a:gd name="T99" fmla="*/ 2147483647 h 1429"/>
              <a:gd name="T100" fmla="*/ 2147483647 w 1051"/>
              <a:gd name="T101" fmla="*/ 2147483647 h 1429"/>
              <a:gd name="T102" fmla="*/ 2147483647 w 1051"/>
              <a:gd name="T103" fmla="*/ 2147483647 h 1429"/>
              <a:gd name="T104" fmla="*/ 2147483647 w 1051"/>
              <a:gd name="T105" fmla="*/ 2147483647 h 1429"/>
              <a:gd name="T106" fmla="*/ 2147483647 w 1051"/>
              <a:gd name="T107" fmla="*/ 2147483647 h 1429"/>
              <a:gd name="T108" fmla="*/ 2147483647 w 1051"/>
              <a:gd name="T109" fmla="*/ 2147483647 h 1429"/>
              <a:gd name="T110" fmla="*/ 2147483647 w 1051"/>
              <a:gd name="T111" fmla="*/ 2147483647 h 1429"/>
              <a:gd name="T112" fmla="*/ 2147483647 w 1051"/>
              <a:gd name="T113" fmla="*/ 2147483647 h 142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51" h="1429">
                <a:moveTo>
                  <a:pt x="1041" y="1398"/>
                </a:moveTo>
                <a:lnTo>
                  <a:pt x="1025" y="1230"/>
                </a:lnTo>
                <a:lnTo>
                  <a:pt x="1011" y="1063"/>
                </a:lnTo>
                <a:lnTo>
                  <a:pt x="994" y="896"/>
                </a:lnTo>
                <a:lnTo>
                  <a:pt x="981" y="730"/>
                </a:lnTo>
                <a:lnTo>
                  <a:pt x="966" y="563"/>
                </a:lnTo>
                <a:lnTo>
                  <a:pt x="950" y="396"/>
                </a:lnTo>
                <a:lnTo>
                  <a:pt x="935" y="230"/>
                </a:lnTo>
                <a:lnTo>
                  <a:pt x="922" y="63"/>
                </a:lnTo>
                <a:lnTo>
                  <a:pt x="897" y="54"/>
                </a:lnTo>
                <a:lnTo>
                  <a:pt x="878" y="42"/>
                </a:lnTo>
                <a:lnTo>
                  <a:pt x="860" y="30"/>
                </a:lnTo>
                <a:lnTo>
                  <a:pt x="846" y="18"/>
                </a:lnTo>
                <a:lnTo>
                  <a:pt x="831" y="6"/>
                </a:lnTo>
                <a:lnTo>
                  <a:pt x="816" y="0"/>
                </a:lnTo>
                <a:lnTo>
                  <a:pt x="799" y="0"/>
                </a:lnTo>
                <a:lnTo>
                  <a:pt x="781" y="9"/>
                </a:lnTo>
                <a:lnTo>
                  <a:pt x="756" y="25"/>
                </a:lnTo>
                <a:lnTo>
                  <a:pt x="729" y="56"/>
                </a:lnTo>
                <a:lnTo>
                  <a:pt x="699" y="98"/>
                </a:lnTo>
                <a:lnTo>
                  <a:pt x="668" y="153"/>
                </a:lnTo>
                <a:lnTo>
                  <a:pt x="637" y="218"/>
                </a:lnTo>
                <a:lnTo>
                  <a:pt x="609" y="294"/>
                </a:lnTo>
                <a:lnTo>
                  <a:pt x="584" y="377"/>
                </a:lnTo>
                <a:lnTo>
                  <a:pt x="568" y="471"/>
                </a:lnTo>
                <a:lnTo>
                  <a:pt x="546" y="554"/>
                </a:lnTo>
                <a:lnTo>
                  <a:pt x="517" y="620"/>
                </a:lnTo>
                <a:lnTo>
                  <a:pt x="483" y="672"/>
                </a:lnTo>
                <a:lnTo>
                  <a:pt x="445" y="714"/>
                </a:lnTo>
                <a:lnTo>
                  <a:pt x="407" y="749"/>
                </a:lnTo>
                <a:lnTo>
                  <a:pt x="373" y="785"/>
                </a:lnTo>
                <a:lnTo>
                  <a:pt x="345" y="824"/>
                </a:lnTo>
                <a:lnTo>
                  <a:pt x="326" y="872"/>
                </a:lnTo>
                <a:lnTo>
                  <a:pt x="296" y="928"/>
                </a:lnTo>
                <a:lnTo>
                  <a:pt x="245" y="992"/>
                </a:lnTo>
                <a:lnTo>
                  <a:pt x="180" y="1056"/>
                </a:lnTo>
                <a:lnTo>
                  <a:pt x="114" y="1122"/>
                </a:lnTo>
                <a:lnTo>
                  <a:pt x="55" y="1183"/>
                </a:lnTo>
                <a:lnTo>
                  <a:pt x="13" y="1238"/>
                </a:lnTo>
                <a:lnTo>
                  <a:pt x="0" y="1284"/>
                </a:lnTo>
                <a:lnTo>
                  <a:pt x="26" y="1320"/>
                </a:lnTo>
                <a:lnTo>
                  <a:pt x="92" y="1344"/>
                </a:lnTo>
                <a:lnTo>
                  <a:pt x="192" y="1367"/>
                </a:lnTo>
                <a:lnTo>
                  <a:pt x="318" y="1386"/>
                </a:lnTo>
                <a:lnTo>
                  <a:pt x="455" y="1402"/>
                </a:lnTo>
                <a:lnTo>
                  <a:pt x="593" y="1412"/>
                </a:lnTo>
                <a:lnTo>
                  <a:pt x="725" y="1423"/>
                </a:lnTo>
                <a:lnTo>
                  <a:pt x="839" y="1426"/>
                </a:lnTo>
                <a:lnTo>
                  <a:pt x="926" y="1429"/>
                </a:lnTo>
                <a:lnTo>
                  <a:pt x="981" y="1426"/>
                </a:lnTo>
                <a:lnTo>
                  <a:pt x="1019" y="1424"/>
                </a:lnTo>
                <a:lnTo>
                  <a:pt x="1040" y="1419"/>
                </a:lnTo>
                <a:lnTo>
                  <a:pt x="1051" y="1414"/>
                </a:lnTo>
                <a:lnTo>
                  <a:pt x="1051" y="1407"/>
                </a:lnTo>
                <a:lnTo>
                  <a:pt x="1048" y="1402"/>
                </a:lnTo>
                <a:lnTo>
                  <a:pt x="1043" y="1398"/>
                </a:lnTo>
                <a:lnTo>
                  <a:pt x="1041" y="1398"/>
                </a:lnTo>
                <a:close/>
              </a:path>
            </a:pathLst>
          </a:custGeom>
          <a:solidFill>
            <a:srgbClr val="6187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8" name="Freeform 64"/>
          <p:cNvSpPr>
            <a:spLocks/>
          </p:cNvSpPr>
          <p:nvPr/>
        </p:nvSpPr>
        <p:spPr bwMode="auto">
          <a:xfrm>
            <a:off x="5821363" y="2867025"/>
            <a:ext cx="1590675" cy="2262188"/>
          </a:xfrm>
          <a:custGeom>
            <a:avLst/>
            <a:gdLst>
              <a:gd name="T0" fmla="*/ 2147483647 w 1002"/>
              <a:gd name="T1" fmla="*/ 2147483647 h 1425"/>
              <a:gd name="T2" fmla="*/ 2147483647 w 1002"/>
              <a:gd name="T3" fmla="*/ 2147483647 h 1425"/>
              <a:gd name="T4" fmla="*/ 2147483647 w 1002"/>
              <a:gd name="T5" fmla="*/ 2147483647 h 1425"/>
              <a:gd name="T6" fmla="*/ 2147483647 w 1002"/>
              <a:gd name="T7" fmla="*/ 2147483647 h 1425"/>
              <a:gd name="T8" fmla="*/ 2147483647 w 1002"/>
              <a:gd name="T9" fmla="*/ 2147483647 h 1425"/>
              <a:gd name="T10" fmla="*/ 2147483647 w 1002"/>
              <a:gd name="T11" fmla="*/ 2147483647 h 1425"/>
              <a:gd name="T12" fmla="*/ 2147483647 w 1002"/>
              <a:gd name="T13" fmla="*/ 2147483647 h 1425"/>
              <a:gd name="T14" fmla="*/ 2147483647 w 1002"/>
              <a:gd name="T15" fmla="*/ 2147483647 h 1425"/>
              <a:gd name="T16" fmla="*/ 2147483647 w 1002"/>
              <a:gd name="T17" fmla="*/ 2147483647 h 1425"/>
              <a:gd name="T18" fmla="*/ 2147483647 w 1002"/>
              <a:gd name="T19" fmla="*/ 2147483647 h 1425"/>
              <a:gd name="T20" fmla="*/ 2147483647 w 1002"/>
              <a:gd name="T21" fmla="*/ 2147483647 h 1425"/>
              <a:gd name="T22" fmla="*/ 2147483647 w 1002"/>
              <a:gd name="T23" fmla="*/ 2147483647 h 1425"/>
              <a:gd name="T24" fmla="*/ 2147483647 w 1002"/>
              <a:gd name="T25" fmla="*/ 2147483647 h 1425"/>
              <a:gd name="T26" fmla="*/ 2147483647 w 1002"/>
              <a:gd name="T27" fmla="*/ 2147483647 h 1425"/>
              <a:gd name="T28" fmla="*/ 2147483647 w 1002"/>
              <a:gd name="T29" fmla="*/ 0 h 1425"/>
              <a:gd name="T30" fmla="*/ 2147483647 w 1002"/>
              <a:gd name="T31" fmla="*/ 0 h 1425"/>
              <a:gd name="T32" fmla="*/ 2147483647 w 1002"/>
              <a:gd name="T33" fmla="*/ 2147483647 h 1425"/>
              <a:gd name="T34" fmla="*/ 2147483647 w 1002"/>
              <a:gd name="T35" fmla="*/ 2147483647 h 1425"/>
              <a:gd name="T36" fmla="*/ 2147483647 w 1002"/>
              <a:gd name="T37" fmla="*/ 2147483647 h 1425"/>
              <a:gd name="T38" fmla="*/ 2147483647 w 1002"/>
              <a:gd name="T39" fmla="*/ 2147483647 h 1425"/>
              <a:gd name="T40" fmla="*/ 2147483647 w 1002"/>
              <a:gd name="T41" fmla="*/ 2147483647 h 1425"/>
              <a:gd name="T42" fmla="*/ 2147483647 w 1002"/>
              <a:gd name="T43" fmla="*/ 2147483647 h 1425"/>
              <a:gd name="T44" fmla="*/ 2147483647 w 1002"/>
              <a:gd name="T45" fmla="*/ 2147483647 h 1425"/>
              <a:gd name="T46" fmla="*/ 2147483647 w 1002"/>
              <a:gd name="T47" fmla="*/ 2147483647 h 1425"/>
              <a:gd name="T48" fmla="*/ 2147483647 w 1002"/>
              <a:gd name="T49" fmla="*/ 2147483647 h 1425"/>
              <a:gd name="T50" fmla="*/ 2147483647 w 1002"/>
              <a:gd name="T51" fmla="*/ 2147483647 h 1425"/>
              <a:gd name="T52" fmla="*/ 2147483647 w 1002"/>
              <a:gd name="T53" fmla="*/ 2147483647 h 1425"/>
              <a:gd name="T54" fmla="*/ 2147483647 w 1002"/>
              <a:gd name="T55" fmla="*/ 2147483647 h 1425"/>
              <a:gd name="T56" fmla="*/ 2147483647 w 1002"/>
              <a:gd name="T57" fmla="*/ 2147483647 h 1425"/>
              <a:gd name="T58" fmla="*/ 2147483647 w 1002"/>
              <a:gd name="T59" fmla="*/ 2147483647 h 1425"/>
              <a:gd name="T60" fmla="*/ 2147483647 w 1002"/>
              <a:gd name="T61" fmla="*/ 2147483647 h 1425"/>
              <a:gd name="T62" fmla="*/ 2147483647 w 1002"/>
              <a:gd name="T63" fmla="*/ 2147483647 h 1425"/>
              <a:gd name="T64" fmla="*/ 2147483647 w 1002"/>
              <a:gd name="T65" fmla="*/ 2147483647 h 1425"/>
              <a:gd name="T66" fmla="*/ 2147483647 w 1002"/>
              <a:gd name="T67" fmla="*/ 2147483647 h 1425"/>
              <a:gd name="T68" fmla="*/ 2147483647 w 1002"/>
              <a:gd name="T69" fmla="*/ 2147483647 h 1425"/>
              <a:gd name="T70" fmla="*/ 2147483647 w 1002"/>
              <a:gd name="T71" fmla="*/ 2147483647 h 1425"/>
              <a:gd name="T72" fmla="*/ 2147483647 w 1002"/>
              <a:gd name="T73" fmla="*/ 2147483647 h 1425"/>
              <a:gd name="T74" fmla="*/ 2147483647 w 1002"/>
              <a:gd name="T75" fmla="*/ 2147483647 h 1425"/>
              <a:gd name="T76" fmla="*/ 2147483647 w 1002"/>
              <a:gd name="T77" fmla="*/ 2147483647 h 1425"/>
              <a:gd name="T78" fmla="*/ 0 w 1002"/>
              <a:gd name="T79" fmla="*/ 2147483647 h 1425"/>
              <a:gd name="T80" fmla="*/ 2147483647 w 1002"/>
              <a:gd name="T81" fmla="*/ 2147483647 h 1425"/>
              <a:gd name="T82" fmla="*/ 2147483647 w 1002"/>
              <a:gd name="T83" fmla="*/ 2147483647 h 1425"/>
              <a:gd name="T84" fmla="*/ 2147483647 w 1002"/>
              <a:gd name="T85" fmla="*/ 2147483647 h 1425"/>
              <a:gd name="T86" fmla="*/ 2147483647 w 1002"/>
              <a:gd name="T87" fmla="*/ 2147483647 h 1425"/>
              <a:gd name="T88" fmla="*/ 2147483647 w 1002"/>
              <a:gd name="T89" fmla="*/ 2147483647 h 1425"/>
              <a:gd name="T90" fmla="*/ 2147483647 w 1002"/>
              <a:gd name="T91" fmla="*/ 2147483647 h 1425"/>
              <a:gd name="T92" fmla="*/ 2147483647 w 1002"/>
              <a:gd name="T93" fmla="*/ 2147483647 h 1425"/>
              <a:gd name="T94" fmla="*/ 2147483647 w 1002"/>
              <a:gd name="T95" fmla="*/ 2147483647 h 1425"/>
              <a:gd name="T96" fmla="*/ 2147483647 w 1002"/>
              <a:gd name="T97" fmla="*/ 2147483647 h 1425"/>
              <a:gd name="T98" fmla="*/ 2147483647 w 1002"/>
              <a:gd name="T99" fmla="*/ 2147483647 h 1425"/>
              <a:gd name="T100" fmla="*/ 2147483647 w 1002"/>
              <a:gd name="T101" fmla="*/ 2147483647 h 1425"/>
              <a:gd name="T102" fmla="*/ 2147483647 w 1002"/>
              <a:gd name="T103" fmla="*/ 2147483647 h 1425"/>
              <a:gd name="T104" fmla="*/ 2147483647 w 1002"/>
              <a:gd name="T105" fmla="*/ 2147483647 h 1425"/>
              <a:gd name="T106" fmla="*/ 2147483647 w 1002"/>
              <a:gd name="T107" fmla="*/ 2147483647 h 1425"/>
              <a:gd name="T108" fmla="*/ 2147483647 w 1002"/>
              <a:gd name="T109" fmla="*/ 2147483647 h 1425"/>
              <a:gd name="T110" fmla="*/ 2147483647 w 1002"/>
              <a:gd name="T111" fmla="*/ 2147483647 h 1425"/>
              <a:gd name="T112" fmla="*/ 2147483647 w 1002"/>
              <a:gd name="T113" fmla="*/ 2147483647 h 14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002" h="1425">
                <a:moveTo>
                  <a:pt x="992" y="1394"/>
                </a:moveTo>
                <a:lnTo>
                  <a:pt x="976" y="1228"/>
                </a:lnTo>
                <a:lnTo>
                  <a:pt x="962" y="1061"/>
                </a:lnTo>
                <a:lnTo>
                  <a:pt x="947" y="894"/>
                </a:lnTo>
                <a:lnTo>
                  <a:pt x="933" y="727"/>
                </a:lnTo>
                <a:lnTo>
                  <a:pt x="918" y="561"/>
                </a:lnTo>
                <a:lnTo>
                  <a:pt x="904" y="394"/>
                </a:lnTo>
                <a:lnTo>
                  <a:pt x="889" y="227"/>
                </a:lnTo>
                <a:lnTo>
                  <a:pt x="875" y="61"/>
                </a:lnTo>
                <a:lnTo>
                  <a:pt x="851" y="52"/>
                </a:lnTo>
                <a:lnTo>
                  <a:pt x="831" y="42"/>
                </a:lnTo>
                <a:lnTo>
                  <a:pt x="815" y="28"/>
                </a:lnTo>
                <a:lnTo>
                  <a:pt x="801" y="17"/>
                </a:lnTo>
                <a:lnTo>
                  <a:pt x="786" y="5"/>
                </a:lnTo>
                <a:lnTo>
                  <a:pt x="772" y="0"/>
                </a:lnTo>
                <a:lnTo>
                  <a:pt x="756" y="0"/>
                </a:lnTo>
                <a:lnTo>
                  <a:pt x="739" y="9"/>
                </a:lnTo>
                <a:lnTo>
                  <a:pt x="716" y="24"/>
                </a:lnTo>
                <a:lnTo>
                  <a:pt x="690" y="56"/>
                </a:lnTo>
                <a:lnTo>
                  <a:pt x="661" y="97"/>
                </a:lnTo>
                <a:lnTo>
                  <a:pt x="632" y="151"/>
                </a:lnTo>
                <a:lnTo>
                  <a:pt x="603" y="215"/>
                </a:lnTo>
                <a:lnTo>
                  <a:pt x="577" y="290"/>
                </a:lnTo>
                <a:lnTo>
                  <a:pt x="553" y="373"/>
                </a:lnTo>
                <a:lnTo>
                  <a:pt x="538" y="469"/>
                </a:lnTo>
                <a:lnTo>
                  <a:pt x="519" y="552"/>
                </a:lnTo>
                <a:lnTo>
                  <a:pt x="491" y="618"/>
                </a:lnTo>
                <a:lnTo>
                  <a:pt x="458" y="668"/>
                </a:lnTo>
                <a:lnTo>
                  <a:pt x="424" y="710"/>
                </a:lnTo>
                <a:lnTo>
                  <a:pt x="387" y="745"/>
                </a:lnTo>
                <a:lnTo>
                  <a:pt x="355" y="781"/>
                </a:lnTo>
                <a:lnTo>
                  <a:pt x="328" y="820"/>
                </a:lnTo>
                <a:lnTo>
                  <a:pt x="310" y="868"/>
                </a:lnTo>
                <a:lnTo>
                  <a:pt x="281" y="924"/>
                </a:lnTo>
                <a:lnTo>
                  <a:pt x="233" y="986"/>
                </a:lnTo>
                <a:lnTo>
                  <a:pt x="171" y="1050"/>
                </a:lnTo>
                <a:lnTo>
                  <a:pt x="108" y="1116"/>
                </a:lnTo>
                <a:lnTo>
                  <a:pt x="51" y="1177"/>
                </a:lnTo>
                <a:lnTo>
                  <a:pt x="13" y="1233"/>
                </a:lnTo>
                <a:lnTo>
                  <a:pt x="0" y="1278"/>
                </a:lnTo>
                <a:lnTo>
                  <a:pt x="26" y="1314"/>
                </a:lnTo>
                <a:lnTo>
                  <a:pt x="90" y="1339"/>
                </a:lnTo>
                <a:lnTo>
                  <a:pt x="186" y="1361"/>
                </a:lnTo>
                <a:lnTo>
                  <a:pt x="304" y="1380"/>
                </a:lnTo>
                <a:lnTo>
                  <a:pt x="435" y="1398"/>
                </a:lnTo>
                <a:lnTo>
                  <a:pt x="567" y="1408"/>
                </a:lnTo>
                <a:lnTo>
                  <a:pt x="692" y="1419"/>
                </a:lnTo>
                <a:lnTo>
                  <a:pt x="801" y="1422"/>
                </a:lnTo>
                <a:lnTo>
                  <a:pt x="882" y="1425"/>
                </a:lnTo>
                <a:lnTo>
                  <a:pt x="936" y="1422"/>
                </a:lnTo>
                <a:lnTo>
                  <a:pt x="972" y="1420"/>
                </a:lnTo>
                <a:lnTo>
                  <a:pt x="992" y="1415"/>
                </a:lnTo>
                <a:lnTo>
                  <a:pt x="1002" y="1410"/>
                </a:lnTo>
                <a:lnTo>
                  <a:pt x="1002" y="1403"/>
                </a:lnTo>
                <a:lnTo>
                  <a:pt x="999" y="1398"/>
                </a:lnTo>
                <a:lnTo>
                  <a:pt x="994" y="1394"/>
                </a:lnTo>
                <a:lnTo>
                  <a:pt x="992" y="1394"/>
                </a:lnTo>
                <a:close/>
              </a:path>
            </a:pathLst>
          </a:custGeom>
          <a:solidFill>
            <a:srgbClr val="6E8F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99" name="Freeform 65"/>
          <p:cNvSpPr>
            <a:spLocks/>
          </p:cNvSpPr>
          <p:nvPr/>
        </p:nvSpPr>
        <p:spPr bwMode="auto">
          <a:xfrm>
            <a:off x="5900738" y="2871788"/>
            <a:ext cx="1512887" cy="2257425"/>
          </a:xfrm>
          <a:custGeom>
            <a:avLst/>
            <a:gdLst>
              <a:gd name="T0" fmla="*/ 2147483647 w 953"/>
              <a:gd name="T1" fmla="*/ 2147483647 h 1422"/>
              <a:gd name="T2" fmla="*/ 2147483647 w 953"/>
              <a:gd name="T3" fmla="*/ 2147483647 h 1422"/>
              <a:gd name="T4" fmla="*/ 2147483647 w 953"/>
              <a:gd name="T5" fmla="*/ 2147483647 h 1422"/>
              <a:gd name="T6" fmla="*/ 2147483647 w 953"/>
              <a:gd name="T7" fmla="*/ 2147483647 h 1422"/>
              <a:gd name="T8" fmla="*/ 2147483647 w 953"/>
              <a:gd name="T9" fmla="*/ 2147483647 h 1422"/>
              <a:gd name="T10" fmla="*/ 2147483647 w 953"/>
              <a:gd name="T11" fmla="*/ 2147483647 h 1422"/>
              <a:gd name="T12" fmla="*/ 2147483647 w 953"/>
              <a:gd name="T13" fmla="*/ 2147483647 h 1422"/>
              <a:gd name="T14" fmla="*/ 2147483647 w 953"/>
              <a:gd name="T15" fmla="*/ 2147483647 h 1422"/>
              <a:gd name="T16" fmla="*/ 2147483647 w 953"/>
              <a:gd name="T17" fmla="*/ 2147483647 h 1422"/>
              <a:gd name="T18" fmla="*/ 2147483647 w 953"/>
              <a:gd name="T19" fmla="*/ 2147483647 h 1422"/>
              <a:gd name="T20" fmla="*/ 2147483647 w 953"/>
              <a:gd name="T21" fmla="*/ 2147483647 h 1422"/>
              <a:gd name="T22" fmla="*/ 2147483647 w 953"/>
              <a:gd name="T23" fmla="*/ 2147483647 h 1422"/>
              <a:gd name="T24" fmla="*/ 2147483647 w 953"/>
              <a:gd name="T25" fmla="*/ 2147483647 h 1422"/>
              <a:gd name="T26" fmla="*/ 2147483647 w 953"/>
              <a:gd name="T27" fmla="*/ 2147483647 h 1422"/>
              <a:gd name="T28" fmla="*/ 2147483647 w 953"/>
              <a:gd name="T29" fmla="*/ 2147483647 h 1422"/>
              <a:gd name="T30" fmla="*/ 2147483647 w 953"/>
              <a:gd name="T31" fmla="*/ 0 h 1422"/>
              <a:gd name="T32" fmla="*/ 2147483647 w 953"/>
              <a:gd name="T33" fmla="*/ 2147483647 h 1422"/>
              <a:gd name="T34" fmla="*/ 2147483647 w 953"/>
              <a:gd name="T35" fmla="*/ 2147483647 h 1422"/>
              <a:gd name="T36" fmla="*/ 2147483647 w 953"/>
              <a:gd name="T37" fmla="*/ 2147483647 h 1422"/>
              <a:gd name="T38" fmla="*/ 2147483647 w 953"/>
              <a:gd name="T39" fmla="*/ 2147483647 h 1422"/>
              <a:gd name="T40" fmla="*/ 2147483647 w 953"/>
              <a:gd name="T41" fmla="*/ 2147483647 h 1422"/>
              <a:gd name="T42" fmla="*/ 2147483647 w 953"/>
              <a:gd name="T43" fmla="*/ 2147483647 h 1422"/>
              <a:gd name="T44" fmla="*/ 2147483647 w 953"/>
              <a:gd name="T45" fmla="*/ 2147483647 h 1422"/>
              <a:gd name="T46" fmla="*/ 2147483647 w 953"/>
              <a:gd name="T47" fmla="*/ 2147483647 h 1422"/>
              <a:gd name="T48" fmla="*/ 2147483647 w 953"/>
              <a:gd name="T49" fmla="*/ 2147483647 h 1422"/>
              <a:gd name="T50" fmla="*/ 2147483647 w 953"/>
              <a:gd name="T51" fmla="*/ 2147483647 h 1422"/>
              <a:gd name="T52" fmla="*/ 2147483647 w 953"/>
              <a:gd name="T53" fmla="*/ 2147483647 h 1422"/>
              <a:gd name="T54" fmla="*/ 2147483647 w 953"/>
              <a:gd name="T55" fmla="*/ 2147483647 h 1422"/>
              <a:gd name="T56" fmla="*/ 2147483647 w 953"/>
              <a:gd name="T57" fmla="*/ 2147483647 h 1422"/>
              <a:gd name="T58" fmla="*/ 2147483647 w 953"/>
              <a:gd name="T59" fmla="*/ 2147483647 h 1422"/>
              <a:gd name="T60" fmla="*/ 2147483647 w 953"/>
              <a:gd name="T61" fmla="*/ 2147483647 h 1422"/>
              <a:gd name="T62" fmla="*/ 2147483647 w 953"/>
              <a:gd name="T63" fmla="*/ 2147483647 h 1422"/>
              <a:gd name="T64" fmla="*/ 2147483647 w 953"/>
              <a:gd name="T65" fmla="*/ 2147483647 h 1422"/>
              <a:gd name="T66" fmla="*/ 2147483647 w 953"/>
              <a:gd name="T67" fmla="*/ 2147483647 h 1422"/>
              <a:gd name="T68" fmla="*/ 2147483647 w 953"/>
              <a:gd name="T69" fmla="*/ 2147483647 h 1422"/>
              <a:gd name="T70" fmla="*/ 2147483647 w 953"/>
              <a:gd name="T71" fmla="*/ 2147483647 h 1422"/>
              <a:gd name="T72" fmla="*/ 2147483647 w 953"/>
              <a:gd name="T73" fmla="*/ 2147483647 h 1422"/>
              <a:gd name="T74" fmla="*/ 2147483647 w 953"/>
              <a:gd name="T75" fmla="*/ 2147483647 h 1422"/>
              <a:gd name="T76" fmla="*/ 2147483647 w 953"/>
              <a:gd name="T77" fmla="*/ 2147483647 h 1422"/>
              <a:gd name="T78" fmla="*/ 0 w 953"/>
              <a:gd name="T79" fmla="*/ 2147483647 h 1422"/>
              <a:gd name="T80" fmla="*/ 2147483647 w 953"/>
              <a:gd name="T81" fmla="*/ 2147483647 h 1422"/>
              <a:gd name="T82" fmla="*/ 2147483647 w 953"/>
              <a:gd name="T83" fmla="*/ 2147483647 h 1422"/>
              <a:gd name="T84" fmla="*/ 2147483647 w 953"/>
              <a:gd name="T85" fmla="*/ 2147483647 h 1422"/>
              <a:gd name="T86" fmla="*/ 2147483647 w 953"/>
              <a:gd name="T87" fmla="*/ 2147483647 h 1422"/>
              <a:gd name="T88" fmla="*/ 2147483647 w 953"/>
              <a:gd name="T89" fmla="*/ 2147483647 h 1422"/>
              <a:gd name="T90" fmla="*/ 2147483647 w 953"/>
              <a:gd name="T91" fmla="*/ 2147483647 h 1422"/>
              <a:gd name="T92" fmla="*/ 2147483647 w 953"/>
              <a:gd name="T93" fmla="*/ 2147483647 h 1422"/>
              <a:gd name="T94" fmla="*/ 2147483647 w 953"/>
              <a:gd name="T95" fmla="*/ 2147483647 h 1422"/>
              <a:gd name="T96" fmla="*/ 2147483647 w 953"/>
              <a:gd name="T97" fmla="*/ 2147483647 h 1422"/>
              <a:gd name="T98" fmla="*/ 2147483647 w 953"/>
              <a:gd name="T99" fmla="*/ 2147483647 h 1422"/>
              <a:gd name="T100" fmla="*/ 2147483647 w 953"/>
              <a:gd name="T101" fmla="*/ 2147483647 h 1422"/>
              <a:gd name="T102" fmla="*/ 2147483647 w 953"/>
              <a:gd name="T103" fmla="*/ 2147483647 h 1422"/>
              <a:gd name="T104" fmla="*/ 2147483647 w 953"/>
              <a:gd name="T105" fmla="*/ 2147483647 h 1422"/>
              <a:gd name="T106" fmla="*/ 2147483647 w 953"/>
              <a:gd name="T107" fmla="*/ 2147483647 h 1422"/>
              <a:gd name="T108" fmla="*/ 2147483647 w 953"/>
              <a:gd name="T109" fmla="*/ 2147483647 h 1422"/>
              <a:gd name="T110" fmla="*/ 2147483647 w 953"/>
              <a:gd name="T111" fmla="*/ 2147483647 h 1422"/>
              <a:gd name="T112" fmla="*/ 2147483647 w 953"/>
              <a:gd name="T113" fmla="*/ 2147483647 h 142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53" h="1422">
                <a:moveTo>
                  <a:pt x="945" y="1391"/>
                </a:moveTo>
                <a:lnTo>
                  <a:pt x="929" y="1225"/>
                </a:lnTo>
                <a:lnTo>
                  <a:pt x="915" y="1058"/>
                </a:lnTo>
                <a:lnTo>
                  <a:pt x="898" y="891"/>
                </a:lnTo>
                <a:lnTo>
                  <a:pt x="884" y="726"/>
                </a:lnTo>
                <a:lnTo>
                  <a:pt x="869" y="560"/>
                </a:lnTo>
                <a:lnTo>
                  <a:pt x="854" y="393"/>
                </a:lnTo>
                <a:lnTo>
                  <a:pt x="839" y="226"/>
                </a:lnTo>
                <a:lnTo>
                  <a:pt x="825" y="61"/>
                </a:lnTo>
                <a:lnTo>
                  <a:pt x="802" y="53"/>
                </a:lnTo>
                <a:lnTo>
                  <a:pt x="784" y="42"/>
                </a:lnTo>
                <a:lnTo>
                  <a:pt x="768" y="28"/>
                </a:lnTo>
                <a:lnTo>
                  <a:pt x="755" y="18"/>
                </a:lnTo>
                <a:lnTo>
                  <a:pt x="741" y="7"/>
                </a:lnTo>
                <a:lnTo>
                  <a:pt x="728" y="2"/>
                </a:lnTo>
                <a:lnTo>
                  <a:pt x="712" y="0"/>
                </a:lnTo>
                <a:lnTo>
                  <a:pt x="697" y="7"/>
                </a:lnTo>
                <a:lnTo>
                  <a:pt x="675" y="23"/>
                </a:lnTo>
                <a:lnTo>
                  <a:pt x="651" y="54"/>
                </a:lnTo>
                <a:lnTo>
                  <a:pt x="623" y="96"/>
                </a:lnTo>
                <a:lnTo>
                  <a:pt x="596" y="150"/>
                </a:lnTo>
                <a:lnTo>
                  <a:pt x="568" y="214"/>
                </a:lnTo>
                <a:lnTo>
                  <a:pt x="543" y="289"/>
                </a:lnTo>
                <a:lnTo>
                  <a:pt x="523" y="372"/>
                </a:lnTo>
                <a:lnTo>
                  <a:pt x="507" y="466"/>
                </a:lnTo>
                <a:lnTo>
                  <a:pt x="490" y="549"/>
                </a:lnTo>
                <a:lnTo>
                  <a:pt x="463" y="615"/>
                </a:lnTo>
                <a:lnTo>
                  <a:pt x="432" y="665"/>
                </a:lnTo>
                <a:lnTo>
                  <a:pt x="399" y="707"/>
                </a:lnTo>
                <a:lnTo>
                  <a:pt x="364" y="742"/>
                </a:lnTo>
                <a:lnTo>
                  <a:pt x="334" y="778"/>
                </a:lnTo>
                <a:lnTo>
                  <a:pt x="308" y="817"/>
                </a:lnTo>
                <a:lnTo>
                  <a:pt x="291" y="865"/>
                </a:lnTo>
                <a:lnTo>
                  <a:pt x="265" y="921"/>
                </a:lnTo>
                <a:lnTo>
                  <a:pt x="219" y="983"/>
                </a:lnTo>
                <a:lnTo>
                  <a:pt x="161" y="1047"/>
                </a:lnTo>
                <a:lnTo>
                  <a:pt x="102" y="1112"/>
                </a:lnTo>
                <a:lnTo>
                  <a:pt x="48" y="1172"/>
                </a:lnTo>
                <a:lnTo>
                  <a:pt x="12" y="1228"/>
                </a:lnTo>
                <a:lnTo>
                  <a:pt x="0" y="1273"/>
                </a:lnTo>
                <a:lnTo>
                  <a:pt x="23" y="1310"/>
                </a:lnTo>
                <a:lnTo>
                  <a:pt x="82" y="1334"/>
                </a:lnTo>
                <a:lnTo>
                  <a:pt x="174" y="1355"/>
                </a:lnTo>
                <a:lnTo>
                  <a:pt x="286" y="1374"/>
                </a:lnTo>
                <a:lnTo>
                  <a:pt x="411" y="1391"/>
                </a:lnTo>
                <a:lnTo>
                  <a:pt x="536" y="1403"/>
                </a:lnTo>
                <a:lnTo>
                  <a:pt x="657" y="1414"/>
                </a:lnTo>
                <a:lnTo>
                  <a:pt x="761" y="1419"/>
                </a:lnTo>
                <a:lnTo>
                  <a:pt x="840" y="1422"/>
                </a:lnTo>
                <a:lnTo>
                  <a:pt x="890" y="1419"/>
                </a:lnTo>
                <a:lnTo>
                  <a:pt x="924" y="1417"/>
                </a:lnTo>
                <a:lnTo>
                  <a:pt x="944" y="1412"/>
                </a:lnTo>
                <a:lnTo>
                  <a:pt x="953" y="1407"/>
                </a:lnTo>
                <a:lnTo>
                  <a:pt x="953" y="1400"/>
                </a:lnTo>
                <a:lnTo>
                  <a:pt x="951" y="1395"/>
                </a:lnTo>
                <a:lnTo>
                  <a:pt x="946" y="1391"/>
                </a:lnTo>
                <a:lnTo>
                  <a:pt x="945" y="1391"/>
                </a:lnTo>
                <a:close/>
              </a:path>
            </a:pathLst>
          </a:custGeom>
          <a:solidFill>
            <a:srgbClr val="7899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0" name="Freeform 66"/>
          <p:cNvSpPr>
            <a:spLocks/>
          </p:cNvSpPr>
          <p:nvPr/>
        </p:nvSpPr>
        <p:spPr bwMode="auto">
          <a:xfrm>
            <a:off x="5981700" y="2874963"/>
            <a:ext cx="1431925" cy="2254250"/>
          </a:xfrm>
          <a:custGeom>
            <a:avLst/>
            <a:gdLst>
              <a:gd name="T0" fmla="*/ 2147483647 w 902"/>
              <a:gd name="T1" fmla="*/ 2147483647 h 1420"/>
              <a:gd name="T2" fmla="*/ 2147483647 w 902"/>
              <a:gd name="T3" fmla="*/ 2147483647 h 1420"/>
              <a:gd name="T4" fmla="*/ 2147483647 w 902"/>
              <a:gd name="T5" fmla="*/ 2147483647 h 1420"/>
              <a:gd name="T6" fmla="*/ 2147483647 w 902"/>
              <a:gd name="T7" fmla="*/ 2147483647 h 1420"/>
              <a:gd name="T8" fmla="*/ 2147483647 w 902"/>
              <a:gd name="T9" fmla="*/ 2147483647 h 1420"/>
              <a:gd name="T10" fmla="*/ 2147483647 w 902"/>
              <a:gd name="T11" fmla="*/ 2147483647 h 1420"/>
              <a:gd name="T12" fmla="*/ 2147483647 w 902"/>
              <a:gd name="T13" fmla="*/ 2147483647 h 1420"/>
              <a:gd name="T14" fmla="*/ 2147483647 w 902"/>
              <a:gd name="T15" fmla="*/ 2147483647 h 1420"/>
              <a:gd name="T16" fmla="*/ 2147483647 w 902"/>
              <a:gd name="T17" fmla="*/ 2147483647 h 1420"/>
              <a:gd name="T18" fmla="*/ 2147483647 w 902"/>
              <a:gd name="T19" fmla="*/ 2147483647 h 1420"/>
              <a:gd name="T20" fmla="*/ 2147483647 w 902"/>
              <a:gd name="T21" fmla="*/ 2147483647 h 1420"/>
              <a:gd name="T22" fmla="*/ 2147483647 w 902"/>
              <a:gd name="T23" fmla="*/ 2147483647 h 1420"/>
              <a:gd name="T24" fmla="*/ 2147483647 w 902"/>
              <a:gd name="T25" fmla="*/ 2147483647 h 1420"/>
              <a:gd name="T26" fmla="*/ 2147483647 w 902"/>
              <a:gd name="T27" fmla="*/ 2147483647 h 1420"/>
              <a:gd name="T28" fmla="*/ 2147483647 w 902"/>
              <a:gd name="T29" fmla="*/ 2147483647 h 1420"/>
              <a:gd name="T30" fmla="*/ 2147483647 w 902"/>
              <a:gd name="T31" fmla="*/ 0 h 1420"/>
              <a:gd name="T32" fmla="*/ 2147483647 w 902"/>
              <a:gd name="T33" fmla="*/ 2147483647 h 1420"/>
              <a:gd name="T34" fmla="*/ 2147483647 w 902"/>
              <a:gd name="T35" fmla="*/ 2147483647 h 1420"/>
              <a:gd name="T36" fmla="*/ 2147483647 w 902"/>
              <a:gd name="T37" fmla="*/ 2147483647 h 1420"/>
              <a:gd name="T38" fmla="*/ 2147483647 w 902"/>
              <a:gd name="T39" fmla="*/ 2147483647 h 1420"/>
              <a:gd name="T40" fmla="*/ 2147483647 w 902"/>
              <a:gd name="T41" fmla="*/ 2147483647 h 1420"/>
              <a:gd name="T42" fmla="*/ 2147483647 w 902"/>
              <a:gd name="T43" fmla="*/ 2147483647 h 1420"/>
              <a:gd name="T44" fmla="*/ 2147483647 w 902"/>
              <a:gd name="T45" fmla="*/ 2147483647 h 1420"/>
              <a:gd name="T46" fmla="*/ 2147483647 w 902"/>
              <a:gd name="T47" fmla="*/ 2147483647 h 1420"/>
              <a:gd name="T48" fmla="*/ 2147483647 w 902"/>
              <a:gd name="T49" fmla="*/ 2147483647 h 1420"/>
              <a:gd name="T50" fmla="*/ 2147483647 w 902"/>
              <a:gd name="T51" fmla="*/ 2147483647 h 1420"/>
              <a:gd name="T52" fmla="*/ 2147483647 w 902"/>
              <a:gd name="T53" fmla="*/ 2147483647 h 1420"/>
              <a:gd name="T54" fmla="*/ 2147483647 w 902"/>
              <a:gd name="T55" fmla="*/ 2147483647 h 1420"/>
              <a:gd name="T56" fmla="*/ 2147483647 w 902"/>
              <a:gd name="T57" fmla="*/ 2147483647 h 1420"/>
              <a:gd name="T58" fmla="*/ 2147483647 w 902"/>
              <a:gd name="T59" fmla="*/ 2147483647 h 1420"/>
              <a:gd name="T60" fmla="*/ 2147483647 w 902"/>
              <a:gd name="T61" fmla="*/ 2147483647 h 1420"/>
              <a:gd name="T62" fmla="*/ 2147483647 w 902"/>
              <a:gd name="T63" fmla="*/ 2147483647 h 1420"/>
              <a:gd name="T64" fmla="*/ 2147483647 w 902"/>
              <a:gd name="T65" fmla="*/ 2147483647 h 1420"/>
              <a:gd name="T66" fmla="*/ 2147483647 w 902"/>
              <a:gd name="T67" fmla="*/ 2147483647 h 1420"/>
              <a:gd name="T68" fmla="*/ 2147483647 w 902"/>
              <a:gd name="T69" fmla="*/ 2147483647 h 1420"/>
              <a:gd name="T70" fmla="*/ 2147483647 w 902"/>
              <a:gd name="T71" fmla="*/ 2147483647 h 1420"/>
              <a:gd name="T72" fmla="*/ 2147483647 w 902"/>
              <a:gd name="T73" fmla="*/ 2147483647 h 1420"/>
              <a:gd name="T74" fmla="*/ 2147483647 w 902"/>
              <a:gd name="T75" fmla="*/ 2147483647 h 1420"/>
              <a:gd name="T76" fmla="*/ 2147483647 w 902"/>
              <a:gd name="T77" fmla="*/ 2147483647 h 1420"/>
              <a:gd name="T78" fmla="*/ 0 w 902"/>
              <a:gd name="T79" fmla="*/ 2147483647 h 1420"/>
              <a:gd name="T80" fmla="*/ 2147483647 w 902"/>
              <a:gd name="T81" fmla="*/ 2147483647 h 1420"/>
              <a:gd name="T82" fmla="*/ 2147483647 w 902"/>
              <a:gd name="T83" fmla="*/ 2147483647 h 1420"/>
              <a:gd name="T84" fmla="*/ 2147483647 w 902"/>
              <a:gd name="T85" fmla="*/ 2147483647 h 1420"/>
              <a:gd name="T86" fmla="*/ 2147483647 w 902"/>
              <a:gd name="T87" fmla="*/ 2147483647 h 1420"/>
              <a:gd name="T88" fmla="*/ 2147483647 w 902"/>
              <a:gd name="T89" fmla="*/ 2147483647 h 1420"/>
              <a:gd name="T90" fmla="*/ 2147483647 w 902"/>
              <a:gd name="T91" fmla="*/ 2147483647 h 1420"/>
              <a:gd name="T92" fmla="*/ 2147483647 w 902"/>
              <a:gd name="T93" fmla="*/ 2147483647 h 1420"/>
              <a:gd name="T94" fmla="*/ 2147483647 w 902"/>
              <a:gd name="T95" fmla="*/ 2147483647 h 1420"/>
              <a:gd name="T96" fmla="*/ 2147483647 w 902"/>
              <a:gd name="T97" fmla="*/ 2147483647 h 1420"/>
              <a:gd name="T98" fmla="*/ 2147483647 w 902"/>
              <a:gd name="T99" fmla="*/ 2147483647 h 1420"/>
              <a:gd name="T100" fmla="*/ 2147483647 w 902"/>
              <a:gd name="T101" fmla="*/ 2147483647 h 1420"/>
              <a:gd name="T102" fmla="*/ 2147483647 w 902"/>
              <a:gd name="T103" fmla="*/ 2147483647 h 1420"/>
              <a:gd name="T104" fmla="*/ 2147483647 w 902"/>
              <a:gd name="T105" fmla="*/ 2147483647 h 1420"/>
              <a:gd name="T106" fmla="*/ 2147483647 w 902"/>
              <a:gd name="T107" fmla="*/ 2147483647 h 1420"/>
              <a:gd name="T108" fmla="*/ 2147483647 w 902"/>
              <a:gd name="T109" fmla="*/ 2147483647 h 1420"/>
              <a:gd name="T110" fmla="*/ 2147483647 w 902"/>
              <a:gd name="T111" fmla="*/ 2147483647 h 1420"/>
              <a:gd name="T112" fmla="*/ 2147483647 w 902"/>
              <a:gd name="T113" fmla="*/ 2147483647 h 14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02" h="1420">
                <a:moveTo>
                  <a:pt x="894" y="1389"/>
                </a:moveTo>
                <a:lnTo>
                  <a:pt x="878" y="1223"/>
                </a:lnTo>
                <a:lnTo>
                  <a:pt x="864" y="1056"/>
                </a:lnTo>
                <a:lnTo>
                  <a:pt x="847" y="891"/>
                </a:lnTo>
                <a:lnTo>
                  <a:pt x="833" y="726"/>
                </a:lnTo>
                <a:lnTo>
                  <a:pt x="818" y="559"/>
                </a:lnTo>
                <a:lnTo>
                  <a:pt x="805" y="393"/>
                </a:lnTo>
                <a:lnTo>
                  <a:pt x="789" y="228"/>
                </a:lnTo>
                <a:lnTo>
                  <a:pt x="776" y="63"/>
                </a:lnTo>
                <a:lnTo>
                  <a:pt x="754" y="54"/>
                </a:lnTo>
                <a:lnTo>
                  <a:pt x="737" y="44"/>
                </a:lnTo>
                <a:lnTo>
                  <a:pt x="721" y="30"/>
                </a:lnTo>
                <a:lnTo>
                  <a:pt x="708" y="19"/>
                </a:lnTo>
                <a:lnTo>
                  <a:pt x="696" y="7"/>
                </a:lnTo>
                <a:lnTo>
                  <a:pt x="684" y="2"/>
                </a:lnTo>
                <a:lnTo>
                  <a:pt x="668" y="0"/>
                </a:lnTo>
                <a:lnTo>
                  <a:pt x="655" y="9"/>
                </a:lnTo>
                <a:lnTo>
                  <a:pt x="633" y="24"/>
                </a:lnTo>
                <a:lnTo>
                  <a:pt x="609" y="56"/>
                </a:lnTo>
                <a:lnTo>
                  <a:pt x="583" y="97"/>
                </a:lnTo>
                <a:lnTo>
                  <a:pt x="558" y="151"/>
                </a:lnTo>
                <a:lnTo>
                  <a:pt x="531" y="214"/>
                </a:lnTo>
                <a:lnTo>
                  <a:pt x="509" y="288"/>
                </a:lnTo>
                <a:lnTo>
                  <a:pt x="489" y="370"/>
                </a:lnTo>
                <a:lnTo>
                  <a:pt x="476" y="464"/>
                </a:lnTo>
                <a:lnTo>
                  <a:pt x="458" y="547"/>
                </a:lnTo>
                <a:lnTo>
                  <a:pt x="434" y="613"/>
                </a:lnTo>
                <a:lnTo>
                  <a:pt x="404" y="663"/>
                </a:lnTo>
                <a:lnTo>
                  <a:pt x="374" y="705"/>
                </a:lnTo>
                <a:lnTo>
                  <a:pt x="341" y="740"/>
                </a:lnTo>
                <a:lnTo>
                  <a:pt x="313" y="776"/>
                </a:lnTo>
                <a:lnTo>
                  <a:pt x="289" y="815"/>
                </a:lnTo>
                <a:lnTo>
                  <a:pt x="273" y="863"/>
                </a:lnTo>
                <a:lnTo>
                  <a:pt x="249" y="919"/>
                </a:lnTo>
                <a:lnTo>
                  <a:pt x="205" y="979"/>
                </a:lnTo>
                <a:lnTo>
                  <a:pt x="151" y="1044"/>
                </a:lnTo>
                <a:lnTo>
                  <a:pt x="96" y="1108"/>
                </a:lnTo>
                <a:lnTo>
                  <a:pt x="45" y="1169"/>
                </a:lnTo>
                <a:lnTo>
                  <a:pt x="11" y="1224"/>
                </a:lnTo>
                <a:lnTo>
                  <a:pt x="0" y="1269"/>
                </a:lnTo>
                <a:lnTo>
                  <a:pt x="22" y="1304"/>
                </a:lnTo>
                <a:lnTo>
                  <a:pt x="78" y="1328"/>
                </a:lnTo>
                <a:lnTo>
                  <a:pt x="165" y="1353"/>
                </a:lnTo>
                <a:lnTo>
                  <a:pt x="271" y="1372"/>
                </a:lnTo>
                <a:lnTo>
                  <a:pt x="389" y="1389"/>
                </a:lnTo>
                <a:lnTo>
                  <a:pt x="509" y="1401"/>
                </a:lnTo>
                <a:lnTo>
                  <a:pt x="623" y="1412"/>
                </a:lnTo>
                <a:lnTo>
                  <a:pt x="721" y="1417"/>
                </a:lnTo>
                <a:lnTo>
                  <a:pt x="795" y="1420"/>
                </a:lnTo>
                <a:lnTo>
                  <a:pt x="843" y="1417"/>
                </a:lnTo>
                <a:lnTo>
                  <a:pt x="875" y="1415"/>
                </a:lnTo>
                <a:lnTo>
                  <a:pt x="893" y="1410"/>
                </a:lnTo>
                <a:lnTo>
                  <a:pt x="902" y="1405"/>
                </a:lnTo>
                <a:lnTo>
                  <a:pt x="902" y="1398"/>
                </a:lnTo>
                <a:lnTo>
                  <a:pt x="900" y="1393"/>
                </a:lnTo>
                <a:lnTo>
                  <a:pt x="895" y="1389"/>
                </a:lnTo>
                <a:lnTo>
                  <a:pt x="894" y="1389"/>
                </a:lnTo>
                <a:close/>
              </a:path>
            </a:pathLst>
          </a:custGeom>
          <a:solidFill>
            <a:srgbClr val="82A1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1" name="Freeform 67"/>
          <p:cNvSpPr>
            <a:spLocks/>
          </p:cNvSpPr>
          <p:nvPr/>
        </p:nvSpPr>
        <p:spPr bwMode="auto">
          <a:xfrm>
            <a:off x="6057900" y="2878138"/>
            <a:ext cx="1354138" cy="2251075"/>
          </a:xfrm>
          <a:custGeom>
            <a:avLst/>
            <a:gdLst>
              <a:gd name="T0" fmla="*/ 2147483647 w 853"/>
              <a:gd name="T1" fmla="*/ 2147483647 h 1418"/>
              <a:gd name="T2" fmla="*/ 2147483647 w 853"/>
              <a:gd name="T3" fmla="*/ 2147483647 h 1418"/>
              <a:gd name="T4" fmla="*/ 2147483647 w 853"/>
              <a:gd name="T5" fmla="*/ 2147483647 h 1418"/>
              <a:gd name="T6" fmla="*/ 2147483647 w 853"/>
              <a:gd name="T7" fmla="*/ 2147483647 h 1418"/>
              <a:gd name="T8" fmla="*/ 2147483647 w 853"/>
              <a:gd name="T9" fmla="*/ 2147483647 h 1418"/>
              <a:gd name="T10" fmla="*/ 2147483647 w 853"/>
              <a:gd name="T11" fmla="*/ 2147483647 h 1418"/>
              <a:gd name="T12" fmla="*/ 2147483647 w 853"/>
              <a:gd name="T13" fmla="*/ 2147483647 h 1418"/>
              <a:gd name="T14" fmla="*/ 2147483647 w 853"/>
              <a:gd name="T15" fmla="*/ 2147483647 h 1418"/>
              <a:gd name="T16" fmla="*/ 2147483647 w 853"/>
              <a:gd name="T17" fmla="*/ 2147483647 h 1418"/>
              <a:gd name="T18" fmla="*/ 2147483647 w 853"/>
              <a:gd name="T19" fmla="*/ 2147483647 h 1418"/>
              <a:gd name="T20" fmla="*/ 2147483647 w 853"/>
              <a:gd name="T21" fmla="*/ 2147483647 h 1418"/>
              <a:gd name="T22" fmla="*/ 2147483647 w 853"/>
              <a:gd name="T23" fmla="*/ 2147483647 h 1418"/>
              <a:gd name="T24" fmla="*/ 2147483647 w 853"/>
              <a:gd name="T25" fmla="*/ 2147483647 h 1418"/>
              <a:gd name="T26" fmla="*/ 2147483647 w 853"/>
              <a:gd name="T27" fmla="*/ 2147483647 h 1418"/>
              <a:gd name="T28" fmla="*/ 2147483647 w 853"/>
              <a:gd name="T29" fmla="*/ 2147483647 h 1418"/>
              <a:gd name="T30" fmla="*/ 2147483647 w 853"/>
              <a:gd name="T31" fmla="*/ 0 h 1418"/>
              <a:gd name="T32" fmla="*/ 2147483647 w 853"/>
              <a:gd name="T33" fmla="*/ 2147483647 h 1418"/>
              <a:gd name="T34" fmla="*/ 2147483647 w 853"/>
              <a:gd name="T35" fmla="*/ 2147483647 h 1418"/>
              <a:gd name="T36" fmla="*/ 2147483647 w 853"/>
              <a:gd name="T37" fmla="*/ 2147483647 h 1418"/>
              <a:gd name="T38" fmla="*/ 2147483647 w 853"/>
              <a:gd name="T39" fmla="*/ 2147483647 h 1418"/>
              <a:gd name="T40" fmla="*/ 2147483647 w 853"/>
              <a:gd name="T41" fmla="*/ 2147483647 h 1418"/>
              <a:gd name="T42" fmla="*/ 2147483647 w 853"/>
              <a:gd name="T43" fmla="*/ 2147483647 h 1418"/>
              <a:gd name="T44" fmla="*/ 2147483647 w 853"/>
              <a:gd name="T45" fmla="*/ 2147483647 h 1418"/>
              <a:gd name="T46" fmla="*/ 2147483647 w 853"/>
              <a:gd name="T47" fmla="*/ 2147483647 h 1418"/>
              <a:gd name="T48" fmla="*/ 2147483647 w 853"/>
              <a:gd name="T49" fmla="*/ 2147483647 h 1418"/>
              <a:gd name="T50" fmla="*/ 2147483647 w 853"/>
              <a:gd name="T51" fmla="*/ 2147483647 h 1418"/>
              <a:gd name="T52" fmla="*/ 2147483647 w 853"/>
              <a:gd name="T53" fmla="*/ 2147483647 h 1418"/>
              <a:gd name="T54" fmla="*/ 2147483647 w 853"/>
              <a:gd name="T55" fmla="*/ 2147483647 h 1418"/>
              <a:gd name="T56" fmla="*/ 2147483647 w 853"/>
              <a:gd name="T57" fmla="*/ 2147483647 h 1418"/>
              <a:gd name="T58" fmla="*/ 2147483647 w 853"/>
              <a:gd name="T59" fmla="*/ 2147483647 h 1418"/>
              <a:gd name="T60" fmla="*/ 2147483647 w 853"/>
              <a:gd name="T61" fmla="*/ 2147483647 h 1418"/>
              <a:gd name="T62" fmla="*/ 2147483647 w 853"/>
              <a:gd name="T63" fmla="*/ 2147483647 h 1418"/>
              <a:gd name="T64" fmla="*/ 2147483647 w 853"/>
              <a:gd name="T65" fmla="*/ 2147483647 h 1418"/>
              <a:gd name="T66" fmla="*/ 2147483647 w 853"/>
              <a:gd name="T67" fmla="*/ 2147483647 h 1418"/>
              <a:gd name="T68" fmla="*/ 2147483647 w 853"/>
              <a:gd name="T69" fmla="*/ 2147483647 h 1418"/>
              <a:gd name="T70" fmla="*/ 2147483647 w 853"/>
              <a:gd name="T71" fmla="*/ 2147483647 h 1418"/>
              <a:gd name="T72" fmla="*/ 2147483647 w 853"/>
              <a:gd name="T73" fmla="*/ 2147483647 h 1418"/>
              <a:gd name="T74" fmla="*/ 2147483647 w 853"/>
              <a:gd name="T75" fmla="*/ 2147483647 h 1418"/>
              <a:gd name="T76" fmla="*/ 2147483647 w 853"/>
              <a:gd name="T77" fmla="*/ 2147483647 h 1418"/>
              <a:gd name="T78" fmla="*/ 0 w 853"/>
              <a:gd name="T79" fmla="*/ 2147483647 h 1418"/>
              <a:gd name="T80" fmla="*/ 2147483647 w 853"/>
              <a:gd name="T81" fmla="*/ 2147483647 h 1418"/>
              <a:gd name="T82" fmla="*/ 2147483647 w 853"/>
              <a:gd name="T83" fmla="*/ 2147483647 h 1418"/>
              <a:gd name="T84" fmla="*/ 2147483647 w 853"/>
              <a:gd name="T85" fmla="*/ 2147483647 h 1418"/>
              <a:gd name="T86" fmla="*/ 2147483647 w 853"/>
              <a:gd name="T87" fmla="*/ 2147483647 h 1418"/>
              <a:gd name="T88" fmla="*/ 2147483647 w 853"/>
              <a:gd name="T89" fmla="*/ 2147483647 h 1418"/>
              <a:gd name="T90" fmla="*/ 2147483647 w 853"/>
              <a:gd name="T91" fmla="*/ 2147483647 h 1418"/>
              <a:gd name="T92" fmla="*/ 2147483647 w 853"/>
              <a:gd name="T93" fmla="*/ 2147483647 h 1418"/>
              <a:gd name="T94" fmla="*/ 2147483647 w 853"/>
              <a:gd name="T95" fmla="*/ 2147483647 h 1418"/>
              <a:gd name="T96" fmla="*/ 2147483647 w 853"/>
              <a:gd name="T97" fmla="*/ 2147483647 h 1418"/>
              <a:gd name="T98" fmla="*/ 2147483647 w 853"/>
              <a:gd name="T99" fmla="*/ 2147483647 h 1418"/>
              <a:gd name="T100" fmla="*/ 2147483647 w 853"/>
              <a:gd name="T101" fmla="*/ 2147483647 h 1418"/>
              <a:gd name="T102" fmla="*/ 2147483647 w 853"/>
              <a:gd name="T103" fmla="*/ 2147483647 h 1418"/>
              <a:gd name="T104" fmla="*/ 2147483647 w 853"/>
              <a:gd name="T105" fmla="*/ 2147483647 h 1418"/>
              <a:gd name="T106" fmla="*/ 2147483647 w 853"/>
              <a:gd name="T107" fmla="*/ 2147483647 h 1418"/>
              <a:gd name="T108" fmla="*/ 2147483647 w 853"/>
              <a:gd name="T109" fmla="*/ 2147483647 h 1418"/>
              <a:gd name="T110" fmla="*/ 2147483647 w 853"/>
              <a:gd name="T111" fmla="*/ 2147483647 h 1418"/>
              <a:gd name="T112" fmla="*/ 2147483647 w 853"/>
              <a:gd name="T113" fmla="*/ 2147483647 h 141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53" h="1418">
                <a:moveTo>
                  <a:pt x="846" y="1387"/>
                </a:moveTo>
                <a:lnTo>
                  <a:pt x="830" y="1221"/>
                </a:lnTo>
                <a:lnTo>
                  <a:pt x="816" y="1054"/>
                </a:lnTo>
                <a:lnTo>
                  <a:pt x="801" y="889"/>
                </a:lnTo>
                <a:lnTo>
                  <a:pt x="787" y="724"/>
                </a:lnTo>
                <a:lnTo>
                  <a:pt x="770" y="557"/>
                </a:lnTo>
                <a:lnTo>
                  <a:pt x="757" y="394"/>
                </a:lnTo>
                <a:lnTo>
                  <a:pt x="741" y="227"/>
                </a:lnTo>
                <a:lnTo>
                  <a:pt x="728" y="64"/>
                </a:lnTo>
                <a:lnTo>
                  <a:pt x="707" y="54"/>
                </a:lnTo>
                <a:lnTo>
                  <a:pt x="691" y="43"/>
                </a:lnTo>
                <a:lnTo>
                  <a:pt x="677" y="29"/>
                </a:lnTo>
                <a:lnTo>
                  <a:pt x="664" y="19"/>
                </a:lnTo>
                <a:lnTo>
                  <a:pt x="652" y="7"/>
                </a:lnTo>
                <a:lnTo>
                  <a:pt x="640" y="2"/>
                </a:lnTo>
                <a:lnTo>
                  <a:pt x="626" y="0"/>
                </a:lnTo>
                <a:lnTo>
                  <a:pt x="613" y="9"/>
                </a:lnTo>
                <a:lnTo>
                  <a:pt x="594" y="24"/>
                </a:lnTo>
                <a:lnTo>
                  <a:pt x="572" y="55"/>
                </a:lnTo>
                <a:lnTo>
                  <a:pt x="547" y="97"/>
                </a:lnTo>
                <a:lnTo>
                  <a:pt x="524" y="151"/>
                </a:lnTo>
                <a:lnTo>
                  <a:pt x="499" y="213"/>
                </a:lnTo>
                <a:lnTo>
                  <a:pt x="477" y="288"/>
                </a:lnTo>
                <a:lnTo>
                  <a:pt x="459" y="371"/>
                </a:lnTo>
                <a:lnTo>
                  <a:pt x="448" y="465"/>
                </a:lnTo>
                <a:lnTo>
                  <a:pt x="432" y="547"/>
                </a:lnTo>
                <a:lnTo>
                  <a:pt x="410" y="613"/>
                </a:lnTo>
                <a:lnTo>
                  <a:pt x="381" y="663"/>
                </a:lnTo>
                <a:lnTo>
                  <a:pt x="352" y="703"/>
                </a:lnTo>
                <a:lnTo>
                  <a:pt x="320" y="738"/>
                </a:lnTo>
                <a:lnTo>
                  <a:pt x="294" y="773"/>
                </a:lnTo>
                <a:lnTo>
                  <a:pt x="271" y="811"/>
                </a:lnTo>
                <a:lnTo>
                  <a:pt x="257" y="858"/>
                </a:lnTo>
                <a:lnTo>
                  <a:pt x="234" y="913"/>
                </a:lnTo>
                <a:lnTo>
                  <a:pt x="194" y="976"/>
                </a:lnTo>
                <a:lnTo>
                  <a:pt x="143" y="1040"/>
                </a:lnTo>
                <a:lnTo>
                  <a:pt x="91" y="1104"/>
                </a:lnTo>
                <a:lnTo>
                  <a:pt x="42" y="1163"/>
                </a:lnTo>
                <a:lnTo>
                  <a:pt x="11" y="1219"/>
                </a:lnTo>
                <a:lnTo>
                  <a:pt x="0" y="1264"/>
                </a:lnTo>
                <a:lnTo>
                  <a:pt x="22" y="1300"/>
                </a:lnTo>
                <a:lnTo>
                  <a:pt x="77" y="1325"/>
                </a:lnTo>
                <a:lnTo>
                  <a:pt x="159" y="1349"/>
                </a:lnTo>
                <a:lnTo>
                  <a:pt x="260" y="1368"/>
                </a:lnTo>
                <a:lnTo>
                  <a:pt x="371" y="1387"/>
                </a:lnTo>
                <a:lnTo>
                  <a:pt x="484" y="1399"/>
                </a:lnTo>
                <a:lnTo>
                  <a:pt x="590" y="1410"/>
                </a:lnTo>
                <a:lnTo>
                  <a:pt x="682" y="1415"/>
                </a:lnTo>
                <a:lnTo>
                  <a:pt x="752" y="1418"/>
                </a:lnTo>
                <a:lnTo>
                  <a:pt x="798" y="1415"/>
                </a:lnTo>
                <a:lnTo>
                  <a:pt x="828" y="1413"/>
                </a:lnTo>
                <a:lnTo>
                  <a:pt x="845" y="1408"/>
                </a:lnTo>
                <a:lnTo>
                  <a:pt x="853" y="1403"/>
                </a:lnTo>
                <a:lnTo>
                  <a:pt x="853" y="1396"/>
                </a:lnTo>
                <a:lnTo>
                  <a:pt x="852" y="1391"/>
                </a:lnTo>
                <a:lnTo>
                  <a:pt x="847" y="1387"/>
                </a:lnTo>
                <a:lnTo>
                  <a:pt x="846" y="1387"/>
                </a:lnTo>
                <a:close/>
              </a:path>
            </a:pathLst>
          </a:custGeom>
          <a:solidFill>
            <a:srgbClr val="8CA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2" name="Freeform 68"/>
          <p:cNvSpPr>
            <a:spLocks/>
          </p:cNvSpPr>
          <p:nvPr/>
        </p:nvSpPr>
        <p:spPr bwMode="auto">
          <a:xfrm>
            <a:off x="6138863" y="2882900"/>
            <a:ext cx="1273175" cy="2246313"/>
          </a:xfrm>
          <a:custGeom>
            <a:avLst/>
            <a:gdLst>
              <a:gd name="T0" fmla="*/ 2147483647 w 802"/>
              <a:gd name="T1" fmla="*/ 2147483647 h 1415"/>
              <a:gd name="T2" fmla="*/ 2147483647 w 802"/>
              <a:gd name="T3" fmla="*/ 2147483647 h 1415"/>
              <a:gd name="T4" fmla="*/ 2147483647 w 802"/>
              <a:gd name="T5" fmla="*/ 2147483647 h 1415"/>
              <a:gd name="T6" fmla="*/ 2147483647 w 802"/>
              <a:gd name="T7" fmla="*/ 2147483647 h 1415"/>
              <a:gd name="T8" fmla="*/ 2147483647 w 802"/>
              <a:gd name="T9" fmla="*/ 2147483647 h 1415"/>
              <a:gd name="T10" fmla="*/ 2147483647 w 802"/>
              <a:gd name="T11" fmla="*/ 2147483647 h 1415"/>
              <a:gd name="T12" fmla="*/ 2147483647 w 802"/>
              <a:gd name="T13" fmla="*/ 2147483647 h 1415"/>
              <a:gd name="T14" fmla="*/ 2147483647 w 802"/>
              <a:gd name="T15" fmla="*/ 2147483647 h 1415"/>
              <a:gd name="T16" fmla="*/ 2147483647 w 802"/>
              <a:gd name="T17" fmla="*/ 2147483647 h 1415"/>
              <a:gd name="T18" fmla="*/ 2147483647 w 802"/>
              <a:gd name="T19" fmla="*/ 2147483647 h 1415"/>
              <a:gd name="T20" fmla="*/ 2147483647 w 802"/>
              <a:gd name="T21" fmla="*/ 2147483647 h 1415"/>
              <a:gd name="T22" fmla="*/ 2147483647 w 802"/>
              <a:gd name="T23" fmla="*/ 2147483647 h 1415"/>
              <a:gd name="T24" fmla="*/ 2147483647 w 802"/>
              <a:gd name="T25" fmla="*/ 2147483647 h 1415"/>
              <a:gd name="T26" fmla="*/ 2147483647 w 802"/>
              <a:gd name="T27" fmla="*/ 2147483647 h 1415"/>
              <a:gd name="T28" fmla="*/ 2147483647 w 802"/>
              <a:gd name="T29" fmla="*/ 2147483647 h 1415"/>
              <a:gd name="T30" fmla="*/ 2147483647 w 802"/>
              <a:gd name="T31" fmla="*/ 0 h 1415"/>
              <a:gd name="T32" fmla="*/ 2147483647 w 802"/>
              <a:gd name="T33" fmla="*/ 2147483647 h 1415"/>
              <a:gd name="T34" fmla="*/ 2147483647 w 802"/>
              <a:gd name="T35" fmla="*/ 2147483647 h 1415"/>
              <a:gd name="T36" fmla="*/ 2147483647 w 802"/>
              <a:gd name="T37" fmla="*/ 2147483647 h 1415"/>
              <a:gd name="T38" fmla="*/ 2147483647 w 802"/>
              <a:gd name="T39" fmla="*/ 2147483647 h 1415"/>
              <a:gd name="T40" fmla="*/ 2147483647 w 802"/>
              <a:gd name="T41" fmla="*/ 2147483647 h 1415"/>
              <a:gd name="T42" fmla="*/ 2147483647 w 802"/>
              <a:gd name="T43" fmla="*/ 2147483647 h 1415"/>
              <a:gd name="T44" fmla="*/ 2147483647 w 802"/>
              <a:gd name="T45" fmla="*/ 2147483647 h 1415"/>
              <a:gd name="T46" fmla="*/ 2147483647 w 802"/>
              <a:gd name="T47" fmla="*/ 2147483647 h 1415"/>
              <a:gd name="T48" fmla="*/ 2147483647 w 802"/>
              <a:gd name="T49" fmla="*/ 2147483647 h 1415"/>
              <a:gd name="T50" fmla="*/ 2147483647 w 802"/>
              <a:gd name="T51" fmla="*/ 2147483647 h 1415"/>
              <a:gd name="T52" fmla="*/ 2147483647 w 802"/>
              <a:gd name="T53" fmla="*/ 2147483647 h 1415"/>
              <a:gd name="T54" fmla="*/ 2147483647 w 802"/>
              <a:gd name="T55" fmla="*/ 2147483647 h 1415"/>
              <a:gd name="T56" fmla="*/ 2147483647 w 802"/>
              <a:gd name="T57" fmla="*/ 2147483647 h 1415"/>
              <a:gd name="T58" fmla="*/ 2147483647 w 802"/>
              <a:gd name="T59" fmla="*/ 2147483647 h 1415"/>
              <a:gd name="T60" fmla="*/ 2147483647 w 802"/>
              <a:gd name="T61" fmla="*/ 2147483647 h 1415"/>
              <a:gd name="T62" fmla="*/ 2147483647 w 802"/>
              <a:gd name="T63" fmla="*/ 2147483647 h 1415"/>
              <a:gd name="T64" fmla="*/ 2147483647 w 802"/>
              <a:gd name="T65" fmla="*/ 2147483647 h 1415"/>
              <a:gd name="T66" fmla="*/ 2147483647 w 802"/>
              <a:gd name="T67" fmla="*/ 2147483647 h 1415"/>
              <a:gd name="T68" fmla="*/ 2147483647 w 802"/>
              <a:gd name="T69" fmla="*/ 2147483647 h 1415"/>
              <a:gd name="T70" fmla="*/ 2147483647 w 802"/>
              <a:gd name="T71" fmla="*/ 2147483647 h 1415"/>
              <a:gd name="T72" fmla="*/ 2147483647 w 802"/>
              <a:gd name="T73" fmla="*/ 2147483647 h 1415"/>
              <a:gd name="T74" fmla="*/ 2147483647 w 802"/>
              <a:gd name="T75" fmla="*/ 2147483647 h 1415"/>
              <a:gd name="T76" fmla="*/ 2147483647 w 802"/>
              <a:gd name="T77" fmla="*/ 2147483647 h 1415"/>
              <a:gd name="T78" fmla="*/ 0 w 802"/>
              <a:gd name="T79" fmla="*/ 2147483647 h 1415"/>
              <a:gd name="T80" fmla="*/ 2147483647 w 802"/>
              <a:gd name="T81" fmla="*/ 2147483647 h 1415"/>
              <a:gd name="T82" fmla="*/ 2147483647 w 802"/>
              <a:gd name="T83" fmla="*/ 2147483647 h 1415"/>
              <a:gd name="T84" fmla="*/ 2147483647 w 802"/>
              <a:gd name="T85" fmla="*/ 2147483647 h 1415"/>
              <a:gd name="T86" fmla="*/ 2147483647 w 802"/>
              <a:gd name="T87" fmla="*/ 2147483647 h 1415"/>
              <a:gd name="T88" fmla="*/ 2147483647 w 802"/>
              <a:gd name="T89" fmla="*/ 2147483647 h 1415"/>
              <a:gd name="T90" fmla="*/ 2147483647 w 802"/>
              <a:gd name="T91" fmla="*/ 2147483647 h 1415"/>
              <a:gd name="T92" fmla="*/ 2147483647 w 802"/>
              <a:gd name="T93" fmla="*/ 2147483647 h 1415"/>
              <a:gd name="T94" fmla="*/ 2147483647 w 802"/>
              <a:gd name="T95" fmla="*/ 2147483647 h 1415"/>
              <a:gd name="T96" fmla="*/ 2147483647 w 802"/>
              <a:gd name="T97" fmla="*/ 2147483647 h 1415"/>
              <a:gd name="T98" fmla="*/ 2147483647 w 802"/>
              <a:gd name="T99" fmla="*/ 2147483647 h 1415"/>
              <a:gd name="T100" fmla="*/ 2147483647 w 802"/>
              <a:gd name="T101" fmla="*/ 2147483647 h 1415"/>
              <a:gd name="T102" fmla="*/ 2147483647 w 802"/>
              <a:gd name="T103" fmla="*/ 2147483647 h 1415"/>
              <a:gd name="T104" fmla="*/ 2147483647 w 802"/>
              <a:gd name="T105" fmla="*/ 2147483647 h 1415"/>
              <a:gd name="T106" fmla="*/ 2147483647 w 802"/>
              <a:gd name="T107" fmla="*/ 2147483647 h 1415"/>
              <a:gd name="T108" fmla="*/ 2147483647 w 802"/>
              <a:gd name="T109" fmla="*/ 2147483647 h 1415"/>
              <a:gd name="T110" fmla="*/ 2147483647 w 802"/>
              <a:gd name="T111" fmla="*/ 2147483647 h 1415"/>
              <a:gd name="T112" fmla="*/ 2147483647 w 802"/>
              <a:gd name="T113" fmla="*/ 2147483647 h 141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02" h="1415">
                <a:moveTo>
                  <a:pt x="795" y="1384"/>
                </a:moveTo>
                <a:lnTo>
                  <a:pt x="780" y="1218"/>
                </a:lnTo>
                <a:lnTo>
                  <a:pt x="765" y="1054"/>
                </a:lnTo>
                <a:lnTo>
                  <a:pt x="750" y="888"/>
                </a:lnTo>
                <a:lnTo>
                  <a:pt x="736" y="724"/>
                </a:lnTo>
                <a:lnTo>
                  <a:pt x="721" y="558"/>
                </a:lnTo>
                <a:lnTo>
                  <a:pt x="706" y="393"/>
                </a:lnTo>
                <a:lnTo>
                  <a:pt x="690" y="228"/>
                </a:lnTo>
                <a:lnTo>
                  <a:pt x="677" y="63"/>
                </a:lnTo>
                <a:lnTo>
                  <a:pt x="657" y="54"/>
                </a:lnTo>
                <a:lnTo>
                  <a:pt x="642" y="44"/>
                </a:lnTo>
                <a:lnTo>
                  <a:pt x="629" y="30"/>
                </a:lnTo>
                <a:lnTo>
                  <a:pt x="618" y="19"/>
                </a:lnTo>
                <a:lnTo>
                  <a:pt x="605" y="7"/>
                </a:lnTo>
                <a:lnTo>
                  <a:pt x="594" y="2"/>
                </a:lnTo>
                <a:lnTo>
                  <a:pt x="580" y="0"/>
                </a:lnTo>
                <a:lnTo>
                  <a:pt x="568" y="7"/>
                </a:lnTo>
                <a:lnTo>
                  <a:pt x="550" y="23"/>
                </a:lnTo>
                <a:lnTo>
                  <a:pt x="529" y="54"/>
                </a:lnTo>
                <a:lnTo>
                  <a:pt x="507" y="96"/>
                </a:lnTo>
                <a:lnTo>
                  <a:pt x="485" y="150"/>
                </a:lnTo>
                <a:lnTo>
                  <a:pt x="463" y="212"/>
                </a:lnTo>
                <a:lnTo>
                  <a:pt x="444" y="287"/>
                </a:lnTo>
                <a:lnTo>
                  <a:pt x="428" y="368"/>
                </a:lnTo>
                <a:lnTo>
                  <a:pt x="417" y="462"/>
                </a:lnTo>
                <a:lnTo>
                  <a:pt x="402" y="544"/>
                </a:lnTo>
                <a:lnTo>
                  <a:pt x="381" y="610"/>
                </a:lnTo>
                <a:lnTo>
                  <a:pt x="355" y="660"/>
                </a:lnTo>
                <a:lnTo>
                  <a:pt x="327" y="700"/>
                </a:lnTo>
                <a:lnTo>
                  <a:pt x="298" y="735"/>
                </a:lnTo>
                <a:lnTo>
                  <a:pt x="274" y="770"/>
                </a:lnTo>
                <a:lnTo>
                  <a:pt x="252" y="808"/>
                </a:lnTo>
                <a:lnTo>
                  <a:pt x="239" y="855"/>
                </a:lnTo>
                <a:lnTo>
                  <a:pt x="217" y="910"/>
                </a:lnTo>
                <a:lnTo>
                  <a:pt x="180" y="973"/>
                </a:lnTo>
                <a:lnTo>
                  <a:pt x="132" y="1035"/>
                </a:lnTo>
                <a:lnTo>
                  <a:pt x="84" y="1099"/>
                </a:lnTo>
                <a:lnTo>
                  <a:pt x="38" y="1159"/>
                </a:lnTo>
                <a:lnTo>
                  <a:pt x="8" y="1214"/>
                </a:lnTo>
                <a:lnTo>
                  <a:pt x="0" y="1259"/>
                </a:lnTo>
                <a:lnTo>
                  <a:pt x="20" y="1294"/>
                </a:lnTo>
                <a:lnTo>
                  <a:pt x="71" y="1318"/>
                </a:lnTo>
                <a:lnTo>
                  <a:pt x="148" y="1343"/>
                </a:lnTo>
                <a:lnTo>
                  <a:pt x="242" y="1362"/>
                </a:lnTo>
                <a:lnTo>
                  <a:pt x="348" y="1381"/>
                </a:lnTo>
                <a:lnTo>
                  <a:pt x="454" y="1393"/>
                </a:lnTo>
                <a:lnTo>
                  <a:pt x="554" y="1405"/>
                </a:lnTo>
                <a:lnTo>
                  <a:pt x="641" y="1410"/>
                </a:lnTo>
                <a:lnTo>
                  <a:pt x="707" y="1415"/>
                </a:lnTo>
                <a:lnTo>
                  <a:pt x="750" y="1412"/>
                </a:lnTo>
                <a:lnTo>
                  <a:pt x="779" y="1410"/>
                </a:lnTo>
                <a:lnTo>
                  <a:pt x="794" y="1405"/>
                </a:lnTo>
                <a:lnTo>
                  <a:pt x="802" y="1400"/>
                </a:lnTo>
                <a:lnTo>
                  <a:pt x="802" y="1393"/>
                </a:lnTo>
                <a:lnTo>
                  <a:pt x="801" y="1388"/>
                </a:lnTo>
                <a:lnTo>
                  <a:pt x="796" y="1384"/>
                </a:lnTo>
                <a:lnTo>
                  <a:pt x="795" y="1384"/>
                </a:lnTo>
                <a:close/>
              </a:path>
            </a:pathLst>
          </a:custGeom>
          <a:solidFill>
            <a:srgbClr val="96B0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3" name="Freeform 69"/>
          <p:cNvSpPr>
            <a:spLocks/>
          </p:cNvSpPr>
          <p:nvPr/>
        </p:nvSpPr>
        <p:spPr bwMode="auto">
          <a:xfrm>
            <a:off x="6219825" y="2889250"/>
            <a:ext cx="1193800" cy="2239963"/>
          </a:xfrm>
          <a:custGeom>
            <a:avLst/>
            <a:gdLst>
              <a:gd name="T0" fmla="*/ 2147483647 w 752"/>
              <a:gd name="T1" fmla="*/ 2147483647 h 1411"/>
              <a:gd name="T2" fmla="*/ 2147483647 w 752"/>
              <a:gd name="T3" fmla="*/ 2147483647 h 1411"/>
              <a:gd name="T4" fmla="*/ 2147483647 w 752"/>
              <a:gd name="T5" fmla="*/ 2147483647 h 1411"/>
              <a:gd name="T6" fmla="*/ 2147483647 w 752"/>
              <a:gd name="T7" fmla="*/ 2147483647 h 1411"/>
              <a:gd name="T8" fmla="*/ 2147483647 w 752"/>
              <a:gd name="T9" fmla="*/ 2147483647 h 1411"/>
              <a:gd name="T10" fmla="*/ 2147483647 w 752"/>
              <a:gd name="T11" fmla="*/ 2147483647 h 1411"/>
              <a:gd name="T12" fmla="*/ 2147483647 w 752"/>
              <a:gd name="T13" fmla="*/ 2147483647 h 1411"/>
              <a:gd name="T14" fmla="*/ 2147483647 w 752"/>
              <a:gd name="T15" fmla="*/ 2147483647 h 1411"/>
              <a:gd name="T16" fmla="*/ 2147483647 w 752"/>
              <a:gd name="T17" fmla="*/ 2147483647 h 1411"/>
              <a:gd name="T18" fmla="*/ 2147483647 w 752"/>
              <a:gd name="T19" fmla="*/ 2147483647 h 1411"/>
              <a:gd name="T20" fmla="*/ 2147483647 w 752"/>
              <a:gd name="T21" fmla="*/ 2147483647 h 1411"/>
              <a:gd name="T22" fmla="*/ 2147483647 w 752"/>
              <a:gd name="T23" fmla="*/ 2147483647 h 1411"/>
              <a:gd name="T24" fmla="*/ 2147483647 w 752"/>
              <a:gd name="T25" fmla="*/ 2147483647 h 1411"/>
              <a:gd name="T26" fmla="*/ 2147483647 w 752"/>
              <a:gd name="T27" fmla="*/ 2147483647 h 1411"/>
              <a:gd name="T28" fmla="*/ 2147483647 w 752"/>
              <a:gd name="T29" fmla="*/ 0 h 1411"/>
              <a:gd name="T30" fmla="*/ 2147483647 w 752"/>
              <a:gd name="T31" fmla="*/ 0 h 1411"/>
              <a:gd name="T32" fmla="*/ 2147483647 w 752"/>
              <a:gd name="T33" fmla="*/ 2147483647 h 1411"/>
              <a:gd name="T34" fmla="*/ 2147483647 w 752"/>
              <a:gd name="T35" fmla="*/ 2147483647 h 1411"/>
              <a:gd name="T36" fmla="*/ 2147483647 w 752"/>
              <a:gd name="T37" fmla="*/ 2147483647 h 1411"/>
              <a:gd name="T38" fmla="*/ 2147483647 w 752"/>
              <a:gd name="T39" fmla="*/ 2147483647 h 1411"/>
              <a:gd name="T40" fmla="*/ 2147483647 w 752"/>
              <a:gd name="T41" fmla="*/ 2147483647 h 1411"/>
              <a:gd name="T42" fmla="*/ 2147483647 w 752"/>
              <a:gd name="T43" fmla="*/ 2147483647 h 1411"/>
              <a:gd name="T44" fmla="*/ 2147483647 w 752"/>
              <a:gd name="T45" fmla="*/ 2147483647 h 1411"/>
              <a:gd name="T46" fmla="*/ 2147483647 w 752"/>
              <a:gd name="T47" fmla="*/ 2147483647 h 1411"/>
              <a:gd name="T48" fmla="*/ 2147483647 w 752"/>
              <a:gd name="T49" fmla="*/ 2147483647 h 1411"/>
              <a:gd name="T50" fmla="*/ 2147483647 w 752"/>
              <a:gd name="T51" fmla="*/ 2147483647 h 1411"/>
              <a:gd name="T52" fmla="*/ 2147483647 w 752"/>
              <a:gd name="T53" fmla="*/ 2147483647 h 1411"/>
              <a:gd name="T54" fmla="*/ 2147483647 w 752"/>
              <a:gd name="T55" fmla="*/ 2147483647 h 1411"/>
              <a:gd name="T56" fmla="*/ 2147483647 w 752"/>
              <a:gd name="T57" fmla="*/ 2147483647 h 1411"/>
              <a:gd name="T58" fmla="*/ 2147483647 w 752"/>
              <a:gd name="T59" fmla="*/ 2147483647 h 1411"/>
              <a:gd name="T60" fmla="*/ 2147483647 w 752"/>
              <a:gd name="T61" fmla="*/ 2147483647 h 1411"/>
              <a:gd name="T62" fmla="*/ 2147483647 w 752"/>
              <a:gd name="T63" fmla="*/ 2147483647 h 1411"/>
              <a:gd name="T64" fmla="*/ 2147483647 w 752"/>
              <a:gd name="T65" fmla="*/ 2147483647 h 1411"/>
              <a:gd name="T66" fmla="*/ 2147483647 w 752"/>
              <a:gd name="T67" fmla="*/ 2147483647 h 1411"/>
              <a:gd name="T68" fmla="*/ 2147483647 w 752"/>
              <a:gd name="T69" fmla="*/ 2147483647 h 1411"/>
              <a:gd name="T70" fmla="*/ 2147483647 w 752"/>
              <a:gd name="T71" fmla="*/ 2147483647 h 1411"/>
              <a:gd name="T72" fmla="*/ 2147483647 w 752"/>
              <a:gd name="T73" fmla="*/ 2147483647 h 1411"/>
              <a:gd name="T74" fmla="*/ 2147483647 w 752"/>
              <a:gd name="T75" fmla="*/ 2147483647 h 1411"/>
              <a:gd name="T76" fmla="*/ 2147483647 w 752"/>
              <a:gd name="T77" fmla="*/ 2147483647 h 1411"/>
              <a:gd name="T78" fmla="*/ 0 w 752"/>
              <a:gd name="T79" fmla="*/ 2147483647 h 1411"/>
              <a:gd name="T80" fmla="*/ 2147483647 w 752"/>
              <a:gd name="T81" fmla="*/ 2147483647 h 1411"/>
              <a:gd name="T82" fmla="*/ 2147483647 w 752"/>
              <a:gd name="T83" fmla="*/ 2147483647 h 1411"/>
              <a:gd name="T84" fmla="*/ 2147483647 w 752"/>
              <a:gd name="T85" fmla="*/ 2147483647 h 1411"/>
              <a:gd name="T86" fmla="*/ 2147483647 w 752"/>
              <a:gd name="T87" fmla="*/ 2147483647 h 1411"/>
              <a:gd name="T88" fmla="*/ 2147483647 w 752"/>
              <a:gd name="T89" fmla="*/ 2147483647 h 1411"/>
              <a:gd name="T90" fmla="*/ 2147483647 w 752"/>
              <a:gd name="T91" fmla="*/ 2147483647 h 1411"/>
              <a:gd name="T92" fmla="*/ 2147483647 w 752"/>
              <a:gd name="T93" fmla="*/ 2147483647 h 1411"/>
              <a:gd name="T94" fmla="*/ 2147483647 w 752"/>
              <a:gd name="T95" fmla="*/ 2147483647 h 1411"/>
              <a:gd name="T96" fmla="*/ 2147483647 w 752"/>
              <a:gd name="T97" fmla="*/ 2147483647 h 1411"/>
              <a:gd name="T98" fmla="*/ 2147483647 w 752"/>
              <a:gd name="T99" fmla="*/ 2147483647 h 1411"/>
              <a:gd name="T100" fmla="*/ 2147483647 w 752"/>
              <a:gd name="T101" fmla="*/ 2147483647 h 1411"/>
              <a:gd name="T102" fmla="*/ 2147483647 w 752"/>
              <a:gd name="T103" fmla="*/ 2147483647 h 1411"/>
              <a:gd name="T104" fmla="*/ 2147483647 w 752"/>
              <a:gd name="T105" fmla="*/ 2147483647 h 1411"/>
              <a:gd name="T106" fmla="*/ 2147483647 w 752"/>
              <a:gd name="T107" fmla="*/ 2147483647 h 1411"/>
              <a:gd name="T108" fmla="*/ 2147483647 w 752"/>
              <a:gd name="T109" fmla="*/ 2147483647 h 1411"/>
              <a:gd name="T110" fmla="*/ 2147483647 w 752"/>
              <a:gd name="T111" fmla="*/ 2147483647 h 1411"/>
              <a:gd name="T112" fmla="*/ 2147483647 w 752"/>
              <a:gd name="T113" fmla="*/ 2147483647 h 14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52" h="1411">
                <a:moveTo>
                  <a:pt x="745" y="1380"/>
                </a:moveTo>
                <a:lnTo>
                  <a:pt x="729" y="1214"/>
                </a:lnTo>
                <a:lnTo>
                  <a:pt x="715" y="1050"/>
                </a:lnTo>
                <a:lnTo>
                  <a:pt x="699" y="884"/>
                </a:lnTo>
                <a:lnTo>
                  <a:pt x="685" y="720"/>
                </a:lnTo>
                <a:lnTo>
                  <a:pt x="670" y="554"/>
                </a:lnTo>
                <a:lnTo>
                  <a:pt x="656" y="391"/>
                </a:lnTo>
                <a:lnTo>
                  <a:pt x="641" y="224"/>
                </a:lnTo>
                <a:lnTo>
                  <a:pt x="627" y="61"/>
                </a:lnTo>
                <a:lnTo>
                  <a:pt x="608" y="52"/>
                </a:lnTo>
                <a:lnTo>
                  <a:pt x="594" y="42"/>
                </a:lnTo>
                <a:lnTo>
                  <a:pt x="580" y="28"/>
                </a:lnTo>
                <a:lnTo>
                  <a:pt x="571" y="17"/>
                </a:lnTo>
                <a:lnTo>
                  <a:pt x="558" y="5"/>
                </a:lnTo>
                <a:lnTo>
                  <a:pt x="549" y="0"/>
                </a:lnTo>
                <a:lnTo>
                  <a:pt x="536" y="0"/>
                </a:lnTo>
                <a:lnTo>
                  <a:pt x="525" y="7"/>
                </a:lnTo>
                <a:lnTo>
                  <a:pt x="509" y="22"/>
                </a:lnTo>
                <a:lnTo>
                  <a:pt x="489" y="52"/>
                </a:lnTo>
                <a:lnTo>
                  <a:pt x="469" y="94"/>
                </a:lnTo>
                <a:lnTo>
                  <a:pt x="448" y="147"/>
                </a:lnTo>
                <a:lnTo>
                  <a:pt x="426" y="210"/>
                </a:lnTo>
                <a:lnTo>
                  <a:pt x="408" y="285"/>
                </a:lnTo>
                <a:lnTo>
                  <a:pt x="393" y="366"/>
                </a:lnTo>
                <a:lnTo>
                  <a:pt x="384" y="460"/>
                </a:lnTo>
                <a:lnTo>
                  <a:pt x="370" y="542"/>
                </a:lnTo>
                <a:lnTo>
                  <a:pt x="352" y="608"/>
                </a:lnTo>
                <a:lnTo>
                  <a:pt x="327" y="658"/>
                </a:lnTo>
                <a:lnTo>
                  <a:pt x="302" y="698"/>
                </a:lnTo>
                <a:lnTo>
                  <a:pt x="276" y="731"/>
                </a:lnTo>
                <a:lnTo>
                  <a:pt x="253" y="766"/>
                </a:lnTo>
                <a:lnTo>
                  <a:pt x="234" y="804"/>
                </a:lnTo>
                <a:lnTo>
                  <a:pt x="223" y="851"/>
                </a:lnTo>
                <a:lnTo>
                  <a:pt x="202" y="906"/>
                </a:lnTo>
                <a:lnTo>
                  <a:pt x="166" y="967"/>
                </a:lnTo>
                <a:lnTo>
                  <a:pt x="121" y="1031"/>
                </a:lnTo>
                <a:lnTo>
                  <a:pt x="77" y="1095"/>
                </a:lnTo>
                <a:lnTo>
                  <a:pt x="35" y="1155"/>
                </a:lnTo>
                <a:lnTo>
                  <a:pt x="8" y="1208"/>
                </a:lnTo>
                <a:lnTo>
                  <a:pt x="0" y="1253"/>
                </a:lnTo>
                <a:lnTo>
                  <a:pt x="19" y="1288"/>
                </a:lnTo>
                <a:lnTo>
                  <a:pt x="66" y="1313"/>
                </a:lnTo>
                <a:lnTo>
                  <a:pt x="139" y="1337"/>
                </a:lnTo>
                <a:lnTo>
                  <a:pt x="228" y="1356"/>
                </a:lnTo>
                <a:lnTo>
                  <a:pt x="327" y="1375"/>
                </a:lnTo>
                <a:lnTo>
                  <a:pt x="426" y="1389"/>
                </a:lnTo>
                <a:lnTo>
                  <a:pt x="521" y="1401"/>
                </a:lnTo>
                <a:lnTo>
                  <a:pt x="602" y="1406"/>
                </a:lnTo>
                <a:lnTo>
                  <a:pt x="664" y="1411"/>
                </a:lnTo>
                <a:lnTo>
                  <a:pt x="703" y="1408"/>
                </a:lnTo>
                <a:lnTo>
                  <a:pt x="730" y="1406"/>
                </a:lnTo>
                <a:lnTo>
                  <a:pt x="745" y="1401"/>
                </a:lnTo>
                <a:lnTo>
                  <a:pt x="752" y="1396"/>
                </a:lnTo>
                <a:lnTo>
                  <a:pt x="752" y="1389"/>
                </a:lnTo>
                <a:lnTo>
                  <a:pt x="750" y="1384"/>
                </a:lnTo>
                <a:lnTo>
                  <a:pt x="747" y="1380"/>
                </a:lnTo>
                <a:lnTo>
                  <a:pt x="745" y="1380"/>
                </a:lnTo>
                <a:close/>
              </a:path>
            </a:pathLst>
          </a:custGeom>
          <a:solidFill>
            <a:srgbClr val="A1B8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4" name="Freeform 70"/>
          <p:cNvSpPr>
            <a:spLocks/>
          </p:cNvSpPr>
          <p:nvPr/>
        </p:nvSpPr>
        <p:spPr bwMode="auto">
          <a:xfrm>
            <a:off x="6296025" y="2894013"/>
            <a:ext cx="1117600" cy="2230437"/>
          </a:xfrm>
          <a:custGeom>
            <a:avLst/>
            <a:gdLst>
              <a:gd name="T0" fmla="*/ 2147483647 w 704"/>
              <a:gd name="T1" fmla="*/ 2147483647 h 1405"/>
              <a:gd name="T2" fmla="*/ 2147483647 w 704"/>
              <a:gd name="T3" fmla="*/ 2147483647 h 1405"/>
              <a:gd name="T4" fmla="*/ 2147483647 w 704"/>
              <a:gd name="T5" fmla="*/ 2147483647 h 1405"/>
              <a:gd name="T6" fmla="*/ 2147483647 w 704"/>
              <a:gd name="T7" fmla="*/ 2147483647 h 1405"/>
              <a:gd name="T8" fmla="*/ 2147483647 w 704"/>
              <a:gd name="T9" fmla="*/ 2147483647 h 1405"/>
              <a:gd name="T10" fmla="*/ 2147483647 w 704"/>
              <a:gd name="T11" fmla="*/ 2147483647 h 1405"/>
              <a:gd name="T12" fmla="*/ 2147483647 w 704"/>
              <a:gd name="T13" fmla="*/ 2147483647 h 1405"/>
              <a:gd name="T14" fmla="*/ 2147483647 w 704"/>
              <a:gd name="T15" fmla="*/ 2147483647 h 1405"/>
              <a:gd name="T16" fmla="*/ 2147483647 w 704"/>
              <a:gd name="T17" fmla="*/ 2147483647 h 1405"/>
              <a:gd name="T18" fmla="*/ 2147483647 w 704"/>
              <a:gd name="T19" fmla="*/ 2147483647 h 1405"/>
              <a:gd name="T20" fmla="*/ 2147483647 w 704"/>
              <a:gd name="T21" fmla="*/ 2147483647 h 1405"/>
              <a:gd name="T22" fmla="*/ 2147483647 w 704"/>
              <a:gd name="T23" fmla="*/ 2147483647 h 1405"/>
              <a:gd name="T24" fmla="*/ 2147483647 w 704"/>
              <a:gd name="T25" fmla="*/ 2147483647 h 1405"/>
              <a:gd name="T26" fmla="*/ 2147483647 w 704"/>
              <a:gd name="T27" fmla="*/ 2147483647 h 1405"/>
              <a:gd name="T28" fmla="*/ 2147483647 w 704"/>
              <a:gd name="T29" fmla="*/ 2147483647 h 1405"/>
              <a:gd name="T30" fmla="*/ 2147483647 w 704"/>
              <a:gd name="T31" fmla="*/ 0 h 1405"/>
              <a:gd name="T32" fmla="*/ 2147483647 w 704"/>
              <a:gd name="T33" fmla="*/ 2147483647 h 1405"/>
              <a:gd name="T34" fmla="*/ 2147483647 w 704"/>
              <a:gd name="T35" fmla="*/ 2147483647 h 1405"/>
              <a:gd name="T36" fmla="*/ 2147483647 w 704"/>
              <a:gd name="T37" fmla="*/ 2147483647 h 1405"/>
              <a:gd name="T38" fmla="*/ 2147483647 w 704"/>
              <a:gd name="T39" fmla="*/ 2147483647 h 1405"/>
              <a:gd name="T40" fmla="*/ 2147483647 w 704"/>
              <a:gd name="T41" fmla="*/ 2147483647 h 1405"/>
              <a:gd name="T42" fmla="*/ 2147483647 w 704"/>
              <a:gd name="T43" fmla="*/ 2147483647 h 1405"/>
              <a:gd name="T44" fmla="*/ 2147483647 w 704"/>
              <a:gd name="T45" fmla="*/ 2147483647 h 1405"/>
              <a:gd name="T46" fmla="*/ 2147483647 w 704"/>
              <a:gd name="T47" fmla="*/ 2147483647 h 1405"/>
              <a:gd name="T48" fmla="*/ 2147483647 w 704"/>
              <a:gd name="T49" fmla="*/ 2147483647 h 1405"/>
              <a:gd name="T50" fmla="*/ 2147483647 w 704"/>
              <a:gd name="T51" fmla="*/ 2147483647 h 1405"/>
              <a:gd name="T52" fmla="*/ 2147483647 w 704"/>
              <a:gd name="T53" fmla="*/ 2147483647 h 1405"/>
              <a:gd name="T54" fmla="*/ 2147483647 w 704"/>
              <a:gd name="T55" fmla="*/ 2147483647 h 1405"/>
              <a:gd name="T56" fmla="*/ 2147483647 w 704"/>
              <a:gd name="T57" fmla="*/ 2147483647 h 1405"/>
              <a:gd name="T58" fmla="*/ 2147483647 w 704"/>
              <a:gd name="T59" fmla="*/ 2147483647 h 1405"/>
              <a:gd name="T60" fmla="*/ 2147483647 w 704"/>
              <a:gd name="T61" fmla="*/ 2147483647 h 1405"/>
              <a:gd name="T62" fmla="*/ 2147483647 w 704"/>
              <a:gd name="T63" fmla="*/ 2147483647 h 1405"/>
              <a:gd name="T64" fmla="*/ 2147483647 w 704"/>
              <a:gd name="T65" fmla="*/ 2147483647 h 1405"/>
              <a:gd name="T66" fmla="*/ 2147483647 w 704"/>
              <a:gd name="T67" fmla="*/ 2147483647 h 1405"/>
              <a:gd name="T68" fmla="*/ 2147483647 w 704"/>
              <a:gd name="T69" fmla="*/ 2147483647 h 1405"/>
              <a:gd name="T70" fmla="*/ 2147483647 w 704"/>
              <a:gd name="T71" fmla="*/ 2147483647 h 1405"/>
              <a:gd name="T72" fmla="*/ 2147483647 w 704"/>
              <a:gd name="T73" fmla="*/ 2147483647 h 1405"/>
              <a:gd name="T74" fmla="*/ 2147483647 w 704"/>
              <a:gd name="T75" fmla="*/ 2147483647 h 1405"/>
              <a:gd name="T76" fmla="*/ 2147483647 w 704"/>
              <a:gd name="T77" fmla="*/ 2147483647 h 1405"/>
              <a:gd name="T78" fmla="*/ 0 w 704"/>
              <a:gd name="T79" fmla="*/ 2147483647 h 1405"/>
              <a:gd name="T80" fmla="*/ 2147483647 w 704"/>
              <a:gd name="T81" fmla="*/ 2147483647 h 1405"/>
              <a:gd name="T82" fmla="*/ 2147483647 w 704"/>
              <a:gd name="T83" fmla="*/ 2147483647 h 1405"/>
              <a:gd name="T84" fmla="*/ 2147483647 w 704"/>
              <a:gd name="T85" fmla="*/ 2147483647 h 1405"/>
              <a:gd name="T86" fmla="*/ 2147483647 w 704"/>
              <a:gd name="T87" fmla="*/ 2147483647 h 1405"/>
              <a:gd name="T88" fmla="*/ 2147483647 w 704"/>
              <a:gd name="T89" fmla="*/ 2147483647 h 1405"/>
              <a:gd name="T90" fmla="*/ 2147483647 w 704"/>
              <a:gd name="T91" fmla="*/ 2147483647 h 1405"/>
              <a:gd name="T92" fmla="*/ 2147483647 w 704"/>
              <a:gd name="T93" fmla="*/ 2147483647 h 1405"/>
              <a:gd name="T94" fmla="*/ 2147483647 w 704"/>
              <a:gd name="T95" fmla="*/ 2147483647 h 1405"/>
              <a:gd name="T96" fmla="*/ 2147483647 w 704"/>
              <a:gd name="T97" fmla="*/ 2147483647 h 1405"/>
              <a:gd name="T98" fmla="*/ 2147483647 w 704"/>
              <a:gd name="T99" fmla="*/ 2147483647 h 1405"/>
              <a:gd name="T100" fmla="*/ 2147483647 w 704"/>
              <a:gd name="T101" fmla="*/ 2147483647 h 1405"/>
              <a:gd name="T102" fmla="*/ 2147483647 w 704"/>
              <a:gd name="T103" fmla="*/ 2147483647 h 1405"/>
              <a:gd name="T104" fmla="*/ 2147483647 w 704"/>
              <a:gd name="T105" fmla="*/ 2147483647 h 1405"/>
              <a:gd name="T106" fmla="*/ 2147483647 w 704"/>
              <a:gd name="T107" fmla="*/ 2147483647 h 1405"/>
              <a:gd name="T108" fmla="*/ 2147483647 w 704"/>
              <a:gd name="T109" fmla="*/ 2147483647 h 1405"/>
              <a:gd name="T110" fmla="*/ 2147483647 w 704"/>
              <a:gd name="T111" fmla="*/ 2147483647 h 1405"/>
              <a:gd name="T112" fmla="*/ 2147483647 w 704"/>
              <a:gd name="T113" fmla="*/ 2147483647 h 140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04" h="1405">
                <a:moveTo>
                  <a:pt x="697" y="1377"/>
                </a:moveTo>
                <a:lnTo>
                  <a:pt x="681" y="1212"/>
                </a:lnTo>
                <a:lnTo>
                  <a:pt x="667" y="1047"/>
                </a:lnTo>
                <a:lnTo>
                  <a:pt x="652" y="882"/>
                </a:lnTo>
                <a:lnTo>
                  <a:pt x="638" y="719"/>
                </a:lnTo>
                <a:lnTo>
                  <a:pt x="622" y="554"/>
                </a:lnTo>
                <a:lnTo>
                  <a:pt x="608" y="391"/>
                </a:lnTo>
                <a:lnTo>
                  <a:pt x="593" y="226"/>
                </a:lnTo>
                <a:lnTo>
                  <a:pt x="579" y="63"/>
                </a:lnTo>
                <a:lnTo>
                  <a:pt x="561" y="54"/>
                </a:lnTo>
                <a:lnTo>
                  <a:pt x="549" y="44"/>
                </a:lnTo>
                <a:lnTo>
                  <a:pt x="538" y="30"/>
                </a:lnTo>
                <a:lnTo>
                  <a:pt x="528" y="19"/>
                </a:lnTo>
                <a:lnTo>
                  <a:pt x="517" y="7"/>
                </a:lnTo>
                <a:lnTo>
                  <a:pt x="508" y="2"/>
                </a:lnTo>
                <a:lnTo>
                  <a:pt x="495" y="0"/>
                </a:lnTo>
                <a:lnTo>
                  <a:pt x="484" y="7"/>
                </a:lnTo>
                <a:lnTo>
                  <a:pt x="468" y="23"/>
                </a:lnTo>
                <a:lnTo>
                  <a:pt x="451" y="52"/>
                </a:lnTo>
                <a:lnTo>
                  <a:pt x="432" y="94"/>
                </a:lnTo>
                <a:lnTo>
                  <a:pt x="413" y="148"/>
                </a:lnTo>
                <a:lnTo>
                  <a:pt x="393" y="210"/>
                </a:lnTo>
                <a:lnTo>
                  <a:pt x="377" y="283"/>
                </a:lnTo>
                <a:lnTo>
                  <a:pt x="363" y="365"/>
                </a:lnTo>
                <a:lnTo>
                  <a:pt x="355" y="457"/>
                </a:lnTo>
                <a:lnTo>
                  <a:pt x="342" y="539"/>
                </a:lnTo>
                <a:lnTo>
                  <a:pt x="326" y="605"/>
                </a:lnTo>
                <a:lnTo>
                  <a:pt x="304" y="655"/>
                </a:lnTo>
                <a:lnTo>
                  <a:pt x="280" y="695"/>
                </a:lnTo>
                <a:lnTo>
                  <a:pt x="256" y="728"/>
                </a:lnTo>
                <a:lnTo>
                  <a:pt x="235" y="763"/>
                </a:lnTo>
                <a:lnTo>
                  <a:pt x="217" y="801"/>
                </a:lnTo>
                <a:lnTo>
                  <a:pt x="206" y="848"/>
                </a:lnTo>
                <a:lnTo>
                  <a:pt x="187" y="903"/>
                </a:lnTo>
                <a:lnTo>
                  <a:pt x="155" y="964"/>
                </a:lnTo>
                <a:lnTo>
                  <a:pt x="113" y="1026"/>
                </a:lnTo>
                <a:lnTo>
                  <a:pt x="71" y="1091"/>
                </a:lnTo>
                <a:lnTo>
                  <a:pt x="33" y="1150"/>
                </a:lnTo>
                <a:lnTo>
                  <a:pt x="7" y="1204"/>
                </a:lnTo>
                <a:lnTo>
                  <a:pt x="0" y="1249"/>
                </a:lnTo>
                <a:lnTo>
                  <a:pt x="18" y="1283"/>
                </a:lnTo>
                <a:lnTo>
                  <a:pt x="63" y="1308"/>
                </a:lnTo>
                <a:lnTo>
                  <a:pt x="131" y="1332"/>
                </a:lnTo>
                <a:lnTo>
                  <a:pt x="214" y="1353"/>
                </a:lnTo>
                <a:lnTo>
                  <a:pt x="307" y="1372"/>
                </a:lnTo>
                <a:lnTo>
                  <a:pt x="399" y="1384"/>
                </a:lnTo>
                <a:lnTo>
                  <a:pt x="487" y="1396"/>
                </a:lnTo>
                <a:lnTo>
                  <a:pt x="563" y="1402"/>
                </a:lnTo>
                <a:lnTo>
                  <a:pt x="622" y="1405"/>
                </a:lnTo>
                <a:lnTo>
                  <a:pt x="657" y="1403"/>
                </a:lnTo>
                <a:lnTo>
                  <a:pt x="684" y="1402"/>
                </a:lnTo>
                <a:lnTo>
                  <a:pt x="697" y="1396"/>
                </a:lnTo>
                <a:lnTo>
                  <a:pt x="704" y="1391"/>
                </a:lnTo>
                <a:lnTo>
                  <a:pt x="704" y="1386"/>
                </a:lnTo>
                <a:lnTo>
                  <a:pt x="702" y="1381"/>
                </a:lnTo>
                <a:lnTo>
                  <a:pt x="699" y="1377"/>
                </a:lnTo>
                <a:lnTo>
                  <a:pt x="697" y="1377"/>
                </a:lnTo>
                <a:close/>
              </a:path>
            </a:pathLst>
          </a:custGeom>
          <a:solidFill>
            <a:srgbClr val="ABBF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5" name="Freeform 71"/>
          <p:cNvSpPr>
            <a:spLocks/>
          </p:cNvSpPr>
          <p:nvPr/>
        </p:nvSpPr>
        <p:spPr bwMode="auto">
          <a:xfrm>
            <a:off x="6373813" y="2897188"/>
            <a:ext cx="1039812" cy="2227262"/>
          </a:xfrm>
          <a:custGeom>
            <a:avLst/>
            <a:gdLst>
              <a:gd name="T0" fmla="*/ 2147483647 w 655"/>
              <a:gd name="T1" fmla="*/ 2147483647 h 1403"/>
              <a:gd name="T2" fmla="*/ 2147483647 w 655"/>
              <a:gd name="T3" fmla="*/ 2147483647 h 1403"/>
              <a:gd name="T4" fmla="*/ 2147483647 w 655"/>
              <a:gd name="T5" fmla="*/ 2147483647 h 1403"/>
              <a:gd name="T6" fmla="*/ 2147483647 w 655"/>
              <a:gd name="T7" fmla="*/ 2147483647 h 1403"/>
              <a:gd name="T8" fmla="*/ 2147483647 w 655"/>
              <a:gd name="T9" fmla="*/ 2147483647 h 1403"/>
              <a:gd name="T10" fmla="*/ 2147483647 w 655"/>
              <a:gd name="T11" fmla="*/ 2147483647 h 1403"/>
              <a:gd name="T12" fmla="*/ 2147483647 w 655"/>
              <a:gd name="T13" fmla="*/ 2147483647 h 1403"/>
              <a:gd name="T14" fmla="*/ 2147483647 w 655"/>
              <a:gd name="T15" fmla="*/ 2147483647 h 1403"/>
              <a:gd name="T16" fmla="*/ 2147483647 w 655"/>
              <a:gd name="T17" fmla="*/ 2147483647 h 1403"/>
              <a:gd name="T18" fmla="*/ 2147483647 w 655"/>
              <a:gd name="T19" fmla="*/ 2147483647 h 1403"/>
              <a:gd name="T20" fmla="*/ 2147483647 w 655"/>
              <a:gd name="T21" fmla="*/ 2147483647 h 1403"/>
              <a:gd name="T22" fmla="*/ 2147483647 w 655"/>
              <a:gd name="T23" fmla="*/ 2147483647 h 1403"/>
              <a:gd name="T24" fmla="*/ 2147483647 w 655"/>
              <a:gd name="T25" fmla="*/ 2147483647 h 1403"/>
              <a:gd name="T26" fmla="*/ 2147483647 w 655"/>
              <a:gd name="T27" fmla="*/ 2147483647 h 1403"/>
              <a:gd name="T28" fmla="*/ 2147483647 w 655"/>
              <a:gd name="T29" fmla="*/ 2147483647 h 1403"/>
              <a:gd name="T30" fmla="*/ 2147483647 w 655"/>
              <a:gd name="T31" fmla="*/ 0 h 1403"/>
              <a:gd name="T32" fmla="*/ 2147483647 w 655"/>
              <a:gd name="T33" fmla="*/ 2147483647 h 1403"/>
              <a:gd name="T34" fmla="*/ 2147483647 w 655"/>
              <a:gd name="T35" fmla="*/ 2147483647 h 1403"/>
              <a:gd name="T36" fmla="*/ 2147483647 w 655"/>
              <a:gd name="T37" fmla="*/ 2147483647 h 1403"/>
              <a:gd name="T38" fmla="*/ 2147483647 w 655"/>
              <a:gd name="T39" fmla="*/ 2147483647 h 1403"/>
              <a:gd name="T40" fmla="*/ 2147483647 w 655"/>
              <a:gd name="T41" fmla="*/ 2147483647 h 1403"/>
              <a:gd name="T42" fmla="*/ 2147483647 w 655"/>
              <a:gd name="T43" fmla="*/ 2147483647 h 1403"/>
              <a:gd name="T44" fmla="*/ 2147483647 w 655"/>
              <a:gd name="T45" fmla="*/ 2147483647 h 1403"/>
              <a:gd name="T46" fmla="*/ 2147483647 w 655"/>
              <a:gd name="T47" fmla="*/ 2147483647 h 1403"/>
              <a:gd name="T48" fmla="*/ 2147483647 w 655"/>
              <a:gd name="T49" fmla="*/ 2147483647 h 1403"/>
              <a:gd name="T50" fmla="*/ 2147483647 w 655"/>
              <a:gd name="T51" fmla="*/ 2147483647 h 1403"/>
              <a:gd name="T52" fmla="*/ 2147483647 w 655"/>
              <a:gd name="T53" fmla="*/ 2147483647 h 1403"/>
              <a:gd name="T54" fmla="*/ 2147483647 w 655"/>
              <a:gd name="T55" fmla="*/ 2147483647 h 1403"/>
              <a:gd name="T56" fmla="*/ 2147483647 w 655"/>
              <a:gd name="T57" fmla="*/ 2147483647 h 1403"/>
              <a:gd name="T58" fmla="*/ 2147483647 w 655"/>
              <a:gd name="T59" fmla="*/ 2147483647 h 1403"/>
              <a:gd name="T60" fmla="*/ 2147483647 w 655"/>
              <a:gd name="T61" fmla="*/ 2147483647 h 1403"/>
              <a:gd name="T62" fmla="*/ 2147483647 w 655"/>
              <a:gd name="T63" fmla="*/ 2147483647 h 1403"/>
              <a:gd name="T64" fmla="*/ 2147483647 w 655"/>
              <a:gd name="T65" fmla="*/ 2147483647 h 1403"/>
              <a:gd name="T66" fmla="*/ 2147483647 w 655"/>
              <a:gd name="T67" fmla="*/ 2147483647 h 1403"/>
              <a:gd name="T68" fmla="*/ 2147483647 w 655"/>
              <a:gd name="T69" fmla="*/ 2147483647 h 1403"/>
              <a:gd name="T70" fmla="*/ 2147483647 w 655"/>
              <a:gd name="T71" fmla="*/ 2147483647 h 1403"/>
              <a:gd name="T72" fmla="*/ 2147483647 w 655"/>
              <a:gd name="T73" fmla="*/ 2147483647 h 1403"/>
              <a:gd name="T74" fmla="*/ 2147483647 w 655"/>
              <a:gd name="T75" fmla="*/ 2147483647 h 1403"/>
              <a:gd name="T76" fmla="*/ 2147483647 w 655"/>
              <a:gd name="T77" fmla="*/ 2147483647 h 1403"/>
              <a:gd name="T78" fmla="*/ 0 w 655"/>
              <a:gd name="T79" fmla="*/ 2147483647 h 1403"/>
              <a:gd name="T80" fmla="*/ 2147483647 w 655"/>
              <a:gd name="T81" fmla="*/ 2147483647 h 1403"/>
              <a:gd name="T82" fmla="*/ 2147483647 w 655"/>
              <a:gd name="T83" fmla="*/ 2147483647 h 1403"/>
              <a:gd name="T84" fmla="*/ 2147483647 w 655"/>
              <a:gd name="T85" fmla="*/ 2147483647 h 1403"/>
              <a:gd name="T86" fmla="*/ 2147483647 w 655"/>
              <a:gd name="T87" fmla="*/ 2147483647 h 1403"/>
              <a:gd name="T88" fmla="*/ 2147483647 w 655"/>
              <a:gd name="T89" fmla="*/ 2147483647 h 1403"/>
              <a:gd name="T90" fmla="*/ 2147483647 w 655"/>
              <a:gd name="T91" fmla="*/ 2147483647 h 1403"/>
              <a:gd name="T92" fmla="*/ 2147483647 w 655"/>
              <a:gd name="T93" fmla="*/ 2147483647 h 1403"/>
              <a:gd name="T94" fmla="*/ 2147483647 w 655"/>
              <a:gd name="T95" fmla="*/ 2147483647 h 1403"/>
              <a:gd name="T96" fmla="*/ 2147483647 w 655"/>
              <a:gd name="T97" fmla="*/ 2147483647 h 1403"/>
              <a:gd name="T98" fmla="*/ 2147483647 w 655"/>
              <a:gd name="T99" fmla="*/ 2147483647 h 1403"/>
              <a:gd name="T100" fmla="*/ 2147483647 w 655"/>
              <a:gd name="T101" fmla="*/ 2147483647 h 1403"/>
              <a:gd name="T102" fmla="*/ 2147483647 w 655"/>
              <a:gd name="T103" fmla="*/ 2147483647 h 1403"/>
              <a:gd name="T104" fmla="*/ 2147483647 w 655"/>
              <a:gd name="T105" fmla="*/ 2147483647 h 1403"/>
              <a:gd name="T106" fmla="*/ 2147483647 w 655"/>
              <a:gd name="T107" fmla="*/ 2147483647 h 1403"/>
              <a:gd name="T108" fmla="*/ 2147483647 w 655"/>
              <a:gd name="T109" fmla="*/ 2147483647 h 140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55" h="1403">
                <a:moveTo>
                  <a:pt x="648" y="1375"/>
                </a:moveTo>
                <a:lnTo>
                  <a:pt x="633" y="1210"/>
                </a:lnTo>
                <a:lnTo>
                  <a:pt x="620" y="1047"/>
                </a:lnTo>
                <a:lnTo>
                  <a:pt x="604" y="882"/>
                </a:lnTo>
                <a:lnTo>
                  <a:pt x="591" y="719"/>
                </a:lnTo>
                <a:lnTo>
                  <a:pt x="574" y="554"/>
                </a:lnTo>
                <a:lnTo>
                  <a:pt x="560" y="391"/>
                </a:lnTo>
                <a:lnTo>
                  <a:pt x="545" y="226"/>
                </a:lnTo>
                <a:lnTo>
                  <a:pt x="533" y="64"/>
                </a:lnTo>
                <a:lnTo>
                  <a:pt x="516" y="54"/>
                </a:lnTo>
                <a:lnTo>
                  <a:pt x="504" y="43"/>
                </a:lnTo>
                <a:lnTo>
                  <a:pt x="492" y="30"/>
                </a:lnTo>
                <a:lnTo>
                  <a:pt x="483" y="19"/>
                </a:lnTo>
                <a:lnTo>
                  <a:pt x="472" y="7"/>
                </a:lnTo>
                <a:lnTo>
                  <a:pt x="463" y="2"/>
                </a:lnTo>
                <a:lnTo>
                  <a:pt x="453" y="0"/>
                </a:lnTo>
                <a:lnTo>
                  <a:pt x="443" y="9"/>
                </a:lnTo>
                <a:lnTo>
                  <a:pt x="428" y="24"/>
                </a:lnTo>
                <a:lnTo>
                  <a:pt x="412" y="54"/>
                </a:lnTo>
                <a:lnTo>
                  <a:pt x="394" y="96"/>
                </a:lnTo>
                <a:lnTo>
                  <a:pt x="377" y="148"/>
                </a:lnTo>
                <a:lnTo>
                  <a:pt x="361" y="210"/>
                </a:lnTo>
                <a:lnTo>
                  <a:pt x="346" y="283"/>
                </a:lnTo>
                <a:lnTo>
                  <a:pt x="333" y="365"/>
                </a:lnTo>
                <a:lnTo>
                  <a:pt x="325" y="457"/>
                </a:lnTo>
                <a:lnTo>
                  <a:pt x="314" y="538"/>
                </a:lnTo>
                <a:lnTo>
                  <a:pt x="299" y="604"/>
                </a:lnTo>
                <a:lnTo>
                  <a:pt x="280" y="653"/>
                </a:lnTo>
                <a:lnTo>
                  <a:pt x="259" y="693"/>
                </a:lnTo>
                <a:lnTo>
                  <a:pt x="236" y="726"/>
                </a:lnTo>
                <a:lnTo>
                  <a:pt x="216" y="761"/>
                </a:lnTo>
                <a:lnTo>
                  <a:pt x="200" y="799"/>
                </a:lnTo>
                <a:lnTo>
                  <a:pt x="190" y="846"/>
                </a:lnTo>
                <a:lnTo>
                  <a:pt x="172" y="899"/>
                </a:lnTo>
                <a:lnTo>
                  <a:pt x="143" y="960"/>
                </a:lnTo>
                <a:lnTo>
                  <a:pt x="105" y="1023"/>
                </a:lnTo>
                <a:lnTo>
                  <a:pt x="66" y="1087"/>
                </a:lnTo>
                <a:lnTo>
                  <a:pt x="31" y="1144"/>
                </a:lnTo>
                <a:lnTo>
                  <a:pt x="7" y="1198"/>
                </a:lnTo>
                <a:lnTo>
                  <a:pt x="0" y="1243"/>
                </a:lnTo>
                <a:lnTo>
                  <a:pt x="18" y="1278"/>
                </a:lnTo>
                <a:lnTo>
                  <a:pt x="59" y="1302"/>
                </a:lnTo>
                <a:lnTo>
                  <a:pt x="123" y="1327"/>
                </a:lnTo>
                <a:lnTo>
                  <a:pt x="200" y="1347"/>
                </a:lnTo>
                <a:lnTo>
                  <a:pt x="285" y="1367"/>
                </a:lnTo>
                <a:lnTo>
                  <a:pt x="372" y="1380"/>
                </a:lnTo>
                <a:lnTo>
                  <a:pt x="454" y="1393"/>
                </a:lnTo>
                <a:lnTo>
                  <a:pt x="525" y="1398"/>
                </a:lnTo>
                <a:lnTo>
                  <a:pt x="578" y="1403"/>
                </a:lnTo>
                <a:lnTo>
                  <a:pt x="613" y="1401"/>
                </a:lnTo>
                <a:lnTo>
                  <a:pt x="636" y="1400"/>
                </a:lnTo>
                <a:lnTo>
                  <a:pt x="648" y="1394"/>
                </a:lnTo>
                <a:lnTo>
                  <a:pt x="655" y="1389"/>
                </a:lnTo>
                <a:lnTo>
                  <a:pt x="653" y="1379"/>
                </a:lnTo>
                <a:lnTo>
                  <a:pt x="648" y="1375"/>
                </a:lnTo>
                <a:close/>
              </a:path>
            </a:pathLst>
          </a:custGeom>
          <a:solidFill>
            <a:srgbClr val="B5C7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6" name="Freeform 72"/>
          <p:cNvSpPr>
            <a:spLocks/>
          </p:cNvSpPr>
          <p:nvPr/>
        </p:nvSpPr>
        <p:spPr bwMode="auto">
          <a:xfrm>
            <a:off x="6454775" y="2903538"/>
            <a:ext cx="958850" cy="2220912"/>
          </a:xfrm>
          <a:custGeom>
            <a:avLst/>
            <a:gdLst>
              <a:gd name="T0" fmla="*/ 2147483647 w 604"/>
              <a:gd name="T1" fmla="*/ 2147483647 h 1399"/>
              <a:gd name="T2" fmla="*/ 2147483647 w 604"/>
              <a:gd name="T3" fmla="*/ 2147483647 h 1399"/>
              <a:gd name="T4" fmla="*/ 2147483647 w 604"/>
              <a:gd name="T5" fmla="*/ 2147483647 h 1399"/>
              <a:gd name="T6" fmla="*/ 2147483647 w 604"/>
              <a:gd name="T7" fmla="*/ 2147483647 h 1399"/>
              <a:gd name="T8" fmla="*/ 2147483647 w 604"/>
              <a:gd name="T9" fmla="*/ 2147483647 h 1399"/>
              <a:gd name="T10" fmla="*/ 2147483647 w 604"/>
              <a:gd name="T11" fmla="*/ 2147483647 h 1399"/>
              <a:gd name="T12" fmla="*/ 2147483647 w 604"/>
              <a:gd name="T13" fmla="*/ 2147483647 h 1399"/>
              <a:gd name="T14" fmla="*/ 2147483647 w 604"/>
              <a:gd name="T15" fmla="*/ 2147483647 h 1399"/>
              <a:gd name="T16" fmla="*/ 2147483647 w 604"/>
              <a:gd name="T17" fmla="*/ 2147483647 h 1399"/>
              <a:gd name="T18" fmla="*/ 2147483647 w 604"/>
              <a:gd name="T19" fmla="*/ 2147483647 h 1399"/>
              <a:gd name="T20" fmla="*/ 2147483647 w 604"/>
              <a:gd name="T21" fmla="*/ 2147483647 h 1399"/>
              <a:gd name="T22" fmla="*/ 2147483647 w 604"/>
              <a:gd name="T23" fmla="*/ 2147483647 h 1399"/>
              <a:gd name="T24" fmla="*/ 2147483647 w 604"/>
              <a:gd name="T25" fmla="*/ 2147483647 h 1399"/>
              <a:gd name="T26" fmla="*/ 2147483647 w 604"/>
              <a:gd name="T27" fmla="*/ 2147483647 h 1399"/>
              <a:gd name="T28" fmla="*/ 2147483647 w 604"/>
              <a:gd name="T29" fmla="*/ 2147483647 h 1399"/>
              <a:gd name="T30" fmla="*/ 2147483647 w 604"/>
              <a:gd name="T31" fmla="*/ 0 h 1399"/>
              <a:gd name="T32" fmla="*/ 2147483647 w 604"/>
              <a:gd name="T33" fmla="*/ 2147483647 h 1399"/>
              <a:gd name="T34" fmla="*/ 2147483647 w 604"/>
              <a:gd name="T35" fmla="*/ 2147483647 h 1399"/>
              <a:gd name="T36" fmla="*/ 2147483647 w 604"/>
              <a:gd name="T37" fmla="*/ 2147483647 h 1399"/>
              <a:gd name="T38" fmla="*/ 2147483647 w 604"/>
              <a:gd name="T39" fmla="*/ 2147483647 h 1399"/>
              <a:gd name="T40" fmla="*/ 2147483647 w 604"/>
              <a:gd name="T41" fmla="*/ 2147483647 h 1399"/>
              <a:gd name="T42" fmla="*/ 2147483647 w 604"/>
              <a:gd name="T43" fmla="*/ 2147483647 h 1399"/>
              <a:gd name="T44" fmla="*/ 2147483647 w 604"/>
              <a:gd name="T45" fmla="*/ 2147483647 h 1399"/>
              <a:gd name="T46" fmla="*/ 2147483647 w 604"/>
              <a:gd name="T47" fmla="*/ 2147483647 h 1399"/>
              <a:gd name="T48" fmla="*/ 2147483647 w 604"/>
              <a:gd name="T49" fmla="*/ 2147483647 h 1399"/>
              <a:gd name="T50" fmla="*/ 2147483647 w 604"/>
              <a:gd name="T51" fmla="*/ 2147483647 h 1399"/>
              <a:gd name="T52" fmla="*/ 2147483647 w 604"/>
              <a:gd name="T53" fmla="*/ 2147483647 h 1399"/>
              <a:gd name="T54" fmla="*/ 2147483647 w 604"/>
              <a:gd name="T55" fmla="*/ 2147483647 h 1399"/>
              <a:gd name="T56" fmla="*/ 2147483647 w 604"/>
              <a:gd name="T57" fmla="*/ 2147483647 h 1399"/>
              <a:gd name="T58" fmla="*/ 2147483647 w 604"/>
              <a:gd name="T59" fmla="*/ 2147483647 h 1399"/>
              <a:gd name="T60" fmla="*/ 2147483647 w 604"/>
              <a:gd name="T61" fmla="*/ 2147483647 h 1399"/>
              <a:gd name="T62" fmla="*/ 2147483647 w 604"/>
              <a:gd name="T63" fmla="*/ 2147483647 h 1399"/>
              <a:gd name="T64" fmla="*/ 2147483647 w 604"/>
              <a:gd name="T65" fmla="*/ 2147483647 h 1399"/>
              <a:gd name="T66" fmla="*/ 2147483647 w 604"/>
              <a:gd name="T67" fmla="*/ 2147483647 h 1399"/>
              <a:gd name="T68" fmla="*/ 2147483647 w 604"/>
              <a:gd name="T69" fmla="*/ 2147483647 h 1399"/>
              <a:gd name="T70" fmla="*/ 2147483647 w 604"/>
              <a:gd name="T71" fmla="*/ 2147483647 h 1399"/>
              <a:gd name="T72" fmla="*/ 2147483647 w 604"/>
              <a:gd name="T73" fmla="*/ 2147483647 h 1399"/>
              <a:gd name="T74" fmla="*/ 2147483647 w 604"/>
              <a:gd name="T75" fmla="*/ 2147483647 h 1399"/>
              <a:gd name="T76" fmla="*/ 2147483647 w 604"/>
              <a:gd name="T77" fmla="*/ 2147483647 h 1399"/>
              <a:gd name="T78" fmla="*/ 0 w 604"/>
              <a:gd name="T79" fmla="*/ 2147483647 h 1399"/>
              <a:gd name="T80" fmla="*/ 2147483647 w 604"/>
              <a:gd name="T81" fmla="*/ 2147483647 h 1399"/>
              <a:gd name="T82" fmla="*/ 2147483647 w 604"/>
              <a:gd name="T83" fmla="*/ 2147483647 h 1399"/>
              <a:gd name="T84" fmla="*/ 2147483647 w 604"/>
              <a:gd name="T85" fmla="*/ 2147483647 h 1399"/>
              <a:gd name="T86" fmla="*/ 2147483647 w 604"/>
              <a:gd name="T87" fmla="*/ 2147483647 h 1399"/>
              <a:gd name="T88" fmla="*/ 2147483647 w 604"/>
              <a:gd name="T89" fmla="*/ 2147483647 h 1399"/>
              <a:gd name="T90" fmla="*/ 2147483647 w 604"/>
              <a:gd name="T91" fmla="*/ 2147483647 h 1399"/>
              <a:gd name="T92" fmla="*/ 2147483647 w 604"/>
              <a:gd name="T93" fmla="*/ 2147483647 h 1399"/>
              <a:gd name="T94" fmla="*/ 2147483647 w 604"/>
              <a:gd name="T95" fmla="*/ 2147483647 h 1399"/>
              <a:gd name="T96" fmla="*/ 2147483647 w 604"/>
              <a:gd name="T97" fmla="*/ 2147483647 h 1399"/>
              <a:gd name="T98" fmla="*/ 2147483647 w 604"/>
              <a:gd name="T99" fmla="*/ 2147483647 h 1399"/>
              <a:gd name="T100" fmla="*/ 2147483647 w 604"/>
              <a:gd name="T101" fmla="*/ 2147483647 h 1399"/>
              <a:gd name="T102" fmla="*/ 2147483647 w 604"/>
              <a:gd name="T103" fmla="*/ 2147483647 h 1399"/>
              <a:gd name="T104" fmla="*/ 2147483647 w 604"/>
              <a:gd name="T105" fmla="*/ 2147483647 h 1399"/>
              <a:gd name="T106" fmla="*/ 2147483647 w 604"/>
              <a:gd name="T107" fmla="*/ 2147483647 h 1399"/>
              <a:gd name="T108" fmla="*/ 2147483647 w 604"/>
              <a:gd name="T109" fmla="*/ 2147483647 h 139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4" h="1399">
                <a:moveTo>
                  <a:pt x="597" y="1371"/>
                </a:moveTo>
                <a:lnTo>
                  <a:pt x="582" y="1206"/>
                </a:lnTo>
                <a:lnTo>
                  <a:pt x="569" y="1043"/>
                </a:lnTo>
                <a:lnTo>
                  <a:pt x="553" y="878"/>
                </a:lnTo>
                <a:lnTo>
                  <a:pt x="540" y="717"/>
                </a:lnTo>
                <a:lnTo>
                  <a:pt x="524" y="552"/>
                </a:lnTo>
                <a:lnTo>
                  <a:pt x="511" y="388"/>
                </a:lnTo>
                <a:lnTo>
                  <a:pt x="496" y="225"/>
                </a:lnTo>
                <a:lnTo>
                  <a:pt x="482" y="62"/>
                </a:lnTo>
                <a:lnTo>
                  <a:pt x="467" y="53"/>
                </a:lnTo>
                <a:lnTo>
                  <a:pt x="454" y="43"/>
                </a:lnTo>
                <a:lnTo>
                  <a:pt x="445" y="29"/>
                </a:lnTo>
                <a:lnTo>
                  <a:pt x="436" y="19"/>
                </a:lnTo>
                <a:lnTo>
                  <a:pt x="427" y="6"/>
                </a:lnTo>
                <a:lnTo>
                  <a:pt x="417" y="1"/>
                </a:lnTo>
                <a:lnTo>
                  <a:pt x="408" y="0"/>
                </a:lnTo>
                <a:lnTo>
                  <a:pt x="399" y="6"/>
                </a:lnTo>
                <a:lnTo>
                  <a:pt x="386" y="20"/>
                </a:lnTo>
                <a:lnTo>
                  <a:pt x="372" y="50"/>
                </a:lnTo>
                <a:lnTo>
                  <a:pt x="355" y="92"/>
                </a:lnTo>
                <a:lnTo>
                  <a:pt x="340" y="144"/>
                </a:lnTo>
                <a:lnTo>
                  <a:pt x="324" y="206"/>
                </a:lnTo>
                <a:lnTo>
                  <a:pt x="311" y="279"/>
                </a:lnTo>
                <a:lnTo>
                  <a:pt x="300" y="361"/>
                </a:lnTo>
                <a:lnTo>
                  <a:pt x="295" y="453"/>
                </a:lnTo>
                <a:lnTo>
                  <a:pt x="285" y="534"/>
                </a:lnTo>
                <a:lnTo>
                  <a:pt x="271" y="599"/>
                </a:lnTo>
                <a:lnTo>
                  <a:pt x="252" y="649"/>
                </a:lnTo>
                <a:lnTo>
                  <a:pt x="233" y="689"/>
                </a:lnTo>
                <a:lnTo>
                  <a:pt x="212" y="722"/>
                </a:lnTo>
                <a:lnTo>
                  <a:pt x="193" y="757"/>
                </a:lnTo>
                <a:lnTo>
                  <a:pt x="178" y="793"/>
                </a:lnTo>
                <a:lnTo>
                  <a:pt x="171" y="842"/>
                </a:lnTo>
                <a:lnTo>
                  <a:pt x="156" y="895"/>
                </a:lnTo>
                <a:lnTo>
                  <a:pt x="128" y="955"/>
                </a:lnTo>
                <a:lnTo>
                  <a:pt x="94" y="1017"/>
                </a:lnTo>
                <a:lnTo>
                  <a:pt x="59" y="1080"/>
                </a:lnTo>
                <a:lnTo>
                  <a:pt x="28" y="1139"/>
                </a:lnTo>
                <a:lnTo>
                  <a:pt x="7" y="1192"/>
                </a:lnTo>
                <a:lnTo>
                  <a:pt x="0" y="1238"/>
                </a:lnTo>
                <a:lnTo>
                  <a:pt x="17" y="1272"/>
                </a:lnTo>
                <a:lnTo>
                  <a:pt x="55" y="1297"/>
                </a:lnTo>
                <a:lnTo>
                  <a:pt x="113" y="1323"/>
                </a:lnTo>
                <a:lnTo>
                  <a:pt x="183" y="1342"/>
                </a:lnTo>
                <a:lnTo>
                  <a:pt x="263" y="1363"/>
                </a:lnTo>
                <a:lnTo>
                  <a:pt x="343" y="1376"/>
                </a:lnTo>
                <a:lnTo>
                  <a:pt x="419" y="1389"/>
                </a:lnTo>
                <a:lnTo>
                  <a:pt x="483" y="1394"/>
                </a:lnTo>
                <a:lnTo>
                  <a:pt x="533" y="1399"/>
                </a:lnTo>
                <a:lnTo>
                  <a:pt x="564" y="1397"/>
                </a:lnTo>
                <a:lnTo>
                  <a:pt x="586" y="1396"/>
                </a:lnTo>
                <a:lnTo>
                  <a:pt x="597" y="1390"/>
                </a:lnTo>
                <a:lnTo>
                  <a:pt x="604" y="1385"/>
                </a:lnTo>
                <a:lnTo>
                  <a:pt x="602" y="1375"/>
                </a:lnTo>
                <a:lnTo>
                  <a:pt x="597" y="1371"/>
                </a:lnTo>
                <a:close/>
              </a:path>
            </a:pathLst>
          </a:custGeom>
          <a:solidFill>
            <a:srgbClr val="BFC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7" name="Freeform 73"/>
          <p:cNvSpPr>
            <a:spLocks/>
          </p:cNvSpPr>
          <p:nvPr/>
        </p:nvSpPr>
        <p:spPr bwMode="auto">
          <a:xfrm>
            <a:off x="6535738" y="2908300"/>
            <a:ext cx="877887" cy="2216150"/>
          </a:xfrm>
          <a:custGeom>
            <a:avLst/>
            <a:gdLst>
              <a:gd name="T0" fmla="*/ 2147483647 w 553"/>
              <a:gd name="T1" fmla="*/ 2147483647 h 1396"/>
              <a:gd name="T2" fmla="*/ 2147483647 w 553"/>
              <a:gd name="T3" fmla="*/ 2147483647 h 1396"/>
              <a:gd name="T4" fmla="*/ 2147483647 w 553"/>
              <a:gd name="T5" fmla="*/ 2147483647 h 1396"/>
              <a:gd name="T6" fmla="*/ 2147483647 w 553"/>
              <a:gd name="T7" fmla="*/ 2147483647 h 1396"/>
              <a:gd name="T8" fmla="*/ 2147483647 w 553"/>
              <a:gd name="T9" fmla="*/ 2147483647 h 1396"/>
              <a:gd name="T10" fmla="*/ 2147483647 w 553"/>
              <a:gd name="T11" fmla="*/ 2147483647 h 1396"/>
              <a:gd name="T12" fmla="*/ 2147483647 w 553"/>
              <a:gd name="T13" fmla="*/ 2147483647 h 1396"/>
              <a:gd name="T14" fmla="*/ 2147483647 w 553"/>
              <a:gd name="T15" fmla="*/ 2147483647 h 1396"/>
              <a:gd name="T16" fmla="*/ 2147483647 w 553"/>
              <a:gd name="T17" fmla="*/ 2147483647 h 1396"/>
              <a:gd name="T18" fmla="*/ 2147483647 w 553"/>
              <a:gd name="T19" fmla="*/ 2147483647 h 1396"/>
              <a:gd name="T20" fmla="*/ 2147483647 w 553"/>
              <a:gd name="T21" fmla="*/ 2147483647 h 1396"/>
              <a:gd name="T22" fmla="*/ 2147483647 w 553"/>
              <a:gd name="T23" fmla="*/ 2147483647 h 1396"/>
              <a:gd name="T24" fmla="*/ 2147483647 w 553"/>
              <a:gd name="T25" fmla="*/ 2147483647 h 1396"/>
              <a:gd name="T26" fmla="*/ 2147483647 w 553"/>
              <a:gd name="T27" fmla="*/ 2147483647 h 1396"/>
              <a:gd name="T28" fmla="*/ 2147483647 w 553"/>
              <a:gd name="T29" fmla="*/ 0 h 1396"/>
              <a:gd name="T30" fmla="*/ 2147483647 w 553"/>
              <a:gd name="T31" fmla="*/ 0 h 1396"/>
              <a:gd name="T32" fmla="*/ 2147483647 w 553"/>
              <a:gd name="T33" fmla="*/ 2147483647 h 1396"/>
              <a:gd name="T34" fmla="*/ 2147483647 w 553"/>
              <a:gd name="T35" fmla="*/ 2147483647 h 1396"/>
              <a:gd name="T36" fmla="*/ 2147483647 w 553"/>
              <a:gd name="T37" fmla="*/ 2147483647 h 1396"/>
              <a:gd name="T38" fmla="*/ 2147483647 w 553"/>
              <a:gd name="T39" fmla="*/ 2147483647 h 1396"/>
              <a:gd name="T40" fmla="*/ 2147483647 w 553"/>
              <a:gd name="T41" fmla="*/ 2147483647 h 1396"/>
              <a:gd name="T42" fmla="*/ 2147483647 w 553"/>
              <a:gd name="T43" fmla="*/ 2147483647 h 1396"/>
              <a:gd name="T44" fmla="*/ 2147483647 w 553"/>
              <a:gd name="T45" fmla="*/ 2147483647 h 1396"/>
              <a:gd name="T46" fmla="*/ 2147483647 w 553"/>
              <a:gd name="T47" fmla="*/ 2147483647 h 1396"/>
              <a:gd name="T48" fmla="*/ 2147483647 w 553"/>
              <a:gd name="T49" fmla="*/ 2147483647 h 1396"/>
              <a:gd name="T50" fmla="*/ 2147483647 w 553"/>
              <a:gd name="T51" fmla="*/ 2147483647 h 1396"/>
              <a:gd name="T52" fmla="*/ 2147483647 w 553"/>
              <a:gd name="T53" fmla="*/ 2147483647 h 1396"/>
              <a:gd name="T54" fmla="*/ 2147483647 w 553"/>
              <a:gd name="T55" fmla="*/ 2147483647 h 1396"/>
              <a:gd name="T56" fmla="*/ 2147483647 w 553"/>
              <a:gd name="T57" fmla="*/ 2147483647 h 1396"/>
              <a:gd name="T58" fmla="*/ 2147483647 w 553"/>
              <a:gd name="T59" fmla="*/ 2147483647 h 1396"/>
              <a:gd name="T60" fmla="*/ 2147483647 w 553"/>
              <a:gd name="T61" fmla="*/ 2147483647 h 1396"/>
              <a:gd name="T62" fmla="*/ 2147483647 w 553"/>
              <a:gd name="T63" fmla="*/ 2147483647 h 1396"/>
              <a:gd name="T64" fmla="*/ 2147483647 w 553"/>
              <a:gd name="T65" fmla="*/ 2147483647 h 1396"/>
              <a:gd name="T66" fmla="*/ 2147483647 w 553"/>
              <a:gd name="T67" fmla="*/ 2147483647 h 1396"/>
              <a:gd name="T68" fmla="*/ 2147483647 w 553"/>
              <a:gd name="T69" fmla="*/ 2147483647 h 1396"/>
              <a:gd name="T70" fmla="*/ 2147483647 w 553"/>
              <a:gd name="T71" fmla="*/ 2147483647 h 1396"/>
              <a:gd name="T72" fmla="*/ 2147483647 w 553"/>
              <a:gd name="T73" fmla="*/ 2147483647 h 1396"/>
              <a:gd name="T74" fmla="*/ 2147483647 w 553"/>
              <a:gd name="T75" fmla="*/ 2147483647 h 1396"/>
              <a:gd name="T76" fmla="*/ 2147483647 w 553"/>
              <a:gd name="T77" fmla="*/ 2147483647 h 1396"/>
              <a:gd name="T78" fmla="*/ 0 w 553"/>
              <a:gd name="T79" fmla="*/ 2147483647 h 1396"/>
              <a:gd name="T80" fmla="*/ 2147483647 w 553"/>
              <a:gd name="T81" fmla="*/ 2147483647 h 1396"/>
              <a:gd name="T82" fmla="*/ 2147483647 w 553"/>
              <a:gd name="T83" fmla="*/ 2147483647 h 1396"/>
              <a:gd name="T84" fmla="*/ 2147483647 w 553"/>
              <a:gd name="T85" fmla="*/ 2147483647 h 1396"/>
              <a:gd name="T86" fmla="*/ 2147483647 w 553"/>
              <a:gd name="T87" fmla="*/ 2147483647 h 1396"/>
              <a:gd name="T88" fmla="*/ 2147483647 w 553"/>
              <a:gd name="T89" fmla="*/ 2147483647 h 1396"/>
              <a:gd name="T90" fmla="*/ 2147483647 w 553"/>
              <a:gd name="T91" fmla="*/ 2147483647 h 1396"/>
              <a:gd name="T92" fmla="*/ 2147483647 w 553"/>
              <a:gd name="T93" fmla="*/ 2147483647 h 1396"/>
              <a:gd name="T94" fmla="*/ 2147483647 w 553"/>
              <a:gd name="T95" fmla="*/ 2147483647 h 1396"/>
              <a:gd name="T96" fmla="*/ 2147483647 w 553"/>
              <a:gd name="T97" fmla="*/ 2147483647 h 1396"/>
              <a:gd name="T98" fmla="*/ 2147483647 w 553"/>
              <a:gd name="T99" fmla="*/ 2147483647 h 1396"/>
              <a:gd name="T100" fmla="*/ 2147483647 w 553"/>
              <a:gd name="T101" fmla="*/ 2147483647 h 1396"/>
              <a:gd name="T102" fmla="*/ 2147483647 w 553"/>
              <a:gd name="T103" fmla="*/ 2147483647 h 1396"/>
              <a:gd name="T104" fmla="*/ 2147483647 w 553"/>
              <a:gd name="T105" fmla="*/ 2147483647 h 1396"/>
              <a:gd name="T106" fmla="*/ 2147483647 w 553"/>
              <a:gd name="T107" fmla="*/ 2147483647 h 1396"/>
              <a:gd name="T108" fmla="*/ 2147483647 w 553"/>
              <a:gd name="T109" fmla="*/ 2147483647 h 13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53" h="1396">
                <a:moveTo>
                  <a:pt x="549" y="1368"/>
                </a:moveTo>
                <a:lnTo>
                  <a:pt x="533" y="1203"/>
                </a:lnTo>
                <a:lnTo>
                  <a:pt x="519" y="1040"/>
                </a:lnTo>
                <a:lnTo>
                  <a:pt x="504" y="877"/>
                </a:lnTo>
                <a:lnTo>
                  <a:pt x="490" y="715"/>
                </a:lnTo>
                <a:lnTo>
                  <a:pt x="473" y="552"/>
                </a:lnTo>
                <a:lnTo>
                  <a:pt x="460" y="389"/>
                </a:lnTo>
                <a:lnTo>
                  <a:pt x="445" y="226"/>
                </a:lnTo>
                <a:lnTo>
                  <a:pt x="431" y="64"/>
                </a:lnTo>
                <a:lnTo>
                  <a:pt x="417" y="54"/>
                </a:lnTo>
                <a:lnTo>
                  <a:pt x="407" y="43"/>
                </a:lnTo>
                <a:lnTo>
                  <a:pt x="398" y="30"/>
                </a:lnTo>
                <a:lnTo>
                  <a:pt x="390" y="17"/>
                </a:lnTo>
                <a:lnTo>
                  <a:pt x="380" y="5"/>
                </a:lnTo>
                <a:lnTo>
                  <a:pt x="372" y="0"/>
                </a:lnTo>
                <a:lnTo>
                  <a:pt x="362" y="0"/>
                </a:lnTo>
                <a:lnTo>
                  <a:pt x="354" y="7"/>
                </a:lnTo>
                <a:lnTo>
                  <a:pt x="341" y="23"/>
                </a:lnTo>
                <a:lnTo>
                  <a:pt x="329" y="52"/>
                </a:lnTo>
                <a:lnTo>
                  <a:pt x="314" y="94"/>
                </a:lnTo>
                <a:lnTo>
                  <a:pt x="301" y="146"/>
                </a:lnTo>
                <a:lnTo>
                  <a:pt x="288" y="207"/>
                </a:lnTo>
                <a:lnTo>
                  <a:pt x="277" y="280"/>
                </a:lnTo>
                <a:lnTo>
                  <a:pt x="267" y="361"/>
                </a:lnTo>
                <a:lnTo>
                  <a:pt x="263" y="453"/>
                </a:lnTo>
                <a:lnTo>
                  <a:pt x="255" y="535"/>
                </a:lnTo>
                <a:lnTo>
                  <a:pt x="242" y="597"/>
                </a:lnTo>
                <a:lnTo>
                  <a:pt x="226" y="646"/>
                </a:lnTo>
                <a:lnTo>
                  <a:pt x="209" y="686"/>
                </a:lnTo>
                <a:lnTo>
                  <a:pt x="190" y="719"/>
                </a:lnTo>
                <a:lnTo>
                  <a:pt x="174" y="752"/>
                </a:lnTo>
                <a:lnTo>
                  <a:pt x="160" y="790"/>
                </a:lnTo>
                <a:lnTo>
                  <a:pt x="153" y="837"/>
                </a:lnTo>
                <a:lnTo>
                  <a:pt x="139" y="891"/>
                </a:lnTo>
                <a:lnTo>
                  <a:pt x="114" y="952"/>
                </a:lnTo>
                <a:lnTo>
                  <a:pt x="84" y="1014"/>
                </a:lnTo>
                <a:lnTo>
                  <a:pt x="52" y="1077"/>
                </a:lnTo>
                <a:lnTo>
                  <a:pt x="24" y="1134"/>
                </a:lnTo>
                <a:lnTo>
                  <a:pt x="6" y="1188"/>
                </a:lnTo>
                <a:lnTo>
                  <a:pt x="0" y="1233"/>
                </a:lnTo>
                <a:lnTo>
                  <a:pt x="15" y="1268"/>
                </a:lnTo>
                <a:lnTo>
                  <a:pt x="51" y="1292"/>
                </a:lnTo>
                <a:lnTo>
                  <a:pt x="105" y="1318"/>
                </a:lnTo>
                <a:lnTo>
                  <a:pt x="169" y="1337"/>
                </a:lnTo>
                <a:lnTo>
                  <a:pt x="242" y="1358"/>
                </a:lnTo>
                <a:lnTo>
                  <a:pt x="314" y="1372"/>
                </a:lnTo>
                <a:lnTo>
                  <a:pt x="384" y="1384"/>
                </a:lnTo>
                <a:lnTo>
                  <a:pt x="443" y="1391"/>
                </a:lnTo>
                <a:lnTo>
                  <a:pt x="490" y="1396"/>
                </a:lnTo>
                <a:lnTo>
                  <a:pt x="518" y="1394"/>
                </a:lnTo>
                <a:lnTo>
                  <a:pt x="537" y="1393"/>
                </a:lnTo>
                <a:lnTo>
                  <a:pt x="548" y="1387"/>
                </a:lnTo>
                <a:lnTo>
                  <a:pt x="553" y="1382"/>
                </a:lnTo>
                <a:lnTo>
                  <a:pt x="552" y="1372"/>
                </a:lnTo>
                <a:lnTo>
                  <a:pt x="549" y="1368"/>
                </a:lnTo>
                <a:close/>
              </a:path>
            </a:pathLst>
          </a:custGeom>
          <a:solidFill>
            <a:srgbClr val="C9D6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8" name="Freeform 74"/>
          <p:cNvSpPr>
            <a:spLocks/>
          </p:cNvSpPr>
          <p:nvPr/>
        </p:nvSpPr>
        <p:spPr bwMode="auto">
          <a:xfrm>
            <a:off x="6611938" y="2913063"/>
            <a:ext cx="801687" cy="2211387"/>
          </a:xfrm>
          <a:custGeom>
            <a:avLst/>
            <a:gdLst>
              <a:gd name="T0" fmla="*/ 2147483647 w 505"/>
              <a:gd name="T1" fmla="*/ 2147483647 h 1393"/>
              <a:gd name="T2" fmla="*/ 2147483647 w 505"/>
              <a:gd name="T3" fmla="*/ 2147483647 h 1393"/>
              <a:gd name="T4" fmla="*/ 2147483647 w 505"/>
              <a:gd name="T5" fmla="*/ 2147483647 h 1393"/>
              <a:gd name="T6" fmla="*/ 2147483647 w 505"/>
              <a:gd name="T7" fmla="*/ 2147483647 h 1393"/>
              <a:gd name="T8" fmla="*/ 2147483647 w 505"/>
              <a:gd name="T9" fmla="*/ 2147483647 h 1393"/>
              <a:gd name="T10" fmla="*/ 2147483647 w 505"/>
              <a:gd name="T11" fmla="*/ 2147483647 h 1393"/>
              <a:gd name="T12" fmla="*/ 2147483647 w 505"/>
              <a:gd name="T13" fmla="*/ 2147483647 h 1393"/>
              <a:gd name="T14" fmla="*/ 2147483647 w 505"/>
              <a:gd name="T15" fmla="*/ 2147483647 h 1393"/>
              <a:gd name="T16" fmla="*/ 2147483647 w 505"/>
              <a:gd name="T17" fmla="*/ 2147483647 h 1393"/>
              <a:gd name="T18" fmla="*/ 2147483647 w 505"/>
              <a:gd name="T19" fmla="*/ 2147483647 h 1393"/>
              <a:gd name="T20" fmla="*/ 2147483647 w 505"/>
              <a:gd name="T21" fmla="*/ 2147483647 h 1393"/>
              <a:gd name="T22" fmla="*/ 2147483647 w 505"/>
              <a:gd name="T23" fmla="*/ 2147483647 h 1393"/>
              <a:gd name="T24" fmla="*/ 2147483647 w 505"/>
              <a:gd name="T25" fmla="*/ 2147483647 h 1393"/>
              <a:gd name="T26" fmla="*/ 2147483647 w 505"/>
              <a:gd name="T27" fmla="*/ 2147483647 h 1393"/>
              <a:gd name="T28" fmla="*/ 2147483647 w 505"/>
              <a:gd name="T29" fmla="*/ 0 h 1393"/>
              <a:gd name="T30" fmla="*/ 2147483647 w 505"/>
              <a:gd name="T31" fmla="*/ 0 h 1393"/>
              <a:gd name="T32" fmla="*/ 2147483647 w 505"/>
              <a:gd name="T33" fmla="*/ 2147483647 h 1393"/>
              <a:gd name="T34" fmla="*/ 2147483647 w 505"/>
              <a:gd name="T35" fmla="*/ 2147483647 h 1393"/>
              <a:gd name="T36" fmla="*/ 2147483647 w 505"/>
              <a:gd name="T37" fmla="*/ 2147483647 h 1393"/>
              <a:gd name="T38" fmla="*/ 2147483647 w 505"/>
              <a:gd name="T39" fmla="*/ 2147483647 h 1393"/>
              <a:gd name="T40" fmla="*/ 2147483647 w 505"/>
              <a:gd name="T41" fmla="*/ 2147483647 h 1393"/>
              <a:gd name="T42" fmla="*/ 2147483647 w 505"/>
              <a:gd name="T43" fmla="*/ 2147483647 h 1393"/>
              <a:gd name="T44" fmla="*/ 2147483647 w 505"/>
              <a:gd name="T45" fmla="*/ 2147483647 h 1393"/>
              <a:gd name="T46" fmla="*/ 2147483647 w 505"/>
              <a:gd name="T47" fmla="*/ 2147483647 h 1393"/>
              <a:gd name="T48" fmla="*/ 2147483647 w 505"/>
              <a:gd name="T49" fmla="*/ 2147483647 h 1393"/>
              <a:gd name="T50" fmla="*/ 2147483647 w 505"/>
              <a:gd name="T51" fmla="*/ 2147483647 h 1393"/>
              <a:gd name="T52" fmla="*/ 2147483647 w 505"/>
              <a:gd name="T53" fmla="*/ 2147483647 h 1393"/>
              <a:gd name="T54" fmla="*/ 2147483647 w 505"/>
              <a:gd name="T55" fmla="*/ 2147483647 h 1393"/>
              <a:gd name="T56" fmla="*/ 2147483647 w 505"/>
              <a:gd name="T57" fmla="*/ 2147483647 h 1393"/>
              <a:gd name="T58" fmla="*/ 2147483647 w 505"/>
              <a:gd name="T59" fmla="*/ 2147483647 h 1393"/>
              <a:gd name="T60" fmla="*/ 2147483647 w 505"/>
              <a:gd name="T61" fmla="*/ 2147483647 h 1393"/>
              <a:gd name="T62" fmla="*/ 2147483647 w 505"/>
              <a:gd name="T63" fmla="*/ 2147483647 h 1393"/>
              <a:gd name="T64" fmla="*/ 2147483647 w 505"/>
              <a:gd name="T65" fmla="*/ 2147483647 h 1393"/>
              <a:gd name="T66" fmla="*/ 2147483647 w 505"/>
              <a:gd name="T67" fmla="*/ 2147483647 h 1393"/>
              <a:gd name="T68" fmla="*/ 2147483647 w 505"/>
              <a:gd name="T69" fmla="*/ 2147483647 h 1393"/>
              <a:gd name="T70" fmla="*/ 2147483647 w 505"/>
              <a:gd name="T71" fmla="*/ 2147483647 h 1393"/>
              <a:gd name="T72" fmla="*/ 2147483647 w 505"/>
              <a:gd name="T73" fmla="*/ 2147483647 h 1393"/>
              <a:gd name="T74" fmla="*/ 2147483647 w 505"/>
              <a:gd name="T75" fmla="*/ 2147483647 h 1393"/>
              <a:gd name="T76" fmla="*/ 2147483647 w 505"/>
              <a:gd name="T77" fmla="*/ 2147483647 h 1393"/>
              <a:gd name="T78" fmla="*/ 0 w 505"/>
              <a:gd name="T79" fmla="*/ 2147483647 h 1393"/>
              <a:gd name="T80" fmla="*/ 2147483647 w 505"/>
              <a:gd name="T81" fmla="*/ 2147483647 h 1393"/>
              <a:gd name="T82" fmla="*/ 2147483647 w 505"/>
              <a:gd name="T83" fmla="*/ 2147483647 h 1393"/>
              <a:gd name="T84" fmla="*/ 2147483647 w 505"/>
              <a:gd name="T85" fmla="*/ 2147483647 h 1393"/>
              <a:gd name="T86" fmla="*/ 2147483647 w 505"/>
              <a:gd name="T87" fmla="*/ 2147483647 h 1393"/>
              <a:gd name="T88" fmla="*/ 2147483647 w 505"/>
              <a:gd name="T89" fmla="*/ 2147483647 h 1393"/>
              <a:gd name="T90" fmla="*/ 2147483647 w 505"/>
              <a:gd name="T91" fmla="*/ 2147483647 h 1393"/>
              <a:gd name="T92" fmla="*/ 2147483647 w 505"/>
              <a:gd name="T93" fmla="*/ 2147483647 h 1393"/>
              <a:gd name="T94" fmla="*/ 2147483647 w 505"/>
              <a:gd name="T95" fmla="*/ 2147483647 h 1393"/>
              <a:gd name="T96" fmla="*/ 2147483647 w 505"/>
              <a:gd name="T97" fmla="*/ 2147483647 h 1393"/>
              <a:gd name="T98" fmla="*/ 2147483647 w 505"/>
              <a:gd name="T99" fmla="*/ 2147483647 h 1393"/>
              <a:gd name="T100" fmla="*/ 2147483647 w 505"/>
              <a:gd name="T101" fmla="*/ 2147483647 h 1393"/>
              <a:gd name="T102" fmla="*/ 2147483647 w 505"/>
              <a:gd name="T103" fmla="*/ 2147483647 h 1393"/>
              <a:gd name="T104" fmla="*/ 2147483647 w 505"/>
              <a:gd name="T105" fmla="*/ 2147483647 h 1393"/>
              <a:gd name="T106" fmla="*/ 2147483647 w 505"/>
              <a:gd name="T107" fmla="*/ 2147483647 h 1393"/>
              <a:gd name="T108" fmla="*/ 2147483647 w 505"/>
              <a:gd name="T109" fmla="*/ 2147483647 h 139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05" h="1393">
                <a:moveTo>
                  <a:pt x="501" y="1365"/>
                </a:moveTo>
                <a:lnTo>
                  <a:pt x="486" y="1200"/>
                </a:lnTo>
                <a:lnTo>
                  <a:pt x="471" y="1037"/>
                </a:lnTo>
                <a:lnTo>
                  <a:pt x="456" y="874"/>
                </a:lnTo>
                <a:lnTo>
                  <a:pt x="442" y="712"/>
                </a:lnTo>
                <a:lnTo>
                  <a:pt x="427" y="549"/>
                </a:lnTo>
                <a:lnTo>
                  <a:pt x="413" y="388"/>
                </a:lnTo>
                <a:lnTo>
                  <a:pt x="398" y="224"/>
                </a:lnTo>
                <a:lnTo>
                  <a:pt x="384" y="63"/>
                </a:lnTo>
                <a:lnTo>
                  <a:pt x="370" y="53"/>
                </a:lnTo>
                <a:lnTo>
                  <a:pt x="361" y="42"/>
                </a:lnTo>
                <a:lnTo>
                  <a:pt x="353" y="28"/>
                </a:lnTo>
                <a:lnTo>
                  <a:pt x="344" y="18"/>
                </a:lnTo>
                <a:lnTo>
                  <a:pt x="336" y="6"/>
                </a:lnTo>
                <a:lnTo>
                  <a:pt x="329" y="0"/>
                </a:lnTo>
                <a:lnTo>
                  <a:pt x="321" y="0"/>
                </a:lnTo>
                <a:lnTo>
                  <a:pt x="314" y="7"/>
                </a:lnTo>
                <a:lnTo>
                  <a:pt x="302" y="23"/>
                </a:lnTo>
                <a:lnTo>
                  <a:pt x="291" y="53"/>
                </a:lnTo>
                <a:lnTo>
                  <a:pt x="278" y="93"/>
                </a:lnTo>
                <a:lnTo>
                  <a:pt x="267" y="145"/>
                </a:lnTo>
                <a:lnTo>
                  <a:pt x="255" y="205"/>
                </a:lnTo>
                <a:lnTo>
                  <a:pt x="245" y="278"/>
                </a:lnTo>
                <a:lnTo>
                  <a:pt x="237" y="360"/>
                </a:lnTo>
                <a:lnTo>
                  <a:pt x="234" y="450"/>
                </a:lnTo>
                <a:lnTo>
                  <a:pt x="227" y="532"/>
                </a:lnTo>
                <a:lnTo>
                  <a:pt x="216" y="594"/>
                </a:lnTo>
                <a:lnTo>
                  <a:pt x="201" y="643"/>
                </a:lnTo>
                <a:lnTo>
                  <a:pt x="186" y="683"/>
                </a:lnTo>
                <a:lnTo>
                  <a:pt x="170" y="716"/>
                </a:lnTo>
                <a:lnTo>
                  <a:pt x="154" y="749"/>
                </a:lnTo>
                <a:lnTo>
                  <a:pt x="143" y="787"/>
                </a:lnTo>
                <a:lnTo>
                  <a:pt x="137" y="834"/>
                </a:lnTo>
                <a:lnTo>
                  <a:pt x="124" y="888"/>
                </a:lnTo>
                <a:lnTo>
                  <a:pt x="104" y="947"/>
                </a:lnTo>
                <a:lnTo>
                  <a:pt x="75" y="1008"/>
                </a:lnTo>
                <a:lnTo>
                  <a:pt x="47" y="1070"/>
                </a:lnTo>
                <a:lnTo>
                  <a:pt x="22" y="1127"/>
                </a:lnTo>
                <a:lnTo>
                  <a:pt x="6" y="1181"/>
                </a:lnTo>
                <a:lnTo>
                  <a:pt x="0" y="1226"/>
                </a:lnTo>
                <a:lnTo>
                  <a:pt x="15" y="1261"/>
                </a:lnTo>
                <a:lnTo>
                  <a:pt x="47" y="1285"/>
                </a:lnTo>
                <a:lnTo>
                  <a:pt x="97" y="1311"/>
                </a:lnTo>
                <a:lnTo>
                  <a:pt x="156" y="1332"/>
                </a:lnTo>
                <a:lnTo>
                  <a:pt x="223" y="1353"/>
                </a:lnTo>
                <a:lnTo>
                  <a:pt x="289" y="1367"/>
                </a:lnTo>
                <a:lnTo>
                  <a:pt x="353" y="1379"/>
                </a:lnTo>
                <a:lnTo>
                  <a:pt x="406" y="1388"/>
                </a:lnTo>
                <a:lnTo>
                  <a:pt x="447" y="1393"/>
                </a:lnTo>
                <a:lnTo>
                  <a:pt x="472" y="1391"/>
                </a:lnTo>
                <a:lnTo>
                  <a:pt x="490" y="1390"/>
                </a:lnTo>
                <a:lnTo>
                  <a:pt x="500" y="1384"/>
                </a:lnTo>
                <a:lnTo>
                  <a:pt x="505" y="1379"/>
                </a:lnTo>
                <a:lnTo>
                  <a:pt x="504" y="1369"/>
                </a:lnTo>
                <a:lnTo>
                  <a:pt x="501" y="1365"/>
                </a:lnTo>
                <a:close/>
              </a:path>
            </a:pathLst>
          </a:custGeom>
          <a:solidFill>
            <a:srgbClr val="D4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09" name="Freeform 75"/>
          <p:cNvSpPr>
            <a:spLocks/>
          </p:cNvSpPr>
          <p:nvPr/>
        </p:nvSpPr>
        <p:spPr bwMode="auto">
          <a:xfrm>
            <a:off x="6692900" y="2916238"/>
            <a:ext cx="720725" cy="2208212"/>
          </a:xfrm>
          <a:custGeom>
            <a:avLst/>
            <a:gdLst>
              <a:gd name="T0" fmla="*/ 2147483647 w 454"/>
              <a:gd name="T1" fmla="*/ 2147483647 h 1391"/>
              <a:gd name="T2" fmla="*/ 2147483647 w 454"/>
              <a:gd name="T3" fmla="*/ 2147483647 h 1391"/>
              <a:gd name="T4" fmla="*/ 2147483647 w 454"/>
              <a:gd name="T5" fmla="*/ 2147483647 h 1391"/>
              <a:gd name="T6" fmla="*/ 2147483647 w 454"/>
              <a:gd name="T7" fmla="*/ 2147483647 h 1391"/>
              <a:gd name="T8" fmla="*/ 2147483647 w 454"/>
              <a:gd name="T9" fmla="*/ 2147483647 h 1391"/>
              <a:gd name="T10" fmla="*/ 2147483647 w 454"/>
              <a:gd name="T11" fmla="*/ 2147483647 h 1391"/>
              <a:gd name="T12" fmla="*/ 2147483647 w 454"/>
              <a:gd name="T13" fmla="*/ 2147483647 h 1391"/>
              <a:gd name="T14" fmla="*/ 2147483647 w 454"/>
              <a:gd name="T15" fmla="*/ 2147483647 h 1391"/>
              <a:gd name="T16" fmla="*/ 2147483647 w 454"/>
              <a:gd name="T17" fmla="*/ 2147483647 h 1391"/>
              <a:gd name="T18" fmla="*/ 2147483647 w 454"/>
              <a:gd name="T19" fmla="*/ 2147483647 h 1391"/>
              <a:gd name="T20" fmla="*/ 2147483647 w 454"/>
              <a:gd name="T21" fmla="*/ 2147483647 h 1391"/>
              <a:gd name="T22" fmla="*/ 2147483647 w 454"/>
              <a:gd name="T23" fmla="*/ 2147483647 h 1391"/>
              <a:gd name="T24" fmla="*/ 2147483647 w 454"/>
              <a:gd name="T25" fmla="*/ 2147483647 h 1391"/>
              <a:gd name="T26" fmla="*/ 2147483647 w 454"/>
              <a:gd name="T27" fmla="*/ 2147483647 h 1391"/>
              <a:gd name="T28" fmla="*/ 2147483647 w 454"/>
              <a:gd name="T29" fmla="*/ 2147483647 h 1391"/>
              <a:gd name="T30" fmla="*/ 2147483647 w 454"/>
              <a:gd name="T31" fmla="*/ 0 h 1391"/>
              <a:gd name="T32" fmla="*/ 2147483647 w 454"/>
              <a:gd name="T33" fmla="*/ 2147483647 h 1391"/>
              <a:gd name="T34" fmla="*/ 2147483647 w 454"/>
              <a:gd name="T35" fmla="*/ 2147483647 h 1391"/>
              <a:gd name="T36" fmla="*/ 2147483647 w 454"/>
              <a:gd name="T37" fmla="*/ 2147483647 h 1391"/>
              <a:gd name="T38" fmla="*/ 2147483647 w 454"/>
              <a:gd name="T39" fmla="*/ 2147483647 h 1391"/>
              <a:gd name="T40" fmla="*/ 2147483647 w 454"/>
              <a:gd name="T41" fmla="*/ 2147483647 h 1391"/>
              <a:gd name="T42" fmla="*/ 2147483647 w 454"/>
              <a:gd name="T43" fmla="*/ 2147483647 h 1391"/>
              <a:gd name="T44" fmla="*/ 2147483647 w 454"/>
              <a:gd name="T45" fmla="*/ 2147483647 h 1391"/>
              <a:gd name="T46" fmla="*/ 2147483647 w 454"/>
              <a:gd name="T47" fmla="*/ 2147483647 h 1391"/>
              <a:gd name="T48" fmla="*/ 2147483647 w 454"/>
              <a:gd name="T49" fmla="*/ 2147483647 h 1391"/>
              <a:gd name="T50" fmla="*/ 2147483647 w 454"/>
              <a:gd name="T51" fmla="*/ 2147483647 h 1391"/>
              <a:gd name="T52" fmla="*/ 2147483647 w 454"/>
              <a:gd name="T53" fmla="*/ 2147483647 h 1391"/>
              <a:gd name="T54" fmla="*/ 2147483647 w 454"/>
              <a:gd name="T55" fmla="*/ 2147483647 h 1391"/>
              <a:gd name="T56" fmla="*/ 2147483647 w 454"/>
              <a:gd name="T57" fmla="*/ 2147483647 h 1391"/>
              <a:gd name="T58" fmla="*/ 2147483647 w 454"/>
              <a:gd name="T59" fmla="*/ 2147483647 h 1391"/>
              <a:gd name="T60" fmla="*/ 2147483647 w 454"/>
              <a:gd name="T61" fmla="*/ 2147483647 h 1391"/>
              <a:gd name="T62" fmla="*/ 2147483647 w 454"/>
              <a:gd name="T63" fmla="*/ 2147483647 h 1391"/>
              <a:gd name="T64" fmla="*/ 2147483647 w 454"/>
              <a:gd name="T65" fmla="*/ 2147483647 h 1391"/>
              <a:gd name="T66" fmla="*/ 2147483647 w 454"/>
              <a:gd name="T67" fmla="*/ 2147483647 h 1391"/>
              <a:gd name="T68" fmla="*/ 2147483647 w 454"/>
              <a:gd name="T69" fmla="*/ 2147483647 h 1391"/>
              <a:gd name="T70" fmla="*/ 2147483647 w 454"/>
              <a:gd name="T71" fmla="*/ 2147483647 h 1391"/>
              <a:gd name="T72" fmla="*/ 2147483647 w 454"/>
              <a:gd name="T73" fmla="*/ 2147483647 h 1391"/>
              <a:gd name="T74" fmla="*/ 2147483647 w 454"/>
              <a:gd name="T75" fmla="*/ 2147483647 h 1391"/>
              <a:gd name="T76" fmla="*/ 2147483647 w 454"/>
              <a:gd name="T77" fmla="*/ 2147483647 h 1391"/>
              <a:gd name="T78" fmla="*/ 0 w 454"/>
              <a:gd name="T79" fmla="*/ 2147483647 h 1391"/>
              <a:gd name="T80" fmla="*/ 2147483647 w 454"/>
              <a:gd name="T81" fmla="*/ 2147483647 h 1391"/>
              <a:gd name="T82" fmla="*/ 2147483647 w 454"/>
              <a:gd name="T83" fmla="*/ 2147483647 h 1391"/>
              <a:gd name="T84" fmla="*/ 2147483647 w 454"/>
              <a:gd name="T85" fmla="*/ 2147483647 h 1391"/>
              <a:gd name="T86" fmla="*/ 2147483647 w 454"/>
              <a:gd name="T87" fmla="*/ 2147483647 h 1391"/>
              <a:gd name="T88" fmla="*/ 2147483647 w 454"/>
              <a:gd name="T89" fmla="*/ 2147483647 h 1391"/>
              <a:gd name="T90" fmla="*/ 2147483647 w 454"/>
              <a:gd name="T91" fmla="*/ 2147483647 h 1391"/>
              <a:gd name="T92" fmla="*/ 2147483647 w 454"/>
              <a:gd name="T93" fmla="*/ 2147483647 h 1391"/>
              <a:gd name="T94" fmla="*/ 2147483647 w 454"/>
              <a:gd name="T95" fmla="*/ 2147483647 h 1391"/>
              <a:gd name="T96" fmla="*/ 2147483647 w 454"/>
              <a:gd name="T97" fmla="*/ 2147483647 h 1391"/>
              <a:gd name="T98" fmla="*/ 2147483647 w 454"/>
              <a:gd name="T99" fmla="*/ 2147483647 h 1391"/>
              <a:gd name="T100" fmla="*/ 2147483647 w 454"/>
              <a:gd name="T101" fmla="*/ 2147483647 h 1391"/>
              <a:gd name="T102" fmla="*/ 2147483647 w 454"/>
              <a:gd name="T103" fmla="*/ 2147483647 h 1391"/>
              <a:gd name="T104" fmla="*/ 2147483647 w 454"/>
              <a:gd name="T105" fmla="*/ 2147483647 h 1391"/>
              <a:gd name="T106" fmla="*/ 2147483647 w 454"/>
              <a:gd name="T107" fmla="*/ 2147483647 h 1391"/>
              <a:gd name="T108" fmla="*/ 2147483647 w 454"/>
              <a:gd name="T109" fmla="*/ 2147483647 h 139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4" h="1391">
                <a:moveTo>
                  <a:pt x="450" y="1363"/>
                </a:moveTo>
                <a:lnTo>
                  <a:pt x="435" y="1200"/>
                </a:lnTo>
                <a:lnTo>
                  <a:pt x="420" y="1039"/>
                </a:lnTo>
                <a:lnTo>
                  <a:pt x="405" y="875"/>
                </a:lnTo>
                <a:lnTo>
                  <a:pt x="391" y="714"/>
                </a:lnTo>
                <a:lnTo>
                  <a:pt x="376" y="551"/>
                </a:lnTo>
                <a:lnTo>
                  <a:pt x="362" y="389"/>
                </a:lnTo>
                <a:lnTo>
                  <a:pt x="347" y="226"/>
                </a:lnTo>
                <a:lnTo>
                  <a:pt x="333" y="64"/>
                </a:lnTo>
                <a:lnTo>
                  <a:pt x="321" y="54"/>
                </a:lnTo>
                <a:lnTo>
                  <a:pt x="313" y="44"/>
                </a:lnTo>
                <a:lnTo>
                  <a:pt x="304" y="30"/>
                </a:lnTo>
                <a:lnTo>
                  <a:pt x="297" y="19"/>
                </a:lnTo>
                <a:lnTo>
                  <a:pt x="291" y="7"/>
                </a:lnTo>
                <a:lnTo>
                  <a:pt x="284" y="2"/>
                </a:lnTo>
                <a:lnTo>
                  <a:pt x="277" y="0"/>
                </a:lnTo>
                <a:lnTo>
                  <a:pt x="271" y="9"/>
                </a:lnTo>
                <a:lnTo>
                  <a:pt x="262" y="23"/>
                </a:lnTo>
                <a:lnTo>
                  <a:pt x="251" y="52"/>
                </a:lnTo>
                <a:lnTo>
                  <a:pt x="240" y="92"/>
                </a:lnTo>
                <a:lnTo>
                  <a:pt x="230" y="144"/>
                </a:lnTo>
                <a:lnTo>
                  <a:pt x="219" y="205"/>
                </a:lnTo>
                <a:lnTo>
                  <a:pt x="211" y="278"/>
                </a:lnTo>
                <a:lnTo>
                  <a:pt x="204" y="360"/>
                </a:lnTo>
                <a:lnTo>
                  <a:pt x="202" y="450"/>
                </a:lnTo>
                <a:lnTo>
                  <a:pt x="197" y="530"/>
                </a:lnTo>
                <a:lnTo>
                  <a:pt x="189" y="594"/>
                </a:lnTo>
                <a:lnTo>
                  <a:pt x="175" y="641"/>
                </a:lnTo>
                <a:lnTo>
                  <a:pt x="163" y="681"/>
                </a:lnTo>
                <a:lnTo>
                  <a:pt x="147" y="714"/>
                </a:lnTo>
                <a:lnTo>
                  <a:pt x="134" y="747"/>
                </a:lnTo>
                <a:lnTo>
                  <a:pt x="124" y="785"/>
                </a:lnTo>
                <a:lnTo>
                  <a:pt x="119" y="832"/>
                </a:lnTo>
                <a:lnTo>
                  <a:pt x="108" y="886"/>
                </a:lnTo>
                <a:lnTo>
                  <a:pt x="90" y="945"/>
                </a:lnTo>
                <a:lnTo>
                  <a:pt x="65" y="1006"/>
                </a:lnTo>
                <a:lnTo>
                  <a:pt x="40" y="1068"/>
                </a:lnTo>
                <a:lnTo>
                  <a:pt x="18" y="1125"/>
                </a:lnTo>
                <a:lnTo>
                  <a:pt x="4" y="1177"/>
                </a:lnTo>
                <a:lnTo>
                  <a:pt x="0" y="1223"/>
                </a:lnTo>
                <a:lnTo>
                  <a:pt x="14" y="1257"/>
                </a:lnTo>
                <a:lnTo>
                  <a:pt x="43" y="1282"/>
                </a:lnTo>
                <a:lnTo>
                  <a:pt x="86" y="1308"/>
                </a:lnTo>
                <a:lnTo>
                  <a:pt x="139" y="1329"/>
                </a:lnTo>
                <a:lnTo>
                  <a:pt x="200" y="1349"/>
                </a:lnTo>
                <a:lnTo>
                  <a:pt x="259" y="1365"/>
                </a:lnTo>
                <a:lnTo>
                  <a:pt x="315" y="1377"/>
                </a:lnTo>
                <a:lnTo>
                  <a:pt x="363" y="1386"/>
                </a:lnTo>
                <a:lnTo>
                  <a:pt x="402" y="1391"/>
                </a:lnTo>
                <a:lnTo>
                  <a:pt x="425" y="1389"/>
                </a:lnTo>
                <a:lnTo>
                  <a:pt x="442" y="1388"/>
                </a:lnTo>
                <a:lnTo>
                  <a:pt x="450" y="1382"/>
                </a:lnTo>
                <a:lnTo>
                  <a:pt x="454" y="1377"/>
                </a:lnTo>
                <a:lnTo>
                  <a:pt x="453" y="1367"/>
                </a:lnTo>
                <a:lnTo>
                  <a:pt x="450" y="1363"/>
                </a:lnTo>
                <a:close/>
              </a:path>
            </a:pathLst>
          </a:custGeom>
          <a:solidFill>
            <a:srgbClr val="E0E8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0" name="Freeform 76"/>
          <p:cNvSpPr>
            <a:spLocks/>
          </p:cNvSpPr>
          <p:nvPr/>
        </p:nvSpPr>
        <p:spPr bwMode="auto">
          <a:xfrm>
            <a:off x="6769100" y="2922588"/>
            <a:ext cx="644525" cy="2198687"/>
          </a:xfrm>
          <a:custGeom>
            <a:avLst/>
            <a:gdLst>
              <a:gd name="T0" fmla="*/ 2147483647 w 406"/>
              <a:gd name="T1" fmla="*/ 2147483647 h 1385"/>
              <a:gd name="T2" fmla="*/ 2147483647 w 406"/>
              <a:gd name="T3" fmla="*/ 2147483647 h 1385"/>
              <a:gd name="T4" fmla="*/ 2147483647 w 406"/>
              <a:gd name="T5" fmla="*/ 2147483647 h 1385"/>
              <a:gd name="T6" fmla="*/ 2147483647 w 406"/>
              <a:gd name="T7" fmla="*/ 2147483647 h 1385"/>
              <a:gd name="T8" fmla="*/ 2147483647 w 406"/>
              <a:gd name="T9" fmla="*/ 2147483647 h 1385"/>
              <a:gd name="T10" fmla="*/ 2147483647 w 406"/>
              <a:gd name="T11" fmla="*/ 2147483647 h 1385"/>
              <a:gd name="T12" fmla="*/ 2147483647 w 406"/>
              <a:gd name="T13" fmla="*/ 2147483647 h 1385"/>
              <a:gd name="T14" fmla="*/ 2147483647 w 406"/>
              <a:gd name="T15" fmla="*/ 2147483647 h 1385"/>
              <a:gd name="T16" fmla="*/ 2147483647 w 406"/>
              <a:gd name="T17" fmla="*/ 2147483647 h 1385"/>
              <a:gd name="T18" fmla="*/ 2147483647 w 406"/>
              <a:gd name="T19" fmla="*/ 2147483647 h 1385"/>
              <a:gd name="T20" fmla="*/ 2147483647 w 406"/>
              <a:gd name="T21" fmla="*/ 2147483647 h 1385"/>
              <a:gd name="T22" fmla="*/ 2147483647 w 406"/>
              <a:gd name="T23" fmla="*/ 2147483647 h 1385"/>
              <a:gd name="T24" fmla="*/ 2147483647 w 406"/>
              <a:gd name="T25" fmla="*/ 2147483647 h 1385"/>
              <a:gd name="T26" fmla="*/ 2147483647 w 406"/>
              <a:gd name="T27" fmla="*/ 2147483647 h 1385"/>
              <a:gd name="T28" fmla="*/ 2147483647 w 406"/>
              <a:gd name="T29" fmla="*/ 2147483647 h 1385"/>
              <a:gd name="T30" fmla="*/ 2147483647 w 406"/>
              <a:gd name="T31" fmla="*/ 0 h 1385"/>
              <a:gd name="T32" fmla="*/ 2147483647 w 406"/>
              <a:gd name="T33" fmla="*/ 2147483647 h 1385"/>
              <a:gd name="T34" fmla="*/ 2147483647 w 406"/>
              <a:gd name="T35" fmla="*/ 2147483647 h 1385"/>
              <a:gd name="T36" fmla="*/ 2147483647 w 406"/>
              <a:gd name="T37" fmla="*/ 2147483647 h 1385"/>
              <a:gd name="T38" fmla="*/ 2147483647 w 406"/>
              <a:gd name="T39" fmla="*/ 2147483647 h 1385"/>
              <a:gd name="T40" fmla="*/ 2147483647 w 406"/>
              <a:gd name="T41" fmla="*/ 2147483647 h 1385"/>
              <a:gd name="T42" fmla="*/ 2147483647 w 406"/>
              <a:gd name="T43" fmla="*/ 2147483647 h 1385"/>
              <a:gd name="T44" fmla="*/ 2147483647 w 406"/>
              <a:gd name="T45" fmla="*/ 2147483647 h 1385"/>
              <a:gd name="T46" fmla="*/ 2147483647 w 406"/>
              <a:gd name="T47" fmla="*/ 2147483647 h 1385"/>
              <a:gd name="T48" fmla="*/ 2147483647 w 406"/>
              <a:gd name="T49" fmla="*/ 2147483647 h 1385"/>
              <a:gd name="T50" fmla="*/ 2147483647 w 406"/>
              <a:gd name="T51" fmla="*/ 2147483647 h 1385"/>
              <a:gd name="T52" fmla="*/ 2147483647 w 406"/>
              <a:gd name="T53" fmla="*/ 2147483647 h 1385"/>
              <a:gd name="T54" fmla="*/ 2147483647 w 406"/>
              <a:gd name="T55" fmla="*/ 2147483647 h 1385"/>
              <a:gd name="T56" fmla="*/ 2147483647 w 406"/>
              <a:gd name="T57" fmla="*/ 2147483647 h 1385"/>
              <a:gd name="T58" fmla="*/ 2147483647 w 406"/>
              <a:gd name="T59" fmla="*/ 2147483647 h 1385"/>
              <a:gd name="T60" fmla="*/ 2147483647 w 406"/>
              <a:gd name="T61" fmla="*/ 2147483647 h 1385"/>
              <a:gd name="T62" fmla="*/ 2147483647 w 406"/>
              <a:gd name="T63" fmla="*/ 2147483647 h 1385"/>
              <a:gd name="T64" fmla="*/ 2147483647 w 406"/>
              <a:gd name="T65" fmla="*/ 2147483647 h 1385"/>
              <a:gd name="T66" fmla="*/ 2147483647 w 406"/>
              <a:gd name="T67" fmla="*/ 2147483647 h 1385"/>
              <a:gd name="T68" fmla="*/ 2147483647 w 406"/>
              <a:gd name="T69" fmla="*/ 2147483647 h 1385"/>
              <a:gd name="T70" fmla="*/ 2147483647 w 406"/>
              <a:gd name="T71" fmla="*/ 2147483647 h 1385"/>
              <a:gd name="T72" fmla="*/ 2147483647 w 406"/>
              <a:gd name="T73" fmla="*/ 2147483647 h 1385"/>
              <a:gd name="T74" fmla="*/ 2147483647 w 406"/>
              <a:gd name="T75" fmla="*/ 2147483647 h 1385"/>
              <a:gd name="T76" fmla="*/ 2147483647 w 406"/>
              <a:gd name="T77" fmla="*/ 2147483647 h 1385"/>
              <a:gd name="T78" fmla="*/ 0 w 406"/>
              <a:gd name="T79" fmla="*/ 2147483647 h 1385"/>
              <a:gd name="T80" fmla="*/ 2147483647 w 406"/>
              <a:gd name="T81" fmla="*/ 2147483647 h 1385"/>
              <a:gd name="T82" fmla="*/ 2147483647 w 406"/>
              <a:gd name="T83" fmla="*/ 2147483647 h 1385"/>
              <a:gd name="T84" fmla="*/ 2147483647 w 406"/>
              <a:gd name="T85" fmla="*/ 2147483647 h 1385"/>
              <a:gd name="T86" fmla="*/ 2147483647 w 406"/>
              <a:gd name="T87" fmla="*/ 2147483647 h 1385"/>
              <a:gd name="T88" fmla="*/ 2147483647 w 406"/>
              <a:gd name="T89" fmla="*/ 2147483647 h 1385"/>
              <a:gd name="T90" fmla="*/ 2147483647 w 406"/>
              <a:gd name="T91" fmla="*/ 2147483647 h 1385"/>
              <a:gd name="T92" fmla="*/ 2147483647 w 406"/>
              <a:gd name="T93" fmla="*/ 2147483647 h 1385"/>
              <a:gd name="T94" fmla="*/ 2147483647 w 406"/>
              <a:gd name="T95" fmla="*/ 2147483647 h 1385"/>
              <a:gd name="T96" fmla="*/ 2147483647 w 406"/>
              <a:gd name="T97" fmla="*/ 2147483647 h 1385"/>
              <a:gd name="T98" fmla="*/ 2147483647 w 406"/>
              <a:gd name="T99" fmla="*/ 2147483647 h 1385"/>
              <a:gd name="T100" fmla="*/ 2147483647 w 406"/>
              <a:gd name="T101" fmla="*/ 2147483647 h 1385"/>
              <a:gd name="T102" fmla="*/ 2147483647 w 406"/>
              <a:gd name="T103" fmla="*/ 2147483647 h 1385"/>
              <a:gd name="T104" fmla="*/ 2147483647 w 406"/>
              <a:gd name="T105" fmla="*/ 2147483647 h 1385"/>
              <a:gd name="T106" fmla="*/ 2147483647 w 406"/>
              <a:gd name="T107" fmla="*/ 2147483647 h 1385"/>
              <a:gd name="T108" fmla="*/ 2147483647 w 406"/>
              <a:gd name="T109" fmla="*/ 2147483647 h 13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06" h="1385">
                <a:moveTo>
                  <a:pt x="404" y="1359"/>
                </a:moveTo>
                <a:lnTo>
                  <a:pt x="387" y="1196"/>
                </a:lnTo>
                <a:lnTo>
                  <a:pt x="373" y="1035"/>
                </a:lnTo>
                <a:lnTo>
                  <a:pt x="358" y="871"/>
                </a:lnTo>
                <a:lnTo>
                  <a:pt x="344" y="710"/>
                </a:lnTo>
                <a:lnTo>
                  <a:pt x="329" y="547"/>
                </a:lnTo>
                <a:lnTo>
                  <a:pt x="315" y="385"/>
                </a:lnTo>
                <a:lnTo>
                  <a:pt x="300" y="224"/>
                </a:lnTo>
                <a:lnTo>
                  <a:pt x="288" y="62"/>
                </a:lnTo>
                <a:lnTo>
                  <a:pt x="277" y="54"/>
                </a:lnTo>
                <a:lnTo>
                  <a:pt x="269" y="43"/>
                </a:lnTo>
                <a:lnTo>
                  <a:pt x="260" y="29"/>
                </a:lnTo>
                <a:lnTo>
                  <a:pt x="255" y="19"/>
                </a:lnTo>
                <a:lnTo>
                  <a:pt x="248" y="7"/>
                </a:lnTo>
                <a:lnTo>
                  <a:pt x="243" y="1"/>
                </a:lnTo>
                <a:lnTo>
                  <a:pt x="236" y="0"/>
                </a:lnTo>
                <a:lnTo>
                  <a:pt x="230" y="7"/>
                </a:lnTo>
                <a:lnTo>
                  <a:pt x="221" y="21"/>
                </a:lnTo>
                <a:lnTo>
                  <a:pt x="212" y="50"/>
                </a:lnTo>
                <a:lnTo>
                  <a:pt x="203" y="90"/>
                </a:lnTo>
                <a:lnTo>
                  <a:pt x="194" y="142"/>
                </a:lnTo>
                <a:lnTo>
                  <a:pt x="186" y="203"/>
                </a:lnTo>
                <a:lnTo>
                  <a:pt x="179" y="276"/>
                </a:lnTo>
                <a:lnTo>
                  <a:pt x="174" y="356"/>
                </a:lnTo>
                <a:lnTo>
                  <a:pt x="174" y="446"/>
                </a:lnTo>
                <a:lnTo>
                  <a:pt x="170" y="528"/>
                </a:lnTo>
                <a:lnTo>
                  <a:pt x="163" y="590"/>
                </a:lnTo>
                <a:lnTo>
                  <a:pt x="152" y="639"/>
                </a:lnTo>
                <a:lnTo>
                  <a:pt x="141" y="679"/>
                </a:lnTo>
                <a:lnTo>
                  <a:pt x="127" y="712"/>
                </a:lnTo>
                <a:lnTo>
                  <a:pt x="116" y="745"/>
                </a:lnTo>
                <a:lnTo>
                  <a:pt x="106" y="781"/>
                </a:lnTo>
                <a:lnTo>
                  <a:pt x="102" y="828"/>
                </a:lnTo>
                <a:lnTo>
                  <a:pt x="94" y="880"/>
                </a:lnTo>
                <a:lnTo>
                  <a:pt x="77" y="939"/>
                </a:lnTo>
                <a:lnTo>
                  <a:pt x="57" y="1000"/>
                </a:lnTo>
                <a:lnTo>
                  <a:pt x="36" y="1062"/>
                </a:lnTo>
                <a:lnTo>
                  <a:pt x="16" y="1120"/>
                </a:lnTo>
                <a:lnTo>
                  <a:pt x="3" y="1172"/>
                </a:lnTo>
                <a:lnTo>
                  <a:pt x="0" y="1215"/>
                </a:lnTo>
                <a:lnTo>
                  <a:pt x="13" y="1250"/>
                </a:lnTo>
                <a:lnTo>
                  <a:pt x="39" y="1274"/>
                </a:lnTo>
                <a:lnTo>
                  <a:pt x="79" y="1300"/>
                </a:lnTo>
                <a:lnTo>
                  <a:pt x="126" y="1323"/>
                </a:lnTo>
                <a:lnTo>
                  <a:pt x="179" y="1344"/>
                </a:lnTo>
                <a:lnTo>
                  <a:pt x="232" y="1359"/>
                </a:lnTo>
                <a:lnTo>
                  <a:pt x="282" y="1371"/>
                </a:lnTo>
                <a:lnTo>
                  <a:pt x="325" y="1380"/>
                </a:lnTo>
                <a:lnTo>
                  <a:pt x="359" y="1385"/>
                </a:lnTo>
                <a:lnTo>
                  <a:pt x="380" y="1384"/>
                </a:lnTo>
                <a:lnTo>
                  <a:pt x="395" y="1382"/>
                </a:lnTo>
                <a:lnTo>
                  <a:pt x="402" y="1377"/>
                </a:lnTo>
                <a:lnTo>
                  <a:pt x="406" y="1373"/>
                </a:lnTo>
                <a:lnTo>
                  <a:pt x="405" y="1363"/>
                </a:lnTo>
                <a:lnTo>
                  <a:pt x="404" y="1359"/>
                </a:lnTo>
                <a:close/>
              </a:path>
            </a:pathLst>
          </a:custGeom>
          <a:solidFill>
            <a:srgbClr val="EBF0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11" name="Freeform 77"/>
          <p:cNvSpPr>
            <a:spLocks/>
          </p:cNvSpPr>
          <p:nvPr/>
        </p:nvSpPr>
        <p:spPr bwMode="auto">
          <a:xfrm>
            <a:off x="6850063" y="2927350"/>
            <a:ext cx="566737" cy="2193925"/>
          </a:xfrm>
          <a:custGeom>
            <a:avLst/>
            <a:gdLst>
              <a:gd name="T0" fmla="*/ 2147483647 w 357"/>
              <a:gd name="T1" fmla="*/ 2147483647 h 1382"/>
              <a:gd name="T2" fmla="*/ 2147483647 w 357"/>
              <a:gd name="T3" fmla="*/ 2147483647 h 1382"/>
              <a:gd name="T4" fmla="*/ 2147483647 w 357"/>
              <a:gd name="T5" fmla="*/ 2147483647 h 1382"/>
              <a:gd name="T6" fmla="*/ 2147483647 w 357"/>
              <a:gd name="T7" fmla="*/ 2147483647 h 1382"/>
              <a:gd name="T8" fmla="*/ 2147483647 w 357"/>
              <a:gd name="T9" fmla="*/ 2147483647 h 1382"/>
              <a:gd name="T10" fmla="*/ 2147483647 w 357"/>
              <a:gd name="T11" fmla="*/ 2147483647 h 1382"/>
              <a:gd name="T12" fmla="*/ 2147483647 w 357"/>
              <a:gd name="T13" fmla="*/ 2147483647 h 1382"/>
              <a:gd name="T14" fmla="*/ 2147483647 w 357"/>
              <a:gd name="T15" fmla="*/ 2147483647 h 1382"/>
              <a:gd name="T16" fmla="*/ 2147483647 w 357"/>
              <a:gd name="T17" fmla="*/ 2147483647 h 1382"/>
              <a:gd name="T18" fmla="*/ 2147483647 w 357"/>
              <a:gd name="T19" fmla="*/ 2147483647 h 1382"/>
              <a:gd name="T20" fmla="*/ 2147483647 w 357"/>
              <a:gd name="T21" fmla="*/ 2147483647 h 1382"/>
              <a:gd name="T22" fmla="*/ 2147483647 w 357"/>
              <a:gd name="T23" fmla="*/ 2147483647 h 1382"/>
              <a:gd name="T24" fmla="*/ 2147483647 w 357"/>
              <a:gd name="T25" fmla="*/ 2147483647 h 1382"/>
              <a:gd name="T26" fmla="*/ 2147483647 w 357"/>
              <a:gd name="T27" fmla="*/ 2147483647 h 1382"/>
              <a:gd name="T28" fmla="*/ 2147483647 w 357"/>
              <a:gd name="T29" fmla="*/ 0 h 1382"/>
              <a:gd name="T30" fmla="*/ 2147483647 w 357"/>
              <a:gd name="T31" fmla="*/ 0 h 1382"/>
              <a:gd name="T32" fmla="*/ 2147483647 w 357"/>
              <a:gd name="T33" fmla="*/ 2147483647 h 1382"/>
              <a:gd name="T34" fmla="*/ 2147483647 w 357"/>
              <a:gd name="T35" fmla="*/ 2147483647 h 1382"/>
              <a:gd name="T36" fmla="*/ 2147483647 w 357"/>
              <a:gd name="T37" fmla="*/ 2147483647 h 1382"/>
              <a:gd name="T38" fmla="*/ 2147483647 w 357"/>
              <a:gd name="T39" fmla="*/ 2147483647 h 1382"/>
              <a:gd name="T40" fmla="*/ 2147483647 w 357"/>
              <a:gd name="T41" fmla="*/ 2147483647 h 1382"/>
              <a:gd name="T42" fmla="*/ 2147483647 w 357"/>
              <a:gd name="T43" fmla="*/ 2147483647 h 1382"/>
              <a:gd name="T44" fmla="*/ 2147483647 w 357"/>
              <a:gd name="T45" fmla="*/ 2147483647 h 1382"/>
              <a:gd name="T46" fmla="*/ 2147483647 w 357"/>
              <a:gd name="T47" fmla="*/ 2147483647 h 1382"/>
              <a:gd name="T48" fmla="*/ 2147483647 w 357"/>
              <a:gd name="T49" fmla="*/ 2147483647 h 1382"/>
              <a:gd name="T50" fmla="*/ 2147483647 w 357"/>
              <a:gd name="T51" fmla="*/ 2147483647 h 1382"/>
              <a:gd name="T52" fmla="*/ 2147483647 w 357"/>
              <a:gd name="T53" fmla="*/ 2147483647 h 1382"/>
              <a:gd name="T54" fmla="*/ 2147483647 w 357"/>
              <a:gd name="T55" fmla="*/ 2147483647 h 1382"/>
              <a:gd name="T56" fmla="*/ 2147483647 w 357"/>
              <a:gd name="T57" fmla="*/ 2147483647 h 1382"/>
              <a:gd name="T58" fmla="*/ 2147483647 w 357"/>
              <a:gd name="T59" fmla="*/ 2147483647 h 1382"/>
              <a:gd name="T60" fmla="*/ 2147483647 w 357"/>
              <a:gd name="T61" fmla="*/ 2147483647 h 1382"/>
              <a:gd name="T62" fmla="*/ 2147483647 w 357"/>
              <a:gd name="T63" fmla="*/ 2147483647 h 1382"/>
              <a:gd name="T64" fmla="*/ 2147483647 w 357"/>
              <a:gd name="T65" fmla="*/ 2147483647 h 1382"/>
              <a:gd name="T66" fmla="*/ 2147483647 w 357"/>
              <a:gd name="T67" fmla="*/ 2147483647 h 1382"/>
              <a:gd name="T68" fmla="*/ 2147483647 w 357"/>
              <a:gd name="T69" fmla="*/ 2147483647 h 1382"/>
              <a:gd name="T70" fmla="*/ 2147483647 w 357"/>
              <a:gd name="T71" fmla="*/ 2147483647 h 1382"/>
              <a:gd name="T72" fmla="*/ 2147483647 w 357"/>
              <a:gd name="T73" fmla="*/ 2147483647 h 1382"/>
              <a:gd name="T74" fmla="*/ 2147483647 w 357"/>
              <a:gd name="T75" fmla="*/ 2147483647 h 1382"/>
              <a:gd name="T76" fmla="*/ 2147483647 w 357"/>
              <a:gd name="T77" fmla="*/ 2147483647 h 1382"/>
              <a:gd name="T78" fmla="*/ 0 w 357"/>
              <a:gd name="T79" fmla="*/ 2147483647 h 1382"/>
              <a:gd name="T80" fmla="*/ 2147483647 w 357"/>
              <a:gd name="T81" fmla="*/ 2147483647 h 1382"/>
              <a:gd name="T82" fmla="*/ 2147483647 w 357"/>
              <a:gd name="T83" fmla="*/ 2147483647 h 1382"/>
              <a:gd name="T84" fmla="*/ 2147483647 w 357"/>
              <a:gd name="T85" fmla="*/ 2147483647 h 1382"/>
              <a:gd name="T86" fmla="*/ 2147483647 w 357"/>
              <a:gd name="T87" fmla="*/ 2147483647 h 1382"/>
              <a:gd name="T88" fmla="*/ 2147483647 w 357"/>
              <a:gd name="T89" fmla="*/ 2147483647 h 1382"/>
              <a:gd name="T90" fmla="*/ 2147483647 w 357"/>
              <a:gd name="T91" fmla="*/ 2147483647 h 1382"/>
              <a:gd name="T92" fmla="*/ 2147483647 w 357"/>
              <a:gd name="T93" fmla="*/ 2147483647 h 1382"/>
              <a:gd name="T94" fmla="*/ 2147483647 w 357"/>
              <a:gd name="T95" fmla="*/ 2147483647 h 1382"/>
              <a:gd name="T96" fmla="*/ 2147483647 w 357"/>
              <a:gd name="T97" fmla="*/ 2147483647 h 1382"/>
              <a:gd name="T98" fmla="*/ 2147483647 w 357"/>
              <a:gd name="T99" fmla="*/ 2147483647 h 1382"/>
              <a:gd name="T100" fmla="*/ 2147483647 w 357"/>
              <a:gd name="T101" fmla="*/ 2147483647 h 1382"/>
              <a:gd name="T102" fmla="*/ 2147483647 w 357"/>
              <a:gd name="T103" fmla="*/ 2147483647 h 1382"/>
              <a:gd name="T104" fmla="*/ 2147483647 w 357"/>
              <a:gd name="T105" fmla="*/ 2147483647 h 1382"/>
              <a:gd name="T106" fmla="*/ 2147483647 w 357"/>
              <a:gd name="T107" fmla="*/ 2147483647 h 1382"/>
              <a:gd name="T108" fmla="*/ 2147483647 w 357"/>
              <a:gd name="T109" fmla="*/ 2147483647 h 138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57" h="1382">
                <a:moveTo>
                  <a:pt x="353" y="1356"/>
                </a:moveTo>
                <a:lnTo>
                  <a:pt x="336" y="1193"/>
                </a:lnTo>
                <a:lnTo>
                  <a:pt x="322" y="1032"/>
                </a:lnTo>
                <a:lnTo>
                  <a:pt x="307" y="870"/>
                </a:lnTo>
                <a:lnTo>
                  <a:pt x="293" y="709"/>
                </a:lnTo>
                <a:lnTo>
                  <a:pt x="278" y="547"/>
                </a:lnTo>
                <a:lnTo>
                  <a:pt x="264" y="386"/>
                </a:lnTo>
                <a:lnTo>
                  <a:pt x="249" y="224"/>
                </a:lnTo>
                <a:lnTo>
                  <a:pt x="237" y="64"/>
                </a:lnTo>
                <a:lnTo>
                  <a:pt x="227" y="54"/>
                </a:lnTo>
                <a:lnTo>
                  <a:pt x="220" y="44"/>
                </a:lnTo>
                <a:lnTo>
                  <a:pt x="212" y="30"/>
                </a:lnTo>
                <a:lnTo>
                  <a:pt x="208" y="18"/>
                </a:lnTo>
                <a:lnTo>
                  <a:pt x="203" y="5"/>
                </a:lnTo>
                <a:lnTo>
                  <a:pt x="197" y="0"/>
                </a:lnTo>
                <a:lnTo>
                  <a:pt x="192" y="0"/>
                </a:lnTo>
                <a:lnTo>
                  <a:pt x="187" y="7"/>
                </a:lnTo>
                <a:lnTo>
                  <a:pt x="179" y="21"/>
                </a:lnTo>
                <a:lnTo>
                  <a:pt x="172" y="51"/>
                </a:lnTo>
                <a:lnTo>
                  <a:pt x="164" y="90"/>
                </a:lnTo>
                <a:lnTo>
                  <a:pt x="157" y="143"/>
                </a:lnTo>
                <a:lnTo>
                  <a:pt x="149" y="203"/>
                </a:lnTo>
                <a:lnTo>
                  <a:pt x="146" y="275"/>
                </a:lnTo>
                <a:lnTo>
                  <a:pt x="142" y="356"/>
                </a:lnTo>
                <a:lnTo>
                  <a:pt x="143" y="446"/>
                </a:lnTo>
                <a:lnTo>
                  <a:pt x="141" y="526"/>
                </a:lnTo>
                <a:lnTo>
                  <a:pt x="134" y="589"/>
                </a:lnTo>
                <a:lnTo>
                  <a:pt x="125" y="636"/>
                </a:lnTo>
                <a:lnTo>
                  <a:pt x="116" y="676"/>
                </a:lnTo>
                <a:lnTo>
                  <a:pt x="105" y="707"/>
                </a:lnTo>
                <a:lnTo>
                  <a:pt x="95" y="740"/>
                </a:lnTo>
                <a:lnTo>
                  <a:pt x="88" y="776"/>
                </a:lnTo>
                <a:lnTo>
                  <a:pt x="86" y="823"/>
                </a:lnTo>
                <a:lnTo>
                  <a:pt x="79" y="875"/>
                </a:lnTo>
                <a:lnTo>
                  <a:pt x="65" y="934"/>
                </a:lnTo>
                <a:lnTo>
                  <a:pt x="47" y="995"/>
                </a:lnTo>
                <a:lnTo>
                  <a:pt x="29" y="1056"/>
                </a:lnTo>
                <a:lnTo>
                  <a:pt x="13" y="1113"/>
                </a:lnTo>
                <a:lnTo>
                  <a:pt x="2" y="1165"/>
                </a:lnTo>
                <a:lnTo>
                  <a:pt x="0" y="1210"/>
                </a:lnTo>
                <a:lnTo>
                  <a:pt x="11" y="1245"/>
                </a:lnTo>
                <a:lnTo>
                  <a:pt x="33" y="1269"/>
                </a:lnTo>
                <a:lnTo>
                  <a:pt x="69" y="1295"/>
                </a:lnTo>
                <a:lnTo>
                  <a:pt x="110" y="1318"/>
                </a:lnTo>
                <a:lnTo>
                  <a:pt x="157" y="1339"/>
                </a:lnTo>
                <a:lnTo>
                  <a:pt x="204" y="1355"/>
                </a:lnTo>
                <a:lnTo>
                  <a:pt x="248" y="1368"/>
                </a:lnTo>
                <a:lnTo>
                  <a:pt x="286" y="1377"/>
                </a:lnTo>
                <a:lnTo>
                  <a:pt x="317" y="1382"/>
                </a:lnTo>
                <a:lnTo>
                  <a:pt x="333" y="1381"/>
                </a:lnTo>
                <a:lnTo>
                  <a:pt x="347" y="1379"/>
                </a:lnTo>
                <a:lnTo>
                  <a:pt x="353" y="1374"/>
                </a:lnTo>
                <a:lnTo>
                  <a:pt x="357" y="1370"/>
                </a:lnTo>
                <a:lnTo>
                  <a:pt x="354" y="1360"/>
                </a:lnTo>
                <a:lnTo>
                  <a:pt x="353" y="1356"/>
                </a:lnTo>
                <a:close/>
              </a:path>
            </a:pathLst>
          </a:custGeom>
          <a:solidFill>
            <a:srgbClr val="F5F7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12" name="Group 79"/>
          <p:cNvGrpSpPr>
            <a:grpSpLocks/>
          </p:cNvGrpSpPr>
          <p:nvPr/>
        </p:nvGrpSpPr>
        <p:grpSpPr bwMode="auto">
          <a:xfrm>
            <a:off x="6816725" y="1309688"/>
            <a:ext cx="1752600" cy="1746250"/>
            <a:chOff x="3077" y="1273"/>
            <a:chExt cx="2249" cy="2035"/>
          </a:xfrm>
        </p:grpSpPr>
        <p:sp>
          <p:nvSpPr>
            <p:cNvPr id="6215" name="Freeform 80"/>
            <p:cNvSpPr>
              <a:spLocks/>
            </p:cNvSpPr>
            <p:nvPr/>
          </p:nvSpPr>
          <p:spPr bwMode="auto">
            <a:xfrm>
              <a:off x="3077" y="1273"/>
              <a:ext cx="2249" cy="2035"/>
            </a:xfrm>
            <a:custGeom>
              <a:avLst/>
              <a:gdLst>
                <a:gd name="T0" fmla="*/ 0 w 4498"/>
                <a:gd name="T1" fmla="*/ 1 h 4069"/>
                <a:gd name="T2" fmla="*/ 71 w 4498"/>
                <a:gd name="T3" fmla="*/ 0 h 4069"/>
                <a:gd name="T4" fmla="*/ 71 w 4498"/>
                <a:gd name="T5" fmla="*/ 64 h 4069"/>
                <a:gd name="T6" fmla="*/ 1 w 4498"/>
                <a:gd name="T7" fmla="*/ 64 h 4069"/>
                <a:gd name="T8" fmla="*/ 0 w 4498"/>
                <a:gd name="T9" fmla="*/ 1 h 4069"/>
                <a:gd name="T10" fmla="*/ 0 w 4498"/>
                <a:gd name="T11" fmla="*/ 1 h 40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98" h="4069">
                  <a:moveTo>
                    <a:pt x="0" y="16"/>
                  </a:moveTo>
                  <a:lnTo>
                    <a:pt x="4498" y="0"/>
                  </a:lnTo>
                  <a:lnTo>
                    <a:pt x="4486" y="4052"/>
                  </a:lnTo>
                  <a:lnTo>
                    <a:pt x="29" y="406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6" name="Freeform 81"/>
            <p:cNvSpPr>
              <a:spLocks/>
            </p:cNvSpPr>
            <p:nvPr/>
          </p:nvSpPr>
          <p:spPr bwMode="auto">
            <a:xfrm>
              <a:off x="3091" y="2964"/>
              <a:ext cx="2210" cy="339"/>
            </a:xfrm>
            <a:custGeom>
              <a:avLst/>
              <a:gdLst>
                <a:gd name="T0" fmla="*/ 0 w 4419"/>
                <a:gd name="T1" fmla="*/ 8 h 677"/>
                <a:gd name="T2" fmla="*/ 11 w 4419"/>
                <a:gd name="T3" fmla="*/ 0 h 677"/>
                <a:gd name="T4" fmla="*/ 70 w 4419"/>
                <a:gd name="T5" fmla="*/ 8 h 677"/>
                <a:gd name="T6" fmla="*/ 64 w 4419"/>
                <a:gd name="T7" fmla="*/ 11 h 677"/>
                <a:gd name="T8" fmla="*/ 1 w 4419"/>
                <a:gd name="T9" fmla="*/ 11 h 677"/>
                <a:gd name="T10" fmla="*/ 0 w 4419"/>
                <a:gd name="T11" fmla="*/ 8 h 677"/>
                <a:gd name="T12" fmla="*/ 0 w 4419"/>
                <a:gd name="T13" fmla="*/ 8 h 6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9" h="677">
                  <a:moveTo>
                    <a:pt x="0" y="449"/>
                  </a:moveTo>
                  <a:lnTo>
                    <a:pt x="682" y="0"/>
                  </a:lnTo>
                  <a:lnTo>
                    <a:pt x="4419" y="504"/>
                  </a:lnTo>
                  <a:lnTo>
                    <a:pt x="4092" y="677"/>
                  </a:lnTo>
                  <a:lnTo>
                    <a:pt x="17" y="66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7" name="Freeform 82"/>
            <p:cNvSpPr>
              <a:spLocks/>
            </p:cNvSpPr>
            <p:nvPr/>
          </p:nvSpPr>
          <p:spPr bwMode="auto">
            <a:xfrm>
              <a:off x="3542" y="2194"/>
              <a:ext cx="1587" cy="1014"/>
            </a:xfrm>
            <a:custGeom>
              <a:avLst/>
              <a:gdLst>
                <a:gd name="T0" fmla="*/ 10 w 3174"/>
                <a:gd name="T1" fmla="*/ 0 h 2027"/>
                <a:gd name="T2" fmla="*/ 8 w 3174"/>
                <a:gd name="T3" fmla="*/ 2 h 2027"/>
                <a:gd name="T4" fmla="*/ 8 w 3174"/>
                <a:gd name="T5" fmla="*/ 4 h 2027"/>
                <a:gd name="T6" fmla="*/ 5 w 3174"/>
                <a:gd name="T7" fmla="*/ 7 h 2027"/>
                <a:gd name="T8" fmla="*/ 5 w 3174"/>
                <a:gd name="T9" fmla="*/ 17 h 2027"/>
                <a:gd name="T10" fmla="*/ 1 w 3174"/>
                <a:gd name="T11" fmla="*/ 19 h 2027"/>
                <a:gd name="T12" fmla="*/ 0 w 3174"/>
                <a:gd name="T13" fmla="*/ 31 h 2027"/>
                <a:gd name="T14" fmla="*/ 9 w 3174"/>
                <a:gd name="T15" fmla="*/ 31 h 2027"/>
                <a:gd name="T16" fmla="*/ 18 w 3174"/>
                <a:gd name="T17" fmla="*/ 32 h 2027"/>
                <a:gd name="T18" fmla="*/ 27 w 3174"/>
                <a:gd name="T19" fmla="*/ 29 h 2027"/>
                <a:gd name="T20" fmla="*/ 50 w 3174"/>
                <a:gd name="T21" fmla="*/ 32 h 2027"/>
                <a:gd name="T22" fmla="*/ 50 w 3174"/>
                <a:gd name="T23" fmla="*/ 27 h 2027"/>
                <a:gd name="T24" fmla="*/ 46 w 3174"/>
                <a:gd name="T25" fmla="*/ 25 h 2027"/>
                <a:gd name="T26" fmla="*/ 45 w 3174"/>
                <a:gd name="T27" fmla="*/ 13 h 2027"/>
                <a:gd name="T28" fmla="*/ 43 w 3174"/>
                <a:gd name="T29" fmla="*/ 14 h 2027"/>
                <a:gd name="T30" fmla="*/ 42 w 3174"/>
                <a:gd name="T31" fmla="*/ 16 h 2027"/>
                <a:gd name="T32" fmla="*/ 29 w 3174"/>
                <a:gd name="T33" fmla="*/ 17 h 2027"/>
                <a:gd name="T34" fmla="*/ 24 w 3174"/>
                <a:gd name="T35" fmla="*/ 9 h 2027"/>
                <a:gd name="T36" fmla="*/ 10 w 3174"/>
                <a:gd name="T37" fmla="*/ 0 h 2027"/>
                <a:gd name="T38" fmla="*/ 10 w 3174"/>
                <a:gd name="T39" fmla="*/ 0 h 2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4" h="2027">
                  <a:moveTo>
                    <a:pt x="629" y="0"/>
                  </a:moveTo>
                  <a:lnTo>
                    <a:pt x="506" y="104"/>
                  </a:lnTo>
                  <a:lnTo>
                    <a:pt x="458" y="241"/>
                  </a:lnTo>
                  <a:lnTo>
                    <a:pt x="285" y="414"/>
                  </a:lnTo>
                  <a:lnTo>
                    <a:pt x="268" y="1032"/>
                  </a:lnTo>
                  <a:lnTo>
                    <a:pt x="21" y="1173"/>
                  </a:lnTo>
                  <a:lnTo>
                    <a:pt x="0" y="1951"/>
                  </a:lnTo>
                  <a:lnTo>
                    <a:pt x="513" y="1937"/>
                  </a:lnTo>
                  <a:lnTo>
                    <a:pt x="1140" y="2015"/>
                  </a:lnTo>
                  <a:lnTo>
                    <a:pt x="1692" y="1846"/>
                  </a:lnTo>
                  <a:lnTo>
                    <a:pt x="3174" y="2027"/>
                  </a:lnTo>
                  <a:lnTo>
                    <a:pt x="3153" y="1702"/>
                  </a:lnTo>
                  <a:lnTo>
                    <a:pt x="2903" y="1574"/>
                  </a:lnTo>
                  <a:lnTo>
                    <a:pt x="2857" y="808"/>
                  </a:lnTo>
                  <a:lnTo>
                    <a:pt x="2733" y="833"/>
                  </a:lnTo>
                  <a:lnTo>
                    <a:pt x="2633" y="998"/>
                  </a:lnTo>
                  <a:lnTo>
                    <a:pt x="1819" y="1057"/>
                  </a:lnTo>
                  <a:lnTo>
                    <a:pt x="1481" y="5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8" name="Freeform 83"/>
            <p:cNvSpPr>
              <a:spLocks/>
            </p:cNvSpPr>
            <p:nvPr/>
          </p:nvSpPr>
          <p:spPr bwMode="auto">
            <a:xfrm>
              <a:off x="3872" y="1629"/>
              <a:ext cx="912" cy="1103"/>
            </a:xfrm>
            <a:custGeom>
              <a:avLst/>
              <a:gdLst>
                <a:gd name="T0" fmla="*/ 1 w 1824"/>
                <a:gd name="T1" fmla="*/ 17 h 2205"/>
                <a:gd name="T2" fmla="*/ 1 w 1824"/>
                <a:gd name="T3" fmla="*/ 23 h 2205"/>
                <a:gd name="T4" fmla="*/ 14 w 1824"/>
                <a:gd name="T5" fmla="*/ 27 h 2205"/>
                <a:gd name="T6" fmla="*/ 19 w 1824"/>
                <a:gd name="T7" fmla="*/ 35 h 2205"/>
                <a:gd name="T8" fmla="*/ 29 w 1824"/>
                <a:gd name="T9" fmla="*/ 34 h 2205"/>
                <a:gd name="T10" fmla="*/ 29 w 1824"/>
                <a:gd name="T11" fmla="*/ 28 h 2205"/>
                <a:gd name="T12" fmla="*/ 23 w 1824"/>
                <a:gd name="T13" fmla="*/ 27 h 2205"/>
                <a:gd name="T14" fmla="*/ 22 w 1824"/>
                <a:gd name="T15" fmla="*/ 22 h 2205"/>
                <a:gd name="T16" fmla="*/ 21 w 1824"/>
                <a:gd name="T17" fmla="*/ 19 h 2205"/>
                <a:gd name="T18" fmla="*/ 20 w 1824"/>
                <a:gd name="T19" fmla="*/ 9 h 2205"/>
                <a:gd name="T20" fmla="*/ 14 w 1824"/>
                <a:gd name="T21" fmla="*/ 6 h 2205"/>
                <a:gd name="T22" fmla="*/ 14 w 1824"/>
                <a:gd name="T23" fmla="*/ 1 h 2205"/>
                <a:gd name="T24" fmla="*/ 7 w 1824"/>
                <a:gd name="T25" fmla="*/ 0 h 2205"/>
                <a:gd name="T26" fmla="*/ 7 w 1824"/>
                <a:gd name="T27" fmla="*/ 9 h 2205"/>
                <a:gd name="T28" fmla="*/ 0 w 1824"/>
                <a:gd name="T29" fmla="*/ 10 h 2205"/>
                <a:gd name="T30" fmla="*/ 1 w 1824"/>
                <a:gd name="T31" fmla="*/ 17 h 2205"/>
                <a:gd name="T32" fmla="*/ 1 w 1824"/>
                <a:gd name="T33" fmla="*/ 17 h 2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24" h="2205">
                  <a:moveTo>
                    <a:pt x="32" y="1062"/>
                  </a:moveTo>
                  <a:lnTo>
                    <a:pt x="36" y="1445"/>
                  </a:lnTo>
                  <a:lnTo>
                    <a:pt x="855" y="1694"/>
                  </a:lnTo>
                  <a:lnTo>
                    <a:pt x="1167" y="2205"/>
                  </a:lnTo>
                  <a:lnTo>
                    <a:pt x="1824" y="2121"/>
                  </a:lnTo>
                  <a:lnTo>
                    <a:pt x="1800" y="1779"/>
                  </a:lnTo>
                  <a:lnTo>
                    <a:pt x="1431" y="1667"/>
                  </a:lnTo>
                  <a:lnTo>
                    <a:pt x="1380" y="1386"/>
                  </a:lnTo>
                  <a:lnTo>
                    <a:pt x="1302" y="1209"/>
                  </a:lnTo>
                  <a:lnTo>
                    <a:pt x="1264" y="560"/>
                  </a:lnTo>
                  <a:lnTo>
                    <a:pt x="874" y="357"/>
                  </a:lnTo>
                  <a:lnTo>
                    <a:pt x="874" y="22"/>
                  </a:lnTo>
                  <a:lnTo>
                    <a:pt x="416" y="0"/>
                  </a:lnTo>
                  <a:lnTo>
                    <a:pt x="393" y="530"/>
                  </a:lnTo>
                  <a:lnTo>
                    <a:pt x="0" y="589"/>
                  </a:lnTo>
                  <a:lnTo>
                    <a:pt x="32" y="106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19" name="Freeform 84"/>
            <p:cNvSpPr>
              <a:spLocks/>
            </p:cNvSpPr>
            <p:nvPr/>
          </p:nvSpPr>
          <p:spPr bwMode="auto">
            <a:xfrm>
              <a:off x="4835" y="2907"/>
              <a:ext cx="44" cy="83"/>
            </a:xfrm>
            <a:custGeom>
              <a:avLst/>
              <a:gdLst>
                <a:gd name="T0" fmla="*/ 0 w 89"/>
                <a:gd name="T1" fmla="*/ 2 h 165"/>
                <a:gd name="T2" fmla="*/ 0 w 89"/>
                <a:gd name="T3" fmla="*/ 0 h 165"/>
                <a:gd name="T4" fmla="*/ 1 w 89"/>
                <a:gd name="T5" fmla="*/ 1 h 165"/>
                <a:gd name="T6" fmla="*/ 1 w 89"/>
                <a:gd name="T7" fmla="*/ 3 h 165"/>
                <a:gd name="T8" fmla="*/ 0 w 89"/>
                <a:gd name="T9" fmla="*/ 2 h 165"/>
                <a:gd name="T10" fmla="*/ 0 w 89"/>
                <a:gd name="T11" fmla="*/ 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65">
                  <a:moveTo>
                    <a:pt x="0" y="123"/>
                  </a:moveTo>
                  <a:lnTo>
                    <a:pt x="4" y="0"/>
                  </a:lnTo>
                  <a:lnTo>
                    <a:pt x="89" y="38"/>
                  </a:lnTo>
                  <a:lnTo>
                    <a:pt x="89" y="1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0" name="Freeform 85"/>
            <p:cNvSpPr>
              <a:spLocks/>
            </p:cNvSpPr>
            <p:nvPr/>
          </p:nvSpPr>
          <p:spPr bwMode="auto">
            <a:xfrm>
              <a:off x="3647" y="2184"/>
              <a:ext cx="192" cy="535"/>
            </a:xfrm>
            <a:custGeom>
              <a:avLst/>
              <a:gdLst>
                <a:gd name="T0" fmla="*/ 6 w 386"/>
                <a:gd name="T1" fmla="*/ 0 h 1070"/>
                <a:gd name="T2" fmla="*/ 4 w 386"/>
                <a:gd name="T3" fmla="*/ 2 h 1070"/>
                <a:gd name="T4" fmla="*/ 3 w 386"/>
                <a:gd name="T5" fmla="*/ 4 h 1070"/>
                <a:gd name="T6" fmla="*/ 0 w 386"/>
                <a:gd name="T7" fmla="*/ 7 h 1070"/>
                <a:gd name="T8" fmla="*/ 0 w 386"/>
                <a:gd name="T9" fmla="*/ 17 h 1070"/>
                <a:gd name="T10" fmla="*/ 1 w 386"/>
                <a:gd name="T11" fmla="*/ 17 h 1070"/>
                <a:gd name="T12" fmla="*/ 1 w 386"/>
                <a:gd name="T13" fmla="*/ 8 h 1070"/>
                <a:gd name="T14" fmla="*/ 4 w 386"/>
                <a:gd name="T15" fmla="*/ 5 h 1070"/>
                <a:gd name="T16" fmla="*/ 5 w 386"/>
                <a:gd name="T17" fmla="*/ 3 h 1070"/>
                <a:gd name="T18" fmla="*/ 6 w 386"/>
                <a:gd name="T19" fmla="*/ 0 h 1070"/>
                <a:gd name="T20" fmla="*/ 6 w 386"/>
                <a:gd name="T21" fmla="*/ 0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6" h="1070">
                  <a:moveTo>
                    <a:pt x="386" y="0"/>
                  </a:moveTo>
                  <a:lnTo>
                    <a:pt x="262" y="84"/>
                  </a:lnTo>
                  <a:lnTo>
                    <a:pt x="221" y="211"/>
                  </a:lnTo>
                  <a:lnTo>
                    <a:pt x="13" y="414"/>
                  </a:lnTo>
                  <a:lnTo>
                    <a:pt x="0" y="1059"/>
                  </a:lnTo>
                  <a:lnTo>
                    <a:pt x="122" y="1070"/>
                  </a:lnTo>
                  <a:lnTo>
                    <a:pt x="122" y="466"/>
                  </a:lnTo>
                  <a:lnTo>
                    <a:pt x="310" y="293"/>
                  </a:lnTo>
                  <a:lnTo>
                    <a:pt x="352" y="14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1" name="Freeform 86"/>
            <p:cNvSpPr>
              <a:spLocks/>
            </p:cNvSpPr>
            <p:nvPr/>
          </p:nvSpPr>
          <p:spPr bwMode="auto">
            <a:xfrm>
              <a:off x="3436" y="3051"/>
              <a:ext cx="1855" cy="228"/>
            </a:xfrm>
            <a:custGeom>
              <a:avLst/>
              <a:gdLst>
                <a:gd name="T0" fmla="*/ 0 w 3709"/>
                <a:gd name="T1" fmla="*/ 4 h 456"/>
                <a:gd name="T2" fmla="*/ 9 w 3709"/>
                <a:gd name="T3" fmla="*/ 2 h 456"/>
                <a:gd name="T4" fmla="*/ 22 w 3709"/>
                <a:gd name="T5" fmla="*/ 4 h 456"/>
                <a:gd name="T6" fmla="*/ 29 w 3709"/>
                <a:gd name="T7" fmla="*/ 0 h 456"/>
                <a:gd name="T8" fmla="*/ 58 w 3709"/>
                <a:gd name="T9" fmla="*/ 4 h 456"/>
                <a:gd name="T10" fmla="*/ 58 w 3709"/>
                <a:gd name="T11" fmla="*/ 7 h 456"/>
                <a:gd name="T12" fmla="*/ 30 w 3709"/>
                <a:gd name="T13" fmla="*/ 3 h 456"/>
                <a:gd name="T14" fmla="*/ 22 w 3709"/>
                <a:gd name="T15" fmla="*/ 8 h 456"/>
                <a:gd name="T16" fmla="*/ 9 w 3709"/>
                <a:gd name="T17" fmla="*/ 5 h 456"/>
                <a:gd name="T18" fmla="*/ 1 w 3709"/>
                <a:gd name="T19" fmla="*/ 7 h 456"/>
                <a:gd name="T20" fmla="*/ 0 w 3709"/>
                <a:gd name="T21" fmla="*/ 4 h 456"/>
                <a:gd name="T22" fmla="*/ 0 w 3709"/>
                <a:gd name="T23" fmla="*/ 4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09" h="456">
                  <a:moveTo>
                    <a:pt x="0" y="221"/>
                  </a:moveTo>
                  <a:lnTo>
                    <a:pt x="547" y="118"/>
                  </a:lnTo>
                  <a:lnTo>
                    <a:pt x="1372" y="238"/>
                  </a:lnTo>
                  <a:lnTo>
                    <a:pt x="1855" y="0"/>
                  </a:lnTo>
                  <a:lnTo>
                    <a:pt x="3709" y="245"/>
                  </a:lnTo>
                  <a:lnTo>
                    <a:pt x="3709" y="437"/>
                  </a:lnTo>
                  <a:lnTo>
                    <a:pt x="1876" y="192"/>
                  </a:lnTo>
                  <a:lnTo>
                    <a:pt x="1372" y="456"/>
                  </a:lnTo>
                  <a:lnTo>
                    <a:pt x="530" y="300"/>
                  </a:lnTo>
                  <a:lnTo>
                    <a:pt x="27" y="40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2" name="Freeform 87"/>
            <p:cNvSpPr>
              <a:spLocks/>
            </p:cNvSpPr>
            <p:nvPr/>
          </p:nvSpPr>
          <p:spPr bwMode="auto">
            <a:xfrm>
              <a:off x="3104" y="2905"/>
              <a:ext cx="429" cy="315"/>
            </a:xfrm>
            <a:custGeom>
              <a:avLst/>
              <a:gdLst>
                <a:gd name="T0" fmla="*/ 0 w 859"/>
                <a:gd name="T1" fmla="*/ 6 h 631"/>
                <a:gd name="T2" fmla="*/ 4 w 859"/>
                <a:gd name="T3" fmla="*/ 4 h 631"/>
                <a:gd name="T4" fmla="*/ 9 w 859"/>
                <a:gd name="T5" fmla="*/ 0 h 631"/>
                <a:gd name="T6" fmla="*/ 13 w 859"/>
                <a:gd name="T7" fmla="*/ 1 h 631"/>
                <a:gd name="T8" fmla="*/ 12 w 859"/>
                <a:gd name="T9" fmla="*/ 4 h 631"/>
                <a:gd name="T10" fmla="*/ 10 w 859"/>
                <a:gd name="T11" fmla="*/ 3 h 631"/>
                <a:gd name="T12" fmla="*/ 6 w 859"/>
                <a:gd name="T13" fmla="*/ 6 h 631"/>
                <a:gd name="T14" fmla="*/ 0 w 859"/>
                <a:gd name="T15" fmla="*/ 9 h 631"/>
                <a:gd name="T16" fmla="*/ 0 w 859"/>
                <a:gd name="T17" fmla="*/ 6 h 631"/>
                <a:gd name="T18" fmla="*/ 0 w 859"/>
                <a:gd name="T19" fmla="*/ 6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631">
                  <a:moveTo>
                    <a:pt x="0" y="394"/>
                  </a:moveTo>
                  <a:lnTo>
                    <a:pt x="298" y="264"/>
                  </a:lnTo>
                  <a:lnTo>
                    <a:pt x="629" y="0"/>
                  </a:lnTo>
                  <a:lnTo>
                    <a:pt x="859" y="65"/>
                  </a:lnTo>
                  <a:lnTo>
                    <a:pt x="830" y="276"/>
                  </a:lnTo>
                  <a:lnTo>
                    <a:pt x="657" y="192"/>
                  </a:lnTo>
                  <a:lnTo>
                    <a:pt x="427" y="432"/>
                  </a:lnTo>
                  <a:lnTo>
                    <a:pt x="11" y="63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3" name="Freeform 88"/>
            <p:cNvSpPr>
              <a:spLocks/>
            </p:cNvSpPr>
            <p:nvPr/>
          </p:nvSpPr>
          <p:spPr bwMode="auto">
            <a:xfrm>
              <a:off x="4936" y="2508"/>
              <a:ext cx="88" cy="474"/>
            </a:xfrm>
            <a:custGeom>
              <a:avLst/>
              <a:gdLst>
                <a:gd name="T0" fmla="*/ 0 w 175"/>
                <a:gd name="T1" fmla="*/ 1 h 947"/>
                <a:gd name="T2" fmla="*/ 0 w 175"/>
                <a:gd name="T3" fmla="*/ 15 h 947"/>
                <a:gd name="T4" fmla="*/ 3 w 175"/>
                <a:gd name="T5" fmla="*/ 15 h 947"/>
                <a:gd name="T6" fmla="*/ 3 w 175"/>
                <a:gd name="T7" fmla="*/ 0 h 947"/>
                <a:gd name="T8" fmla="*/ 0 w 175"/>
                <a:gd name="T9" fmla="*/ 1 h 947"/>
                <a:gd name="T10" fmla="*/ 0 w 175"/>
                <a:gd name="T11" fmla="*/ 1 h 9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5" h="947">
                  <a:moveTo>
                    <a:pt x="0" y="33"/>
                  </a:moveTo>
                  <a:lnTo>
                    <a:pt x="0" y="947"/>
                  </a:lnTo>
                  <a:lnTo>
                    <a:pt x="175" y="926"/>
                  </a:lnTo>
                  <a:lnTo>
                    <a:pt x="17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4" name="Freeform 89"/>
            <p:cNvSpPr>
              <a:spLocks/>
            </p:cNvSpPr>
            <p:nvPr/>
          </p:nvSpPr>
          <p:spPr bwMode="auto">
            <a:xfrm>
              <a:off x="4490" y="2232"/>
              <a:ext cx="324" cy="458"/>
            </a:xfrm>
            <a:custGeom>
              <a:avLst/>
              <a:gdLst>
                <a:gd name="T0" fmla="*/ 0 w 648"/>
                <a:gd name="T1" fmla="*/ 1 h 914"/>
                <a:gd name="T2" fmla="*/ 2 w 648"/>
                <a:gd name="T3" fmla="*/ 5 h 914"/>
                <a:gd name="T4" fmla="*/ 3 w 648"/>
                <a:gd name="T5" fmla="*/ 10 h 914"/>
                <a:gd name="T6" fmla="*/ 9 w 648"/>
                <a:gd name="T7" fmla="*/ 10 h 914"/>
                <a:gd name="T8" fmla="*/ 9 w 648"/>
                <a:gd name="T9" fmla="*/ 15 h 914"/>
                <a:gd name="T10" fmla="*/ 11 w 648"/>
                <a:gd name="T11" fmla="*/ 15 h 914"/>
                <a:gd name="T12" fmla="*/ 11 w 648"/>
                <a:gd name="T13" fmla="*/ 10 h 914"/>
                <a:gd name="T14" fmla="*/ 8 w 648"/>
                <a:gd name="T15" fmla="*/ 9 h 914"/>
                <a:gd name="T16" fmla="*/ 4 w 648"/>
                <a:gd name="T17" fmla="*/ 8 h 914"/>
                <a:gd name="T18" fmla="*/ 4 w 648"/>
                <a:gd name="T19" fmla="*/ 4 h 914"/>
                <a:gd name="T20" fmla="*/ 2 w 648"/>
                <a:gd name="T21" fmla="*/ 0 h 914"/>
                <a:gd name="T22" fmla="*/ 0 w 648"/>
                <a:gd name="T23" fmla="*/ 1 h 914"/>
                <a:gd name="T24" fmla="*/ 0 w 648"/>
                <a:gd name="T25" fmla="*/ 1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8" h="914">
                  <a:moveTo>
                    <a:pt x="0" y="49"/>
                  </a:moveTo>
                  <a:lnTo>
                    <a:pt x="127" y="258"/>
                  </a:lnTo>
                  <a:lnTo>
                    <a:pt x="143" y="589"/>
                  </a:lnTo>
                  <a:lnTo>
                    <a:pt x="527" y="622"/>
                  </a:lnTo>
                  <a:lnTo>
                    <a:pt x="521" y="914"/>
                  </a:lnTo>
                  <a:lnTo>
                    <a:pt x="648" y="901"/>
                  </a:lnTo>
                  <a:lnTo>
                    <a:pt x="648" y="601"/>
                  </a:lnTo>
                  <a:lnTo>
                    <a:pt x="500" y="534"/>
                  </a:lnTo>
                  <a:lnTo>
                    <a:pt x="255" y="500"/>
                  </a:lnTo>
                  <a:lnTo>
                    <a:pt x="238" y="217"/>
                  </a:lnTo>
                  <a:lnTo>
                    <a:pt x="114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5" name="Freeform 90"/>
            <p:cNvSpPr>
              <a:spLocks/>
            </p:cNvSpPr>
            <p:nvPr/>
          </p:nvSpPr>
          <p:spPr bwMode="auto">
            <a:xfrm>
              <a:off x="4045" y="1642"/>
              <a:ext cx="64" cy="774"/>
            </a:xfrm>
            <a:custGeom>
              <a:avLst/>
              <a:gdLst>
                <a:gd name="T0" fmla="*/ 0 w 129"/>
                <a:gd name="T1" fmla="*/ 1 h 1548"/>
                <a:gd name="T2" fmla="*/ 0 w 129"/>
                <a:gd name="T3" fmla="*/ 24 h 1548"/>
                <a:gd name="T4" fmla="*/ 2 w 129"/>
                <a:gd name="T5" fmla="*/ 25 h 1548"/>
                <a:gd name="T6" fmla="*/ 2 w 129"/>
                <a:gd name="T7" fmla="*/ 0 h 1548"/>
                <a:gd name="T8" fmla="*/ 0 w 129"/>
                <a:gd name="T9" fmla="*/ 1 h 1548"/>
                <a:gd name="T10" fmla="*/ 0 w 129"/>
                <a:gd name="T11" fmla="*/ 1 h 1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548">
                  <a:moveTo>
                    <a:pt x="5" y="55"/>
                  </a:moveTo>
                  <a:lnTo>
                    <a:pt x="0" y="1512"/>
                  </a:lnTo>
                  <a:lnTo>
                    <a:pt x="129" y="1548"/>
                  </a:lnTo>
                  <a:lnTo>
                    <a:pt x="129" y="0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6" name="Freeform 91"/>
            <p:cNvSpPr>
              <a:spLocks/>
            </p:cNvSpPr>
            <p:nvPr/>
          </p:nvSpPr>
          <p:spPr bwMode="auto">
            <a:xfrm>
              <a:off x="4269" y="1653"/>
              <a:ext cx="64" cy="850"/>
            </a:xfrm>
            <a:custGeom>
              <a:avLst/>
              <a:gdLst>
                <a:gd name="T0" fmla="*/ 1 w 127"/>
                <a:gd name="T1" fmla="*/ 0 h 1702"/>
                <a:gd name="T2" fmla="*/ 0 w 127"/>
                <a:gd name="T3" fmla="*/ 25 h 1702"/>
                <a:gd name="T4" fmla="*/ 2 w 127"/>
                <a:gd name="T5" fmla="*/ 26 h 1702"/>
                <a:gd name="T6" fmla="*/ 2 w 127"/>
                <a:gd name="T7" fmla="*/ 0 h 1702"/>
                <a:gd name="T8" fmla="*/ 1 w 127"/>
                <a:gd name="T9" fmla="*/ 0 h 1702"/>
                <a:gd name="T10" fmla="*/ 1 w 127"/>
                <a:gd name="T11" fmla="*/ 0 h 1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1702">
                  <a:moveTo>
                    <a:pt x="27" y="0"/>
                  </a:moveTo>
                  <a:lnTo>
                    <a:pt x="0" y="1620"/>
                  </a:lnTo>
                  <a:lnTo>
                    <a:pt x="114" y="1702"/>
                  </a:lnTo>
                  <a:lnTo>
                    <a:pt x="127" y="5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7" name="Freeform 92"/>
            <p:cNvSpPr>
              <a:spLocks/>
            </p:cNvSpPr>
            <p:nvPr/>
          </p:nvSpPr>
          <p:spPr bwMode="auto">
            <a:xfrm>
              <a:off x="3877" y="1801"/>
              <a:ext cx="178" cy="136"/>
            </a:xfrm>
            <a:custGeom>
              <a:avLst/>
              <a:gdLst>
                <a:gd name="T0" fmla="*/ 0 w 355"/>
                <a:gd name="T1" fmla="*/ 4 h 272"/>
                <a:gd name="T2" fmla="*/ 4 w 355"/>
                <a:gd name="T3" fmla="*/ 1 h 272"/>
                <a:gd name="T4" fmla="*/ 6 w 355"/>
                <a:gd name="T5" fmla="*/ 0 h 272"/>
                <a:gd name="T6" fmla="*/ 6 w 355"/>
                <a:gd name="T7" fmla="*/ 5 h 272"/>
                <a:gd name="T8" fmla="*/ 1 w 355"/>
                <a:gd name="T9" fmla="*/ 5 h 272"/>
                <a:gd name="T10" fmla="*/ 0 w 355"/>
                <a:gd name="T11" fmla="*/ 4 h 272"/>
                <a:gd name="T12" fmla="*/ 0 w 355"/>
                <a:gd name="T13" fmla="*/ 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72">
                  <a:moveTo>
                    <a:pt x="0" y="232"/>
                  </a:moveTo>
                  <a:lnTo>
                    <a:pt x="238" y="7"/>
                  </a:lnTo>
                  <a:lnTo>
                    <a:pt x="355" y="0"/>
                  </a:lnTo>
                  <a:lnTo>
                    <a:pt x="352" y="272"/>
                  </a:lnTo>
                  <a:lnTo>
                    <a:pt x="4" y="27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8" name="Freeform 93"/>
            <p:cNvSpPr>
              <a:spLocks/>
            </p:cNvSpPr>
            <p:nvPr/>
          </p:nvSpPr>
          <p:spPr bwMode="auto">
            <a:xfrm>
              <a:off x="4314" y="1797"/>
              <a:ext cx="182" cy="133"/>
            </a:xfrm>
            <a:custGeom>
              <a:avLst/>
              <a:gdLst>
                <a:gd name="T0" fmla="*/ 0 w 365"/>
                <a:gd name="T1" fmla="*/ 0 h 266"/>
                <a:gd name="T2" fmla="*/ 0 w 365"/>
                <a:gd name="T3" fmla="*/ 5 h 266"/>
                <a:gd name="T4" fmla="*/ 5 w 365"/>
                <a:gd name="T5" fmla="*/ 5 h 266"/>
                <a:gd name="T6" fmla="*/ 5 w 365"/>
                <a:gd name="T7" fmla="*/ 3 h 266"/>
                <a:gd name="T8" fmla="*/ 2 w 365"/>
                <a:gd name="T9" fmla="*/ 1 h 266"/>
                <a:gd name="T10" fmla="*/ 0 w 365"/>
                <a:gd name="T11" fmla="*/ 0 h 266"/>
                <a:gd name="T12" fmla="*/ 0 w 365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66">
                  <a:moveTo>
                    <a:pt x="25" y="0"/>
                  </a:moveTo>
                  <a:lnTo>
                    <a:pt x="0" y="266"/>
                  </a:lnTo>
                  <a:lnTo>
                    <a:pt x="365" y="266"/>
                  </a:lnTo>
                  <a:lnTo>
                    <a:pt x="365" y="173"/>
                  </a:lnTo>
                  <a:lnTo>
                    <a:pt x="16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29" name="Freeform 94"/>
            <p:cNvSpPr>
              <a:spLocks/>
            </p:cNvSpPr>
            <p:nvPr/>
          </p:nvSpPr>
          <p:spPr bwMode="auto">
            <a:xfrm>
              <a:off x="4104" y="1452"/>
              <a:ext cx="165" cy="152"/>
            </a:xfrm>
            <a:custGeom>
              <a:avLst/>
              <a:gdLst>
                <a:gd name="T0" fmla="*/ 2 w 331"/>
                <a:gd name="T1" fmla="*/ 1 h 304"/>
                <a:gd name="T2" fmla="*/ 0 w 331"/>
                <a:gd name="T3" fmla="*/ 5 h 304"/>
                <a:gd name="T4" fmla="*/ 5 w 331"/>
                <a:gd name="T5" fmla="*/ 5 h 304"/>
                <a:gd name="T6" fmla="*/ 2 w 331"/>
                <a:gd name="T7" fmla="*/ 0 h 304"/>
                <a:gd name="T8" fmla="*/ 2 w 331"/>
                <a:gd name="T9" fmla="*/ 1 h 304"/>
                <a:gd name="T10" fmla="*/ 2 w 331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1" h="304">
                  <a:moveTo>
                    <a:pt x="135" y="4"/>
                  </a:moveTo>
                  <a:lnTo>
                    <a:pt x="0" y="296"/>
                  </a:lnTo>
                  <a:lnTo>
                    <a:pt x="331" y="304"/>
                  </a:lnTo>
                  <a:lnTo>
                    <a:pt x="179" y="0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0" name="Freeform 95"/>
            <p:cNvSpPr>
              <a:spLocks/>
            </p:cNvSpPr>
            <p:nvPr/>
          </p:nvSpPr>
          <p:spPr bwMode="auto">
            <a:xfrm>
              <a:off x="4481" y="1839"/>
              <a:ext cx="85" cy="431"/>
            </a:xfrm>
            <a:custGeom>
              <a:avLst/>
              <a:gdLst>
                <a:gd name="T0" fmla="*/ 1 w 169"/>
                <a:gd name="T1" fmla="*/ 0 h 863"/>
                <a:gd name="T2" fmla="*/ 0 w 169"/>
                <a:gd name="T3" fmla="*/ 13 h 863"/>
                <a:gd name="T4" fmla="*/ 3 w 169"/>
                <a:gd name="T5" fmla="*/ 13 h 863"/>
                <a:gd name="T6" fmla="*/ 3 w 169"/>
                <a:gd name="T7" fmla="*/ 0 h 863"/>
                <a:gd name="T8" fmla="*/ 1 w 169"/>
                <a:gd name="T9" fmla="*/ 0 h 863"/>
                <a:gd name="T10" fmla="*/ 1 w 169"/>
                <a:gd name="T11" fmla="*/ 0 h 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9" h="863">
                  <a:moveTo>
                    <a:pt x="9" y="0"/>
                  </a:moveTo>
                  <a:lnTo>
                    <a:pt x="0" y="853"/>
                  </a:lnTo>
                  <a:lnTo>
                    <a:pt x="169" y="863"/>
                  </a:lnTo>
                  <a:lnTo>
                    <a:pt x="16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1" name="Freeform 96"/>
            <p:cNvSpPr>
              <a:spLocks/>
            </p:cNvSpPr>
            <p:nvPr/>
          </p:nvSpPr>
          <p:spPr bwMode="auto">
            <a:xfrm>
              <a:off x="3822" y="1843"/>
              <a:ext cx="72" cy="385"/>
            </a:xfrm>
            <a:custGeom>
              <a:avLst/>
              <a:gdLst>
                <a:gd name="T0" fmla="*/ 1 w 142"/>
                <a:gd name="T1" fmla="*/ 1 h 770"/>
                <a:gd name="T2" fmla="*/ 0 w 142"/>
                <a:gd name="T3" fmla="*/ 13 h 770"/>
                <a:gd name="T4" fmla="*/ 3 w 142"/>
                <a:gd name="T5" fmla="*/ 13 h 770"/>
                <a:gd name="T6" fmla="*/ 3 w 142"/>
                <a:gd name="T7" fmla="*/ 0 h 770"/>
                <a:gd name="T8" fmla="*/ 1 w 142"/>
                <a:gd name="T9" fmla="*/ 1 h 770"/>
                <a:gd name="T10" fmla="*/ 1 w 142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0">
                  <a:moveTo>
                    <a:pt x="7" y="10"/>
                  </a:moveTo>
                  <a:lnTo>
                    <a:pt x="0" y="770"/>
                  </a:lnTo>
                  <a:lnTo>
                    <a:pt x="137" y="770"/>
                  </a:lnTo>
                  <a:lnTo>
                    <a:pt x="142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2" name="Freeform 97"/>
            <p:cNvSpPr>
              <a:spLocks/>
            </p:cNvSpPr>
            <p:nvPr/>
          </p:nvSpPr>
          <p:spPr bwMode="auto">
            <a:xfrm>
              <a:off x="3826" y="1667"/>
              <a:ext cx="73" cy="182"/>
            </a:xfrm>
            <a:custGeom>
              <a:avLst/>
              <a:gdLst>
                <a:gd name="T0" fmla="*/ 0 w 147"/>
                <a:gd name="T1" fmla="*/ 5 h 365"/>
                <a:gd name="T2" fmla="*/ 1 w 147"/>
                <a:gd name="T3" fmla="*/ 0 h 365"/>
                <a:gd name="T4" fmla="*/ 2 w 147"/>
                <a:gd name="T5" fmla="*/ 5 h 365"/>
                <a:gd name="T6" fmla="*/ 0 w 147"/>
                <a:gd name="T7" fmla="*/ 5 h 365"/>
                <a:gd name="T8" fmla="*/ 0 w 147"/>
                <a:gd name="T9" fmla="*/ 5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65">
                  <a:moveTo>
                    <a:pt x="0" y="365"/>
                  </a:moveTo>
                  <a:lnTo>
                    <a:pt x="76" y="0"/>
                  </a:lnTo>
                  <a:lnTo>
                    <a:pt x="147" y="361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3" name="Freeform 98"/>
            <p:cNvSpPr>
              <a:spLocks/>
            </p:cNvSpPr>
            <p:nvPr/>
          </p:nvSpPr>
          <p:spPr bwMode="auto">
            <a:xfrm>
              <a:off x="4483" y="1672"/>
              <a:ext cx="83" cy="177"/>
            </a:xfrm>
            <a:custGeom>
              <a:avLst/>
              <a:gdLst>
                <a:gd name="T0" fmla="*/ 0 w 165"/>
                <a:gd name="T1" fmla="*/ 5 h 356"/>
                <a:gd name="T2" fmla="*/ 2 w 165"/>
                <a:gd name="T3" fmla="*/ 0 h 356"/>
                <a:gd name="T4" fmla="*/ 3 w 165"/>
                <a:gd name="T5" fmla="*/ 5 h 356"/>
                <a:gd name="T6" fmla="*/ 0 w 165"/>
                <a:gd name="T7" fmla="*/ 5 h 356"/>
                <a:gd name="T8" fmla="*/ 0 w 165"/>
                <a:gd name="T9" fmla="*/ 5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356">
                  <a:moveTo>
                    <a:pt x="0" y="337"/>
                  </a:moveTo>
                  <a:lnTo>
                    <a:pt x="85" y="0"/>
                  </a:lnTo>
                  <a:lnTo>
                    <a:pt x="165" y="35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4" name="Freeform 99"/>
            <p:cNvSpPr>
              <a:spLocks/>
            </p:cNvSpPr>
            <p:nvPr/>
          </p:nvSpPr>
          <p:spPr bwMode="auto">
            <a:xfrm>
              <a:off x="3485" y="2686"/>
              <a:ext cx="1678" cy="501"/>
            </a:xfrm>
            <a:custGeom>
              <a:avLst/>
              <a:gdLst>
                <a:gd name="T0" fmla="*/ 0 w 3357"/>
                <a:gd name="T1" fmla="*/ 16 h 1002"/>
                <a:gd name="T2" fmla="*/ 1 w 3357"/>
                <a:gd name="T3" fmla="*/ 2 h 1002"/>
                <a:gd name="T4" fmla="*/ 5 w 3357"/>
                <a:gd name="T5" fmla="*/ 0 h 1002"/>
                <a:gd name="T6" fmla="*/ 43 w 3357"/>
                <a:gd name="T7" fmla="*/ 10 h 1002"/>
                <a:gd name="T8" fmla="*/ 48 w 3357"/>
                <a:gd name="T9" fmla="*/ 9 h 1002"/>
                <a:gd name="T10" fmla="*/ 52 w 3357"/>
                <a:gd name="T11" fmla="*/ 11 h 1002"/>
                <a:gd name="T12" fmla="*/ 52 w 3357"/>
                <a:gd name="T13" fmla="*/ 16 h 1002"/>
                <a:gd name="T14" fmla="*/ 50 w 3357"/>
                <a:gd name="T15" fmla="*/ 16 h 1002"/>
                <a:gd name="T16" fmla="*/ 50 w 3357"/>
                <a:gd name="T17" fmla="*/ 12 h 1002"/>
                <a:gd name="T18" fmla="*/ 47 w 3357"/>
                <a:gd name="T19" fmla="*/ 11 h 1002"/>
                <a:gd name="T20" fmla="*/ 43 w 3357"/>
                <a:gd name="T21" fmla="*/ 12 h 1002"/>
                <a:gd name="T22" fmla="*/ 5 w 3357"/>
                <a:gd name="T23" fmla="*/ 3 h 1002"/>
                <a:gd name="T24" fmla="*/ 3 w 3357"/>
                <a:gd name="T25" fmla="*/ 4 h 1002"/>
                <a:gd name="T26" fmla="*/ 2 w 3357"/>
                <a:gd name="T27" fmla="*/ 15 h 1002"/>
                <a:gd name="T28" fmla="*/ 0 w 3357"/>
                <a:gd name="T29" fmla="*/ 16 h 1002"/>
                <a:gd name="T30" fmla="*/ 0 w 3357"/>
                <a:gd name="T31" fmla="*/ 16 h 10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57" h="1002">
                  <a:moveTo>
                    <a:pt x="0" y="966"/>
                  </a:moveTo>
                  <a:lnTo>
                    <a:pt x="78" y="103"/>
                  </a:lnTo>
                  <a:lnTo>
                    <a:pt x="361" y="0"/>
                  </a:lnTo>
                  <a:lnTo>
                    <a:pt x="2794" y="584"/>
                  </a:lnTo>
                  <a:lnTo>
                    <a:pt x="3093" y="515"/>
                  </a:lnTo>
                  <a:lnTo>
                    <a:pt x="3343" y="671"/>
                  </a:lnTo>
                  <a:lnTo>
                    <a:pt x="3357" y="1002"/>
                  </a:lnTo>
                  <a:lnTo>
                    <a:pt x="3220" y="981"/>
                  </a:lnTo>
                  <a:lnTo>
                    <a:pt x="3205" y="745"/>
                  </a:lnTo>
                  <a:lnTo>
                    <a:pt x="3058" y="658"/>
                  </a:lnTo>
                  <a:lnTo>
                    <a:pt x="2781" y="730"/>
                  </a:lnTo>
                  <a:lnTo>
                    <a:pt x="369" y="141"/>
                  </a:lnTo>
                  <a:lnTo>
                    <a:pt x="220" y="194"/>
                  </a:lnTo>
                  <a:lnTo>
                    <a:pt x="146" y="94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5" name="Freeform 100"/>
            <p:cNvSpPr>
              <a:spLocks/>
            </p:cNvSpPr>
            <p:nvPr/>
          </p:nvSpPr>
          <p:spPr bwMode="auto">
            <a:xfrm>
              <a:off x="3850" y="2311"/>
              <a:ext cx="1093" cy="565"/>
            </a:xfrm>
            <a:custGeom>
              <a:avLst/>
              <a:gdLst>
                <a:gd name="T0" fmla="*/ 15 w 2186"/>
                <a:gd name="T1" fmla="*/ 17 h 1129"/>
                <a:gd name="T2" fmla="*/ 17 w 2186"/>
                <a:gd name="T3" fmla="*/ 16 h 1129"/>
                <a:gd name="T4" fmla="*/ 17 w 2186"/>
                <a:gd name="T5" fmla="*/ 15 h 1129"/>
                <a:gd name="T6" fmla="*/ 18 w 2186"/>
                <a:gd name="T7" fmla="*/ 15 h 1129"/>
                <a:gd name="T8" fmla="*/ 18 w 2186"/>
                <a:gd name="T9" fmla="*/ 14 h 1129"/>
                <a:gd name="T10" fmla="*/ 14 w 2186"/>
                <a:gd name="T11" fmla="*/ 6 h 1129"/>
                <a:gd name="T12" fmla="*/ 0 w 2186"/>
                <a:gd name="T13" fmla="*/ 3 h 1129"/>
                <a:gd name="T14" fmla="*/ 0 w 2186"/>
                <a:gd name="T15" fmla="*/ 0 h 1129"/>
                <a:gd name="T16" fmla="*/ 15 w 2186"/>
                <a:gd name="T17" fmla="*/ 5 h 1129"/>
                <a:gd name="T18" fmla="*/ 20 w 2186"/>
                <a:gd name="T19" fmla="*/ 13 h 1129"/>
                <a:gd name="T20" fmla="*/ 32 w 2186"/>
                <a:gd name="T21" fmla="*/ 12 h 1129"/>
                <a:gd name="T22" fmla="*/ 33 w 2186"/>
                <a:gd name="T23" fmla="*/ 9 h 1129"/>
                <a:gd name="T24" fmla="*/ 35 w 2186"/>
                <a:gd name="T25" fmla="*/ 10 h 1129"/>
                <a:gd name="T26" fmla="*/ 33 w 2186"/>
                <a:gd name="T27" fmla="*/ 13 h 1129"/>
                <a:gd name="T28" fmla="*/ 20 w 2186"/>
                <a:gd name="T29" fmla="*/ 14 h 1129"/>
                <a:gd name="T30" fmla="*/ 20 w 2186"/>
                <a:gd name="T31" fmla="*/ 16 h 1129"/>
                <a:gd name="T32" fmla="*/ 18 w 2186"/>
                <a:gd name="T33" fmla="*/ 16 h 1129"/>
                <a:gd name="T34" fmla="*/ 18 w 2186"/>
                <a:gd name="T35" fmla="*/ 18 h 1129"/>
                <a:gd name="T36" fmla="*/ 17 w 2186"/>
                <a:gd name="T37" fmla="*/ 18 h 1129"/>
                <a:gd name="T38" fmla="*/ 15 w 2186"/>
                <a:gd name="T39" fmla="*/ 17 h 1129"/>
                <a:gd name="T40" fmla="*/ 15 w 2186"/>
                <a:gd name="T41" fmla="*/ 17 h 1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6" h="1129">
                  <a:moveTo>
                    <a:pt x="924" y="1074"/>
                  </a:moveTo>
                  <a:lnTo>
                    <a:pt x="1041" y="1015"/>
                  </a:lnTo>
                  <a:lnTo>
                    <a:pt x="1041" y="926"/>
                  </a:lnTo>
                  <a:lnTo>
                    <a:pt x="1152" y="916"/>
                  </a:lnTo>
                  <a:lnTo>
                    <a:pt x="1148" y="836"/>
                  </a:lnTo>
                  <a:lnTo>
                    <a:pt x="844" y="382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914" y="270"/>
                  </a:lnTo>
                  <a:lnTo>
                    <a:pt x="1233" y="777"/>
                  </a:lnTo>
                  <a:lnTo>
                    <a:pt x="1990" y="707"/>
                  </a:lnTo>
                  <a:lnTo>
                    <a:pt x="2089" y="574"/>
                  </a:lnTo>
                  <a:lnTo>
                    <a:pt x="2186" y="582"/>
                  </a:lnTo>
                  <a:lnTo>
                    <a:pt x="2049" y="808"/>
                  </a:lnTo>
                  <a:lnTo>
                    <a:pt x="1266" y="871"/>
                  </a:lnTo>
                  <a:lnTo>
                    <a:pt x="1258" y="1002"/>
                  </a:lnTo>
                  <a:lnTo>
                    <a:pt x="1148" y="1002"/>
                  </a:lnTo>
                  <a:lnTo>
                    <a:pt x="1148" y="1089"/>
                  </a:lnTo>
                  <a:lnTo>
                    <a:pt x="1041" y="1129"/>
                  </a:lnTo>
                  <a:lnTo>
                    <a:pt x="924" y="1074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6" name="Freeform 101"/>
            <p:cNvSpPr>
              <a:spLocks/>
            </p:cNvSpPr>
            <p:nvPr/>
          </p:nvSpPr>
          <p:spPr bwMode="auto">
            <a:xfrm>
              <a:off x="4033" y="1346"/>
              <a:ext cx="327" cy="360"/>
            </a:xfrm>
            <a:custGeom>
              <a:avLst/>
              <a:gdLst>
                <a:gd name="T0" fmla="*/ 1 w 654"/>
                <a:gd name="T1" fmla="*/ 11 h 719"/>
                <a:gd name="T2" fmla="*/ 0 w 654"/>
                <a:gd name="T3" fmla="*/ 9 h 719"/>
                <a:gd name="T4" fmla="*/ 3 w 654"/>
                <a:gd name="T5" fmla="*/ 7 h 719"/>
                <a:gd name="T6" fmla="*/ 5 w 654"/>
                <a:gd name="T7" fmla="*/ 0 h 719"/>
                <a:gd name="T8" fmla="*/ 8 w 654"/>
                <a:gd name="T9" fmla="*/ 6 h 719"/>
                <a:gd name="T10" fmla="*/ 11 w 654"/>
                <a:gd name="T11" fmla="*/ 10 h 719"/>
                <a:gd name="T12" fmla="*/ 10 w 654"/>
                <a:gd name="T13" fmla="*/ 12 h 719"/>
                <a:gd name="T14" fmla="*/ 6 w 654"/>
                <a:gd name="T15" fmla="*/ 8 h 719"/>
                <a:gd name="T16" fmla="*/ 5 w 654"/>
                <a:gd name="T17" fmla="*/ 5 h 719"/>
                <a:gd name="T18" fmla="*/ 4 w 654"/>
                <a:gd name="T19" fmla="*/ 8 h 719"/>
                <a:gd name="T20" fmla="*/ 1 w 654"/>
                <a:gd name="T21" fmla="*/ 11 h 719"/>
                <a:gd name="T22" fmla="*/ 1 w 654"/>
                <a:gd name="T23" fmla="*/ 11 h 7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4" h="719">
                  <a:moveTo>
                    <a:pt x="26" y="684"/>
                  </a:moveTo>
                  <a:lnTo>
                    <a:pt x="0" y="565"/>
                  </a:lnTo>
                  <a:lnTo>
                    <a:pt x="146" y="393"/>
                  </a:lnTo>
                  <a:lnTo>
                    <a:pt x="302" y="0"/>
                  </a:lnTo>
                  <a:lnTo>
                    <a:pt x="475" y="372"/>
                  </a:lnTo>
                  <a:lnTo>
                    <a:pt x="654" y="597"/>
                  </a:lnTo>
                  <a:lnTo>
                    <a:pt x="602" y="719"/>
                  </a:lnTo>
                  <a:lnTo>
                    <a:pt x="374" y="481"/>
                  </a:lnTo>
                  <a:lnTo>
                    <a:pt x="310" y="279"/>
                  </a:lnTo>
                  <a:lnTo>
                    <a:pt x="239" y="469"/>
                  </a:lnTo>
                  <a:lnTo>
                    <a:pt x="26" y="6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7" name="Freeform 102"/>
            <p:cNvSpPr>
              <a:spLocks/>
            </p:cNvSpPr>
            <p:nvPr/>
          </p:nvSpPr>
          <p:spPr bwMode="auto">
            <a:xfrm>
              <a:off x="4047" y="1589"/>
              <a:ext cx="294" cy="113"/>
            </a:xfrm>
            <a:custGeom>
              <a:avLst/>
              <a:gdLst>
                <a:gd name="T0" fmla="*/ 0 w 590"/>
                <a:gd name="T1" fmla="*/ 3 h 226"/>
                <a:gd name="T2" fmla="*/ 2 w 590"/>
                <a:gd name="T3" fmla="*/ 3 h 226"/>
                <a:gd name="T4" fmla="*/ 6 w 590"/>
                <a:gd name="T5" fmla="*/ 3 h 226"/>
                <a:gd name="T6" fmla="*/ 8 w 590"/>
                <a:gd name="T7" fmla="*/ 4 h 226"/>
                <a:gd name="T8" fmla="*/ 9 w 590"/>
                <a:gd name="T9" fmla="*/ 2 h 226"/>
                <a:gd name="T10" fmla="*/ 6 w 590"/>
                <a:gd name="T11" fmla="*/ 1 h 226"/>
                <a:gd name="T12" fmla="*/ 2 w 590"/>
                <a:gd name="T13" fmla="*/ 0 h 226"/>
                <a:gd name="T14" fmla="*/ 0 w 590"/>
                <a:gd name="T15" fmla="*/ 2 h 226"/>
                <a:gd name="T16" fmla="*/ 0 w 590"/>
                <a:gd name="T17" fmla="*/ 3 h 226"/>
                <a:gd name="T18" fmla="*/ 0 w 590"/>
                <a:gd name="T19" fmla="*/ 3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0" h="226">
                  <a:moveTo>
                    <a:pt x="2" y="184"/>
                  </a:moveTo>
                  <a:lnTo>
                    <a:pt x="175" y="137"/>
                  </a:lnTo>
                  <a:lnTo>
                    <a:pt x="396" y="146"/>
                  </a:lnTo>
                  <a:lnTo>
                    <a:pt x="572" y="226"/>
                  </a:lnTo>
                  <a:lnTo>
                    <a:pt x="590" y="123"/>
                  </a:lnTo>
                  <a:lnTo>
                    <a:pt x="445" y="9"/>
                  </a:lnTo>
                  <a:lnTo>
                    <a:pt x="169" y="0"/>
                  </a:lnTo>
                  <a:lnTo>
                    <a:pt x="0" y="80"/>
                  </a:lnTo>
                  <a:lnTo>
                    <a:pt x="2" y="1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8" name="Freeform 103"/>
            <p:cNvSpPr>
              <a:spLocks/>
            </p:cNvSpPr>
            <p:nvPr/>
          </p:nvSpPr>
          <p:spPr bwMode="auto">
            <a:xfrm>
              <a:off x="4555" y="2416"/>
              <a:ext cx="267" cy="124"/>
            </a:xfrm>
            <a:custGeom>
              <a:avLst/>
              <a:gdLst>
                <a:gd name="T0" fmla="*/ 5 w 534"/>
                <a:gd name="T1" fmla="*/ 0 h 249"/>
                <a:gd name="T2" fmla="*/ 9 w 534"/>
                <a:gd name="T3" fmla="*/ 3 h 249"/>
                <a:gd name="T4" fmla="*/ 0 w 534"/>
                <a:gd name="T5" fmla="*/ 3 h 249"/>
                <a:gd name="T6" fmla="*/ 1 w 534"/>
                <a:gd name="T7" fmla="*/ 1 h 249"/>
                <a:gd name="T8" fmla="*/ 5 w 534"/>
                <a:gd name="T9" fmla="*/ 0 h 249"/>
                <a:gd name="T10" fmla="*/ 5 w 534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4" h="249">
                  <a:moveTo>
                    <a:pt x="287" y="0"/>
                  </a:moveTo>
                  <a:lnTo>
                    <a:pt x="534" y="249"/>
                  </a:lnTo>
                  <a:lnTo>
                    <a:pt x="0" y="249"/>
                  </a:lnTo>
                  <a:lnTo>
                    <a:pt x="6" y="9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9" name="Freeform 104"/>
            <p:cNvSpPr>
              <a:spLocks/>
            </p:cNvSpPr>
            <p:nvPr/>
          </p:nvSpPr>
          <p:spPr bwMode="auto">
            <a:xfrm>
              <a:off x="4933" y="2332"/>
              <a:ext cx="94" cy="203"/>
            </a:xfrm>
            <a:custGeom>
              <a:avLst/>
              <a:gdLst>
                <a:gd name="T0" fmla="*/ 0 w 188"/>
                <a:gd name="T1" fmla="*/ 7 h 405"/>
                <a:gd name="T2" fmla="*/ 3 w 188"/>
                <a:gd name="T3" fmla="*/ 7 h 405"/>
                <a:gd name="T4" fmla="*/ 2 w 188"/>
                <a:gd name="T5" fmla="*/ 0 h 405"/>
                <a:gd name="T6" fmla="*/ 0 w 188"/>
                <a:gd name="T7" fmla="*/ 7 h 405"/>
                <a:gd name="T8" fmla="*/ 0 w 188"/>
                <a:gd name="T9" fmla="*/ 7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405">
                  <a:moveTo>
                    <a:pt x="0" y="405"/>
                  </a:moveTo>
                  <a:lnTo>
                    <a:pt x="188" y="401"/>
                  </a:lnTo>
                  <a:lnTo>
                    <a:pt x="10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0" name="Freeform 105"/>
            <p:cNvSpPr>
              <a:spLocks/>
            </p:cNvSpPr>
            <p:nvPr/>
          </p:nvSpPr>
          <p:spPr bwMode="auto">
            <a:xfrm>
              <a:off x="4095" y="1712"/>
              <a:ext cx="43" cy="76"/>
            </a:xfrm>
            <a:custGeom>
              <a:avLst/>
              <a:gdLst>
                <a:gd name="T0" fmla="*/ 0 w 86"/>
                <a:gd name="T1" fmla="*/ 1 h 150"/>
                <a:gd name="T2" fmla="*/ 2 w 86"/>
                <a:gd name="T3" fmla="*/ 0 h 150"/>
                <a:gd name="T4" fmla="*/ 2 w 86"/>
                <a:gd name="T5" fmla="*/ 3 h 150"/>
                <a:gd name="T6" fmla="*/ 1 w 86"/>
                <a:gd name="T7" fmla="*/ 3 h 150"/>
                <a:gd name="T8" fmla="*/ 0 w 86"/>
                <a:gd name="T9" fmla="*/ 1 h 150"/>
                <a:gd name="T10" fmla="*/ 0 w 86"/>
                <a:gd name="T11" fmla="*/ 1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50">
                  <a:moveTo>
                    <a:pt x="0" y="21"/>
                  </a:moveTo>
                  <a:lnTo>
                    <a:pt x="86" y="0"/>
                  </a:lnTo>
                  <a:lnTo>
                    <a:pt x="82" y="135"/>
                  </a:lnTo>
                  <a:lnTo>
                    <a:pt x="2" y="1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1" name="Freeform 106"/>
            <p:cNvSpPr>
              <a:spLocks/>
            </p:cNvSpPr>
            <p:nvPr/>
          </p:nvSpPr>
          <p:spPr bwMode="auto">
            <a:xfrm>
              <a:off x="4214" y="1715"/>
              <a:ext cx="36" cy="73"/>
            </a:xfrm>
            <a:custGeom>
              <a:avLst/>
              <a:gdLst>
                <a:gd name="T0" fmla="*/ 1 w 72"/>
                <a:gd name="T1" fmla="*/ 0 h 144"/>
                <a:gd name="T2" fmla="*/ 0 w 72"/>
                <a:gd name="T3" fmla="*/ 3 h 144"/>
                <a:gd name="T4" fmla="*/ 2 w 72"/>
                <a:gd name="T5" fmla="*/ 3 h 144"/>
                <a:gd name="T6" fmla="*/ 2 w 72"/>
                <a:gd name="T7" fmla="*/ 1 h 144"/>
                <a:gd name="T8" fmla="*/ 1 w 72"/>
                <a:gd name="T9" fmla="*/ 0 h 144"/>
                <a:gd name="T10" fmla="*/ 1 w 7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44">
                  <a:moveTo>
                    <a:pt x="13" y="0"/>
                  </a:moveTo>
                  <a:lnTo>
                    <a:pt x="0" y="129"/>
                  </a:lnTo>
                  <a:lnTo>
                    <a:pt x="72" y="144"/>
                  </a:lnTo>
                  <a:lnTo>
                    <a:pt x="7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2" name="Freeform 107"/>
            <p:cNvSpPr>
              <a:spLocks/>
            </p:cNvSpPr>
            <p:nvPr/>
          </p:nvSpPr>
          <p:spPr bwMode="auto">
            <a:xfrm>
              <a:off x="4188" y="1843"/>
              <a:ext cx="37" cy="70"/>
            </a:xfrm>
            <a:custGeom>
              <a:avLst/>
              <a:gdLst>
                <a:gd name="T0" fmla="*/ 1 w 74"/>
                <a:gd name="T1" fmla="*/ 0 h 141"/>
                <a:gd name="T2" fmla="*/ 0 w 74"/>
                <a:gd name="T3" fmla="*/ 2 h 141"/>
                <a:gd name="T4" fmla="*/ 2 w 74"/>
                <a:gd name="T5" fmla="*/ 2 h 141"/>
                <a:gd name="T6" fmla="*/ 2 w 74"/>
                <a:gd name="T7" fmla="*/ 0 h 141"/>
                <a:gd name="T8" fmla="*/ 1 w 74"/>
                <a:gd name="T9" fmla="*/ 0 h 141"/>
                <a:gd name="T10" fmla="*/ 1 w 7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41">
                  <a:moveTo>
                    <a:pt x="5" y="6"/>
                  </a:moveTo>
                  <a:lnTo>
                    <a:pt x="0" y="141"/>
                  </a:lnTo>
                  <a:lnTo>
                    <a:pt x="74" y="141"/>
                  </a:lnTo>
                  <a:lnTo>
                    <a:pt x="7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3" name="Freeform 108"/>
            <p:cNvSpPr>
              <a:spLocks/>
            </p:cNvSpPr>
            <p:nvPr/>
          </p:nvSpPr>
          <p:spPr bwMode="auto">
            <a:xfrm>
              <a:off x="4171" y="2050"/>
              <a:ext cx="36" cy="68"/>
            </a:xfrm>
            <a:custGeom>
              <a:avLst/>
              <a:gdLst>
                <a:gd name="T0" fmla="*/ 0 w 73"/>
                <a:gd name="T1" fmla="*/ 0 h 137"/>
                <a:gd name="T2" fmla="*/ 0 w 73"/>
                <a:gd name="T3" fmla="*/ 2 h 137"/>
                <a:gd name="T4" fmla="*/ 1 w 73"/>
                <a:gd name="T5" fmla="*/ 2 h 137"/>
                <a:gd name="T6" fmla="*/ 1 w 73"/>
                <a:gd name="T7" fmla="*/ 0 h 137"/>
                <a:gd name="T8" fmla="*/ 0 w 73"/>
                <a:gd name="T9" fmla="*/ 0 h 137"/>
                <a:gd name="T10" fmla="*/ 0 w 73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137">
                  <a:moveTo>
                    <a:pt x="2" y="9"/>
                  </a:moveTo>
                  <a:lnTo>
                    <a:pt x="0" y="133"/>
                  </a:lnTo>
                  <a:lnTo>
                    <a:pt x="73" y="137"/>
                  </a:lnTo>
                  <a:lnTo>
                    <a:pt x="73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4" name="Freeform 109"/>
            <p:cNvSpPr>
              <a:spLocks/>
            </p:cNvSpPr>
            <p:nvPr/>
          </p:nvSpPr>
          <p:spPr bwMode="auto">
            <a:xfrm>
              <a:off x="4250" y="2055"/>
              <a:ext cx="41" cy="73"/>
            </a:xfrm>
            <a:custGeom>
              <a:avLst/>
              <a:gdLst>
                <a:gd name="T0" fmla="*/ 1 w 82"/>
                <a:gd name="T1" fmla="*/ 0 h 147"/>
                <a:gd name="T2" fmla="*/ 0 w 82"/>
                <a:gd name="T3" fmla="*/ 2 h 147"/>
                <a:gd name="T4" fmla="*/ 2 w 82"/>
                <a:gd name="T5" fmla="*/ 2 h 147"/>
                <a:gd name="T6" fmla="*/ 2 w 82"/>
                <a:gd name="T7" fmla="*/ 0 h 147"/>
                <a:gd name="T8" fmla="*/ 1 w 82"/>
                <a:gd name="T9" fmla="*/ 0 h 147"/>
                <a:gd name="T10" fmla="*/ 1 w 82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4" y="0"/>
                  </a:moveTo>
                  <a:lnTo>
                    <a:pt x="0" y="128"/>
                  </a:lnTo>
                  <a:lnTo>
                    <a:pt x="82" y="147"/>
                  </a:lnTo>
                  <a:lnTo>
                    <a:pt x="82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5" name="Freeform 110"/>
            <p:cNvSpPr>
              <a:spLocks/>
            </p:cNvSpPr>
            <p:nvPr/>
          </p:nvSpPr>
          <p:spPr bwMode="auto">
            <a:xfrm>
              <a:off x="4090" y="2056"/>
              <a:ext cx="34" cy="77"/>
            </a:xfrm>
            <a:custGeom>
              <a:avLst/>
              <a:gdLst>
                <a:gd name="T0" fmla="*/ 0 w 66"/>
                <a:gd name="T1" fmla="*/ 1 h 154"/>
                <a:gd name="T2" fmla="*/ 2 w 66"/>
                <a:gd name="T3" fmla="*/ 0 h 154"/>
                <a:gd name="T4" fmla="*/ 2 w 66"/>
                <a:gd name="T5" fmla="*/ 3 h 154"/>
                <a:gd name="T6" fmla="*/ 1 w 66"/>
                <a:gd name="T7" fmla="*/ 3 h 154"/>
                <a:gd name="T8" fmla="*/ 0 w 66"/>
                <a:gd name="T9" fmla="*/ 1 h 154"/>
                <a:gd name="T10" fmla="*/ 0 w 66"/>
                <a:gd name="T11" fmla="*/ 1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54">
                  <a:moveTo>
                    <a:pt x="0" y="19"/>
                  </a:moveTo>
                  <a:lnTo>
                    <a:pt x="64" y="0"/>
                  </a:lnTo>
                  <a:lnTo>
                    <a:pt x="66" y="130"/>
                  </a:lnTo>
                  <a:lnTo>
                    <a:pt x="5" y="1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6" name="Freeform 111"/>
            <p:cNvSpPr>
              <a:spLocks/>
            </p:cNvSpPr>
            <p:nvPr/>
          </p:nvSpPr>
          <p:spPr bwMode="auto">
            <a:xfrm>
              <a:off x="4593" y="2552"/>
              <a:ext cx="34" cy="97"/>
            </a:xfrm>
            <a:custGeom>
              <a:avLst/>
              <a:gdLst>
                <a:gd name="T0" fmla="*/ 0 w 69"/>
                <a:gd name="T1" fmla="*/ 1 h 194"/>
                <a:gd name="T2" fmla="*/ 0 w 69"/>
                <a:gd name="T3" fmla="*/ 3 h 194"/>
                <a:gd name="T4" fmla="*/ 0 w 69"/>
                <a:gd name="T5" fmla="*/ 4 h 194"/>
                <a:gd name="T6" fmla="*/ 1 w 69"/>
                <a:gd name="T7" fmla="*/ 0 h 194"/>
                <a:gd name="T8" fmla="*/ 0 w 69"/>
                <a:gd name="T9" fmla="*/ 1 h 194"/>
                <a:gd name="T10" fmla="*/ 0 w 69"/>
                <a:gd name="T11" fmla="*/ 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94">
                  <a:moveTo>
                    <a:pt x="10" y="4"/>
                  </a:moveTo>
                  <a:lnTo>
                    <a:pt x="0" y="186"/>
                  </a:lnTo>
                  <a:lnTo>
                    <a:pt x="61" y="194"/>
                  </a:lnTo>
                  <a:lnTo>
                    <a:pt x="69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7" name="Freeform 112"/>
            <p:cNvSpPr>
              <a:spLocks/>
            </p:cNvSpPr>
            <p:nvPr/>
          </p:nvSpPr>
          <p:spPr bwMode="auto">
            <a:xfrm>
              <a:off x="3920" y="2167"/>
              <a:ext cx="30" cy="88"/>
            </a:xfrm>
            <a:custGeom>
              <a:avLst/>
              <a:gdLst>
                <a:gd name="T0" fmla="*/ 0 w 59"/>
                <a:gd name="T1" fmla="*/ 0 h 177"/>
                <a:gd name="T2" fmla="*/ 0 w 59"/>
                <a:gd name="T3" fmla="*/ 2 h 177"/>
                <a:gd name="T4" fmla="*/ 1 w 59"/>
                <a:gd name="T5" fmla="*/ 2 h 177"/>
                <a:gd name="T6" fmla="*/ 1 w 59"/>
                <a:gd name="T7" fmla="*/ 0 h 177"/>
                <a:gd name="T8" fmla="*/ 0 w 59"/>
                <a:gd name="T9" fmla="*/ 0 h 177"/>
                <a:gd name="T10" fmla="*/ 0 w 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77">
                  <a:moveTo>
                    <a:pt x="0" y="0"/>
                  </a:moveTo>
                  <a:lnTo>
                    <a:pt x="0" y="169"/>
                  </a:lnTo>
                  <a:lnTo>
                    <a:pt x="59" y="177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8" name="Freeform 113"/>
            <p:cNvSpPr>
              <a:spLocks/>
            </p:cNvSpPr>
            <p:nvPr/>
          </p:nvSpPr>
          <p:spPr bwMode="auto">
            <a:xfrm>
              <a:off x="3990" y="2163"/>
              <a:ext cx="29" cy="92"/>
            </a:xfrm>
            <a:custGeom>
              <a:avLst/>
              <a:gdLst>
                <a:gd name="T0" fmla="*/ 0 w 59"/>
                <a:gd name="T1" fmla="*/ 0 h 185"/>
                <a:gd name="T2" fmla="*/ 0 w 59"/>
                <a:gd name="T3" fmla="*/ 2 h 185"/>
                <a:gd name="T4" fmla="*/ 0 w 59"/>
                <a:gd name="T5" fmla="*/ 2 h 185"/>
                <a:gd name="T6" fmla="*/ 0 w 59"/>
                <a:gd name="T7" fmla="*/ 0 h 185"/>
                <a:gd name="T8" fmla="*/ 0 w 59"/>
                <a:gd name="T9" fmla="*/ 0 h 185"/>
                <a:gd name="T10" fmla="*/ 0 w 59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85">
                  <a:moveTo>
                    <a:pt x="0" y="4"/>
                  </a:moveTo>
                  <a:lnTo>
                    <a:pt x="0" y="177"/>
                  </a:lnTo>
                  <a:lnTo>
                    <a:pt x="59" y="185"/>
                  </a:lnTo>
                  <a:lnTo>
                    <a:pt x="5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9" name="Freeform 114"/>
            <p:cNvSpPr>
              <a:spLocks/>
            </p:cNvSpPr>
            <p:nvPr/>
          </p:nvSpPr>
          <p:spPr bwMode="auto">
            <a:xfrm>
              <a:off x="3899" y="2325"/>
              <a:ext cx="36" cy="56"/>
            </a:xfrm>
            <a:custGeom>
              <a:avLst/>
              <a:gdLst>
                <a:gd name="T0" fmla="*/ 0 w 70"/>
                <a:gd name="T1" fmla="*/ 0 h 112"/>
                <a:gd name="T2" fmla="*/ 0 w 70"/>
                <a:gd name="T3" fmla="*/ 2 h 112"/>
                <a:gd name="T4" fmla="*/ 1 w 70"/>
                <a:gd name="T5" fmla="*/ 2 h 112"/>
                <a:gd name="T6" fmla="*/ 2 w 70"/>
                <a:gd name="T7" fmla="*/ 1 h 112"/>
                <a:gd name="T8" fmla="*/ 0 w 70"/>
                <a:gd name="T9" fmla="*/ 0 h 112"/>
                <a:gd name="T10" fmla="*/ 0 w 70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12">
                  <a:moveTo>
                    <a:pt x="0" y="0"/>
                  </a:moveTo>
                  <a:lnTo>
                    <a:pt x="0" y="86"/>
                  </a:lnTo>
                  <a:lnTo>
                    <a:pt x="62" y="112"/>
                  </a:lnTo>
                  <a:lnTo>
                    <a:pt x="7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0" name="Freeform 115"/>
            <p:cNvSpPr>
              <a:spLocks/>
            </p:cNvSpPr>
            <p:nvPr/>
          </p:nvSpPr>
          <p:spPr bwMode="auto">
            <a:xfrm>
              <a:off x="3960" y="2341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1" name="Freeform 116"/>
            <p:cNvSpPr>
              <a:spLocks/>
            </p:cNvSpPr>
            <p:nvPr/>
          </p:nvSpPr>
          <p:spPr bwMode="auto">
            <a:xfrm>
              <a:off x="4024" y="2362"/>
              <a:ext cx="34" cy="57"/>
            </a:xfrm>
            <a:custGeom>
              <a:avLst/>
              <a:gdLst>
                <a:gd name="T0" fmla="*/ 0 w 68"/>
                <a:gd name="T1" fmla="*/ 0 h 115"/>
                <a:gd name="T2" fmla="*/ 0 w 68"/>
                <a:gd name="T3" fmla="*/ 1 h 115"/>
                <a:gd name="T4" fmla="*/ 2 w 68"/>
                <a:gd name="T5" fmla="*/ 1 h 115"/>
                <a:gd name="T6" fmla="*/ 2 w 68"/>
                <a:gd name="T7" fmla="*/ 0 h 115"/>
                <a:gd name="T8" fmla="*/ 0 w 68"/>
                <a:gd name="T9" fmla="*/ 0 h 115"/>
                <a:gd name="T10" fmla="*/ 0 w 6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5">
                  <a:moveTo>
                    <a:pt x="0" y="0"/>
                  </a:moveTo>
                  <a:lnTo>
                    <a:pt x="0" y="88"/>
                  </a:lnTo>
                  <a:lnTo>
                    <a:pt x="66" y="115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2" name="Freeform 117"/>
            <p:cNvSpPr>
              <a:spLocks/>
            </p:cNvSpPr>
            <p:nvPr/>
          </p:nvSpPr>
          <p:spPr bwMode="auto">
            <a:xfrm>
              <a:off x="4086" y="2379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3" name="Freeform 118"/>
            <p:cNvSpPr>
              <a:spLocks/>
            </p:cNvSpPr>
            <p:nvPr/>
          </p:nvSpPr>
          <p:spPr bwMode="auto">
            <a:xfrm>
              <a:off x="4148" y="2398"/>
              <a:ext cx="35" cy="57"/>
            </a:xfrm>
            <a:custGeom>
              <a:avLst/>
              <a:gdLst>
                <a:gd name="T0" fmla="*/ 0 w 68"/>
                <a:gd name="T1" fmla="*/ 0 h 114"/>
                <a:gd name="T2" fmla="*/ 0 w 68"/>
                <a:gd name="T3" fmla="*/ 2 h 114"/>
                <a:gd name="T4" fmla="*/ 1 w 68"/>
                <a:gd name="T5" fmla="*/ 2 h 114"/>
                <a:gd name="T6" fmla="*/ 2 w 68"/>
                <a:gd name="T7" fmla="*/ 1 h 114"/>
                <a:gd name="T8" fmla="*/ 0 w 68"/>
                <a:gd name="T9" fmla="*/ 0 h 114"/>
                <a:gd name="T10" fmla="*/ 0 w 6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4">
                  <a:moveTo>
                    <a:pt x="0" y="0"/>
                  </a:moveTo>
                  <a:lnTo>
                    <a:pt x="0" y="87"/>
                  </a:lnTo>
                  <a:lnTo>
                    <a:pt x="62" y="114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4" name="Freeform 119"/>
            <p:cNvSpPr>
              <a:spLocks/>
            </p:cNvSpPr>
            <p:nvPr/>
          </p:nvSpPr>
          <p:spPr bwMode="auto">
            <a:xfrm>
              <a:off x="4209" y="2416"/>
              <a:ext cx="33" cy="58"/>
            </a:xfrm>
            <a:custGeom>
              <a:avLst/>
              <a:gdLst>
                <a:gd name="T0" fmla="*/ 0 w 67"/>
                <a:gd name="T1" fmla="*/ 0 h 116"/>
                <a:gd name="T2" fmla="*/ 0 w 67"/>
                <a:gd name="T3" fmla="*/ 2 h 116"/>
                <a:gd name="T4" fmla="*/ 0 w 67"/>
                <a:gd name="T5" fmla="*/ 2 h 116"/>
                <a:gd name="T6" fmla="*/ 1 w 67"/>
                <a:gd name="T7" fmla="*/ 1 h 116"/>
                <a:gd name="T8" fmla="*/ 0 w 67"/>
                <a:gd name="T9" fmla="*/ 0 h 116"/>
                <a:gd name="T10" fmla="*/ 0 w 67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6">
                  <a:moveTo>
                    <a:pt x="0" y="0"/>
                  </a:moveTo>
                  <a:lnTo>
                    <a:pt x="0" y="87"/>
                  </a:lnTo>
                  <a:lnTo>
                    <a:pt x="61" y="116"/>
                  </a:lnTo>
                  <a:lnTo>
                    <a:pt x="6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5" name="Freeform 120"/>
            <p:cNvSpPr>
              <a:spLocks/>
            </p:cNvSpPr>
            <p:nvPr/>
          </p:nvSpPr>
          <p:spPr bwMode="auto">
            <a:xfrm>
              <a:off x="4269" y="2433"/>
              <a:ext cx="34" cy="56"/>
            </a:xfrm>
            <a:custGeom>
              <a:avLst/>
              <a:gdLst>
                <a:gd name="T0" fmla="*/ 0 w 69"/>
                <a:gd name="T1" fmla="*/ 0 h 112"/>
                <a:gd name="T2" fmla="*/ 0 w 69"/>
                <a:gd name="T3" fmla="*/ 2 h 112"/>
                <a:gd name="T4" fmla="*/ 1 w 69"/>
                <a:gd name="T5" fmla="*/ 2 h 112"/>
                <a:gd name="T6" fmla="*/ 1 w 69"/>
                <a:gd name="T7" fmla="*/ 1 h 112"/>
                <a:gd name="T8" fmla="*/ 0 w 69"/>
                <a:gd name="T9" fmla="*/ 0 h 112"/>
                <a:gd name="T10" fmla="*/ 0 w 69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12">
                  <a:moveTo>
                    <a:pt x="0" y="0"/>
                  </a:moveTo>
                  <a:lnTo>
                    <a:pt x="0" y="86"/>
                  </a:lnTo>
                  <a:lnTo>
                    <a:pt x="65" y="112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6" name="Freeform 121"/>
            <p:cNvSpPr>
              <a:spLocks/>
            </p:cNvSpPr>
            <p:nvPr/>
          </p:nvSpPr>
          <p:spPr bwMode="auto">
            <a:xfrm>
              <a:off x="4519" y="2692"/>
              <a:ext cx="31" cy="35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1 h 71"/>
                <a:gd name="T4" fmla="*/ 0 w 63"/>
                <a:gd name="T5" fmla="*/ 0 h 71"/>
                <a:gd name="T6" fmla="*/ 0 w 63"/>
                <a:gd name="T7" fmla="*/ 0 h 71"/>
                <a:gd name="T8" fmla="*/ 0 w 63"/>
                <a:gd name="T9" fmla="*/ 0 h 71"/>
                <a:gd name="T10" fmla="*/ 0 w 63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1">
                  <a:moveTo>
                    <a:pt x="8" y="4"/>
                  </a:moveTo>
                  <a:lnTo>
                    <a:pt x="0" y="71"/>
                  </a:lnTo>
                  <a:lnTo>
                    <a:pt x="63" y="63"/>
                  </a:lnTo>
                  <a:lnTo>
                    <a:pt x="6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7" name="Freeform 122"/>
            <p:cNvSpPr>
              <a:spLocks/>
            </p:cNvSpPr>
            <p:nvPr/>
          </p:nvSpPr>
          <p:spPr bwMode="auto">
            <a:xfrm>
              <a:off x="4571" y="2686"/>
              <a:ext cx="31" cy="37"/>
            </a:xfrm>
            <a:custGeom>
              <a:avLst/>
              <a:gdLst>
                <a:gd name="T0" fmla="*/ 1 w 60"/>
                <a:gd name="T1" fmla="*/ 1 h 74"/>
                <a:gd name="T2" fmla="*/ 0 w 60"/>
                <a:gd name="T3" fmla="*/ 2 h 74"/>
                <a:gd name="T4" fmla="*/ 1 w 60"/>
                <a:gd name="T5" fmla="*/ 2 h 74"/>
                <a:gd name="T6" fmla="*/ 1 w 60"/>
                <a:gd name="T7" fmla="*/ 0 h 74"/>
                <a:gd name="T8" fmla="*/ 1 w 60"/>
                <a:gd name="T9" fmla="*/ 1 h 74"/>
                <a:gd name="T10" fmla="*/ 1 w 60"/>
                <a:gd name="T11" fmla="*/ 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74">
                  <a:moveTo>
                    <a:pt x="5" y="6"/>
                  </a:moveTo>
                  <a:lnTo>
                    <a:pt x="0" y="74"/>
                  </a:lnTo>
                  <a:lnTo>
                    <a:pt x="60" y="66"/>
                  </a:lnTo>
                  <a:lnTo>
                    <a:pt x="6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8" name="Freeform 123"/>
            <p:cNvSpPr>
              <a:spLocks/>
            </p:cNvSpPr>
            <p:nvPr/>
          </p:nvSpPr>
          <p:spPr bwMode="auto">
            <a:xfrm>
              <a:off x="4665" y="2679"/>
              <a:ext cx="31" cy="34"/>
            </a:xfrm>
            <a:custGeom>
              <a:avLst/>
              <a:gdLst>
                <a:gd name="T0" fmla="*/ 1 w 61"/>
                <a:gd name="T1" fmla="*/ 0 h 68"/>
                <a:gd name="T2" fmla="*/ 0 w 61"/>
                <a:gd name="T3" fmla="*/ 2 h 68"/>
                <a:gd name="T4" fmla="*/ 1 w 61"/>
                <a:gd name="T5" fmla="*/ 1 h 68"/>
                <a:gd name="T6" fmla="*/ 1 w 61"/>
                <a:gd name="T7" fmla="*/ 0 h 68"/>
                <a:gd name="T8" fmla="*/ 1 w 61"/>
                <a:gd name="T9" fmla="*/ 0 h 68"/>
                <a:gd name="T10" fmla="*/ 1 w 61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68">
                  <a:moveTo>
                    <a:pt x="2" y="0"/>
                  </a:moveTo>
                  <a:lnTo>
                    <a:pt x="0" y="68"/>
                  </a:lnTo>
                  <a:lnTo>
                    <a:pt x="61" y="62"/>
                  </a:lnTo>
                  <a:lnTo>
                    <a:pt x="6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9" name="Freeform 124"/>
            <p:cNvSpPr>
              <a:spLocks/>
            </p:cNvSpPr>
            <p:nvPr/>
          </p:nvSpPr>
          <p:spPr bwMode="auto">
            <a:xfrm>
              <a:off x="4619" y="2683"/>
              <a:ext cx="31" cy="35"/>
            </a:xfrm>
            <a:custGeom>
              <a:avLst/>
              <a:gdLst>
                <a:gd name="T0" fmla="*/ 1 w 62"/>
                <a:gd name="T1" fmla="*/ 0 h 70"/>
                <a:gd name="T2" fmla="*/ 0 w 62"/>
                <a:gd name="T3" fmla="*/ 2 h 70"/>
                <a:gd name="T4" fmla="*/ 1 w 62"/>
                <a:gd name="T5" fmla="*/ 1 h 70"/>
                <a:gd name="T6" fmla="*/ 1 w 62"/>
                <a:gd name="T7" fmla="*/ 0 h 70"/>
                <a:gd name="T8" fmla="*/ 1 w 62"/>
                <a:gd name="T9" fmla="*/ 0 h 70"/>
                <a:gd name="T10" fmla="*/ 1 w 62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7" y="0"/>
                  </a:moveTo>
                  <a:lnTo>
                    <a:pt x="0" y="70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0" name="Freeform 125"/>
            <p:cNvSpPr>
              <a:spLocks/>
            </p:cNvSpPr>
            <p:nvPr/>
          </p:nvSpPr>
          <p:spPr bwMode="auto">
            <a:xfrm>
              <a:off x="4714" y="2675"/>
              <a:ext cx="30" cy="36"/>
            </a:xfrm>
            <a:custGeom>
              <a:avLst/>
              <a:gdLst>
                <a:gd name="T0" fmla="*/ 0 w 61"/>
                <a:gd name="T1" fmla="*/ 1 h 72"/>
                <a:gd name="T2" fmla="*/ 0 w 61"/>
                <a:gd name="T3" fmla="*/ 2 h 72"/>
                <a:gd name="T4" fmla="*/ 0 w 61"/>
                <a:gd name="T5" fmla="*/ 2 h 72"/>
                <a:gd name="T6" fmla="*/ 0 w 61"/>
                <a:gd name="T7" fmla="*/ 0 h 72"/>
                <a:gd name="T8" fmla="*/ 0 w 61"/>
                <a:gd name="T9" fmla="*/ 1 h 72"/>
                <a:gd name="T10" fmla="*/ 0 w 6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72">
                  <a:moveTo>
                    <a:pt x="2" y="2"/>
                  </a:moveTo>
                  <a:lnTo>
                    <a:pt x="0" y="72"/>
                  </a:lnTo>
                  <a:lnTo>
                    <a:pt x="61" y="67"/>
                  </a:lnTo>
                  <a:lnTo>
                    <a:pt x="6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1" name="Freeform 126"/>
            <p:cNvSpPr>
              <a:spLocks/>
            </p:cNvSpPr>
            <p:nvPr/>
          </p:nvSpPr>
          <p:spPr bwMode="auto">
            <a:xfrm>
              <a:off x="4761" y="2670"/>
              <a:ext cx="32" cy="35"/>
            </a:xfrm>
            <a:custGeom>
              <a:avLst/>
              <a:gdLst>
                <a:gd name="T0" fmla="*/ 1 w 62"/>
                <a:gd name="T1" fmla="*/ 1 h 70"/>
                <a:gd name="T2" fmla="*/ 0 w 62"/>
                <a:gd name="T3" fmla="*/ 2 h 70"/>
                <a:gd name="T4" fmla="*/ 2 w 62"/>
                <a:gd name="T5" fmla="*/ 1 h 70"/>
                <a:gd name="T6" fmla="*/ 2 w 62"/>
                <a:gd name="T7" fmla="*/ 0 h 70"/>
                <a:gd name="T8" fmla="*/ 1 w 62"/>
                <a:gd name="T9" fmla="*/ 1 h 70"/>
                <a:gd name="T10" fmla="*/ 1 w 62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4" y="1"/>
                  </a:moveTo>
                  <a:lnTo>
                    <a:pt x="0" y="70"/>
                  </a:lnTo>
                  <a:lnTo>
                    <a:pt x="62" y="64"/>
                  </a:lnTo>
                  <a:lnTo>
                    <a:pt x="6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62" name="Freeform 127"/>
            <p:cNvSpPr>
              <a:spLocks/>
            </p:cNvSpPr>
            <p:nvPr/>
          </p:nvSpPr>
          <p:spPr bwMode="auto">
            <a:xfrm>
              <a:off x="4810" y="2665"/>
              <a:ext cx="29" cy="35"/>
            </a:xfrm>
            <a:custGeom>
              <a:avLst/>
              <a:gdLst>
                <a:gd name="T0" fmla="*/ 0 w 59"/>
                <a:gd name="T1" fmla="*/ 0 h 70"/>
                <a:gd name="T2" fmla="*/ 0 w 59"/>
                <a:gd name="T3" fmla="*/ 2 h 70"/>
                <a:gd name="T4" fmla="*/ 0 w 59"/>
                <a:gd name="T5" fmla="*/ 2 h 70"/>
                <a:gd name="T6" fmla="*/ 0 w 59"/>
                <a:gd name="T7" fmla="*/ 0 h 70"/>
                <a:gd name="T8" fmla="*/ 0 w 59"/>
                <a:gd name="T9" fmla="*/ 0 h 70"/>
                <a:gd name="T10" fmla="*/ 0 w 5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70">
                  <a:moveTo>
                    <a:pt x="3" y="0"/>
                  </a:moveTo>
                  <a:lnTo>
                    <a:pt x="0" y="70"/>
                  </a:lnTo>
                  <a:lnTo>
                    <a:pt x="59" y="65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3120" name="Picture 128" descr="AG00178_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0725"/>
            <a:ext cx="1944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14" name="Text Box 129"/>
          <p:cNvSpPr txBox="1">
            <a:spLocks noChangeArrowheads="1"/>
          </p:cNvSpPr>
          <p:nvPr/>
        </p:nvSpPr>
        <p:spPr bwMode="auto">
          <a:xfrm>
            <a:off x="6084888" y="1412875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IT-Technik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Laden von Konstanten (3)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28600" y="1306513"/>
            <a:ext cx="4191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7325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Für andere Konstanten: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/>
            </a:r>
            <a:b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</a:b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lui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const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      </a:t>
            </a:r>
            <a:b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</a:b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ori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r,$1,const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550" y="4724400"/>
            <a:ext cx="8842375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Sequenz wird vom Assembler für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li</a:t>
            </a:r>
            <a:r>
              <a:rPr lang="de-DE" altLang="en-US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immediate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erzeugt.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Unterschiedliche Abbildung auf Maschinenbefehle bei SPIM und MARS!</a:t>
            </a:r>
            <a:endParaRPr lang="de-DE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$1 ist immer für den Assembler freizuhalten.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4583113" y="3097213"/>
            <a:ext cx="2333625" cy="466725"/>
            <a:chOff x="1259" y="1938"/>
            <a:chExt cx="1654" cy="294"/>
          </a:xfrm>
        </p:grpSpPr>
        <p:sp>
          <p:nvSpPr>
            <p:cNvPr id="45070" name="Text Box 6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0     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45071" name="Line 7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62" name="Group 8"/>
          <p:cNvGrpSpPr>
            <a:grpSpLocks/>
          </p:cNvGrpSpPr>
          <p:nvPr/>
        </p:nvGrpSpPr>
        <p:grpSpPr bwMode="auto">
          <a:xfrm>
            <a:off x="4572000" y="2447925"/>
            <a:ext cx="2333625" cy="466725"/>
            <a:chOff x="1259" y="1938"/>
            <a:chExt cx="1654" cy="294"/>
          </a:xfrm>
        </p:grpSpPr>
        <p:sp>
          <p:nvSpPr>
            <p:cNvPr id="45068" name="Text Box 9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 Unicode MS" pitchFamily="34" charset="-128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`       0</a:t>
              </a:r>
            </a:p>
          </p:txBody>
        </p:sp>
        <p:sp>
          <p:nvSpPr>
            <p:cNvPr id="45069" name="Line 10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063" name="Group 11"/>
          <p:cNvGrpSpPr>
            <a:grpSpLocks/>
          </p:cNvGrpSpPr>
          <p:nvPr/>
        </p:nvGrpSpPr>
        <p:grpSpPr bwMode="auto">
          <a:xfrm>
            <a:off x="4572000" y="3814763"/>
            <a:ext cx="2333625" cy="466725"/>
            <a:chOff x="1259" y="1938"/>
            <a:chExt cx="1654" cy="294"/>
          </a:xfrm>
        </p:grpSpPr>
        <p:sp>
          <p:nvSpPr>
            <p:cNvPr id="45066" name="Text Box 12"/>
            <p:cNvSpPr txBox="1">
              <a:spLocks noChangeArrowheads="1"/>
            </p:cNvSpPr>
            <p:nvPr/>
          </p:nvSpPr>
          <p:spPr bwMode="auto">
            <a:xfrm>
              <a:off x="1259" y="1938"/>
              <a:ext cx="1654" cy="2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‘    </a:t>
              </a: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const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</a:p>
          </p:txBody>
        </p:sp>
        <p:sp>
          <p:nvSpPr>
            <p:cNvPr id="45067" name="Line 13"/>
            <p:cNvSpPr>
              <a:spLocks noChangeShapeType="1"/>
            </p:cNvSpPr>
            <p:nvPr/>
          </p:nvSpPr>
          <p:spPr bwMode="auto">
            <a:xfrm>
              <a:off x="2094" y="1938"/>
              <a:ext cx="0" cy="2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064" name="Text Box 14"/>
          <p:cNvSpPr txBox="1">
            <a:spLocks noChangeArrowheads="1"/>
          </p:cNvSpPr>
          <p:nvPr/>
        </p:nvSpPr>
        <p:spPr bwMode="auto">
          <a:xfrm>
            <a:off x="4038600" y="309721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</a:t>
            </a:r>
          </a:p>
        </p:txBody>
      </p:sp>
      <p:sp>
        <p:nvSpPr>
          <p:cNvPr id="45065" name="Text Box 15"/>
          <p:cNvSpPr txBox="1">
            <a:spLocks noChangeArrowheads="1"/>
          </p:cNvSpPr>
          <p:nvPr/>
        </p:nvSpPr>
        <p:spPr bwMode="auto">
          <a:xfrm>
            <a:off x="4038600" y="3814763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Der load address – </a:t>
            </a:r>
            <a:r>
              <a:rPr lang="en-US" altLang="en-US" dirty="0" err="1" smtClean="0"/>
              <a:t>Befehl</a:t>
            </a:r>
            <a:r>
              <a:rPr lang="en-US" altLang="en-US" dirty="0" smtClean="0"/>
              <a:t> </a:t>
            </a:r>
            <a:r>
              <a:rPr lang="en-US" altLang="en-US" dirty="0" smtClean="0">
                <a:latin typeface="Courier New" pitchFamily="49" charset="0"/>
              </a:rPr>
              <a:t>la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569325" cy="4081117"/>
          </a:xfrm>
          <a:noFill/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In vielen Fällen muss die Adresse einer Speicherzelle in einem Register bereit gestellt werden. </a:t>
            </a:r>
          </a:p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Dies ist mit den bislang vorgestellten Befehlen zwar möglich,</a:t>
            </a:r>
            <a:br>
              <a:rPr lang="de-DE" altLang="en-US" dirty="0" smtClean="0"/>
            </a:br>
            <a:r>
              <a:rPr lang="de-DE" altLang="en-US" dirty="0" smtClean="0"/>
              <a:t>der Lesbarkeit wegen wird ein eigener Befehl eingeführt.</a:t>
            </a:r>
          </a:p>
          <a:p>
            <a:pPr eaLnBrk="1" hangingPunct="1">
              <a:spcBef>
                <a:spcPct val="40000"/>
              </a:spcBef>
            </a:pPr>
            <a:r>
              <a:rPr lang="de-DE" altLang="en-US" dirty="0" smtClean="0"/>
              <a:t>Der Befehl </a:t>
            </a:r>
            <a:r>
              <a:rPr lang="de-DE" altLang="en-US" b="1" dirty="0" smtClean="0">
                <a:latin typeface="Courier New" pitchFamily="49" charset="0"/>
              </a:rPr>
              <a:t>la</a:t>
            </a:r>
            <a:r>
              <a:rPr lang="de-DE" altLang="en-US" dirty="0" smtClean="0"/>
              <a:t> entspricht dem </a:t>
            </a:r>
            <a:r>
              <a:rPr lang="de-DE" altLang="en-US" b="1" dirty="0" err="1" smtClean="0">
                <a:latin typeface="Courier New" pitchFamily="49" charset="0"/>
              </a:rPr>
              <a:t>lw</a:t>
            </a:r>
            <a:r>
              <a:rPr lang="de-DE" altLang="en-US" dirty="0" smtClean="0"/>
              <a:t>-Befehl,</a:t>
            </a:r>
            <a:br>
              <a:rPr lang="de-DE" altLang="en-US" dirty="0" smtClean="0"/>
            </a:br>
            <a:r>
              <a:rPr lang="de-DE" altLang="en-US" dirty="0" smtClean="0"/>
              <a:t>wobei der Speicherzugriff unterbleibt. Beispiel:</a:t>
            </a:r>
          </a:p>
          <a:p>
            <a:pPr eaLnBrk="1" hangingPunct="1"/>
            <a:endParaRPr lang="de-DE" altLang="en-US" dirty="0" smtClean="0"/>
          </a:p>
          <a:p>
            <a:pPr eaLnBrk="1" hangingPunct="1"/>
            <a:r>
              <a:rPr lang="it-IT" altLang="en-US" b="1" dirty="0" smtClean="0">
                <a:latin typeface="Courier New" pitchFamily="49" charset="0"/>
              </a:rPr>
              <a:t>la $2,0x20($3) # Reg[2] := 0x20 + Reg[3]</a:t>
            </a:r>
          </a:p>
          <a:p>
            <a:pPr eaLnBrk="1" hangingPunct="1"/>
            <a:endParaRPr lang="it-IT" altLang="en-US" b="1" dirty="0" smtClean="0">
              <a:latin typeface="Courier New" pitchFamily="49" charset="0"/>
            </a:endParaRPr>
          </a:p>
          <a:p>
            <a:pPr eaLnBrk="1" hangingPunct="1"/>
            <a:r>
              <a:rPr lang="it-IT" altLang="en-US" b="1" dirty="0" smtClean="0">
                <a:latin typeface="Courier New" pitchFamily="49" charset="0"/>
              </a:rPr>
              <a:t>la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kann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über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eine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Sequenz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aus</a:t>
            </a:r>
            <a:r>
              <a:rPr lang="it-IT" altLang="en-US" dirty="0" smtClean="0"/>
              <a:t> </a:t>
            </a:r>
            <a:r>
              <a:rPr lang="it-IT" altLang="en-US" b="1" dirty="0" smtClean="0">
                <a:latin typeface="Courier New" pitchFamily="49" charset="0"/>
              </a:rPr>
              <a:t>li</a:t>
            </a:r>
            <a:r>
              <a:rPr lang="it-IT" altLang="en-US" dirty="0" smtClean="0"/>
              <a:t> und </a:t>
            </a:r>
            <a:r>
              <a:rPr lang="it-IT" altLang="en-US" b="1" dirty="0" err="1" smtClean="0">
                <a:latin typeface="Courier New" pitchFamily="49" charset="0"/>
              </a:rPr>
              <a:t>add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erzeugt</a:t>
            </a:r>
            <a:r>
              <a:rPr lang="it-IT" altLang="en-US" dirty="0" smtClean="0"/>
              <a:t> </a:t>
            </a:r>
            <a:r>
              <a:rPr lang="it-IT" altLang="en-US" dirty="0" err="1" smtClean="0"/>
              <a:t>werden</a:t>
            </a:r>
            <a:r>
              <a:rPr lang="it-IT" altLang="en-US" dirty="0" smtClean="0"/>
              <a:t>.</a:t>
            </a:r>
            <a:endParaRPr lang="de-DE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0"/>
            <a:ext cx="8724900" cy="10668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Einteilung des Speicherbereichs (</a:t>
            </a:r>
            <a:r>
              <a:rPr lang="de-DE" altLang="en-US" i="1" dirty="0" err="1" smtClean="0"/>
              <a:t>memory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map</a:t>
            </a:r>
            <a:r>
              <a:rPr lang="de-DE" altLang="en-US" dirty="0" smtClean="0"/>
              <a:t>) </a:t>
            </a:r>
            <a:br>
              <a:rPr lang="de-DE" altLang="en-US" dirty="0" smtClean="0"/>
            </a:br>
            <a:r>
              <a:rPr lang="de-DE" altLang="en-US" dirty="0" smtClean="0"/>
              <a:t>im Simulator folgt üblicher C/Unix-Konvention</a:t>
            </a:r>
          </a:p>
        </p:txBody>
      </p:sp>
      <p:sp>
        <p:nvSpPr>
          <p:cNvPr id="47107" name="Text Box 19"/>
          <p:cNvSpPr txBox="1">
            <a:spLocks noChangeArrowheads="1"/>
          </p:cNvSpPr>
          <p:nvPr/>
        </p:nvSpPr>
        <p:spPr bwMode="auto">
          <a:xfrm>
            <a:off x="5292725" y="20574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Befehle</a:t>
            </a:r>
          </a:p>
        </p:txBody>
      </p:sp>
      <p:sp>
        <p:nvSpPr>
          <p:cNvPr id="47108" name="Text Box 20"/>
          <p:cNvSpPr txBox="1">
            <a:spLocks noChangeArrowheads="1"/>
          </p:cNvSpPr>
          <p:nvPr/>
        </p:nvSpPr>
        <p:spPr bwMode="auto">
          <a:xfrm>
            <a:off x="5292725" y="5105400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Adresse Ein-/ Ausgabegeräte</a:t>
            </a:r>
          </a:p>
        </p:txBody>
      </p:sp>
      <p:sp>
        <p:nvSpPr>
          <p:cNvPr id="47109" name="Text Box 21"/>
          <p:cNvSpPr txBox="1">
            <a:spLocks noChangeArrowheads="1"/>
          </p:cNvSpPr>
          <p:nvPr/>
        </p:nvSpPr>
        <p:spPr bwMode="auto">
          <a:xfrm>
            <a:off x="5292725" y="273526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Daten bekannter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Größe+weitere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Daten</a:t>
            </a:r>
          </a:p>
        </p:txBody>
      </p:sp>
      <p:sp>
        <p:nvSpPr>
          <p:cNvPr id="47110" name="Text Box 22"/>
          <p:cNvSpPr txBox="1">
            <a:spLocks noChangeArrowheads="1"/>
          </p:cNvSpPr>
          <p:nvPr/>
        </p:nvSpPr>
        <p:spPr bwMode="auto">
          <a:xfrm>
            <a:off x="5292725" y="4098925"/>
            <a:ext cx="3851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Dynamisch erzeugte Daten, 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Auf- und Abbau bei Aufruf von Prozeduren/Unterprogrammen</a:t>
            </a:r>
          </a:p>
        </p:txBody>
      </p:sp>
      <p:sp>
        <p:nvSpPr>
          <p:cNvPr id="47111" name="Text Box 28"/>
          <p:cNvSpPr txBox="1">
            <a:spLocks noChangeArrowheads="1"/>
          </p:cNvSpPr>
          <p:nvPr/>
        </p:nvSpPr>
        <p:spPr bwMode="auto">
          <a:xfrm>
            <a:off x="5292725" y="5610225"/>
            <a:ext cx="1919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Betriebssystem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112" name="Group 30"/>
          <p:cNvGrpSpPr>
            <a:grpSpLocks/>
          </p:cNvGrpSpPr>
          <p:nvPr/>
        </p:nvGrpSpPr>
        <p:grpSpPr bwMode="auto">
          <a:xfrm>
            <a:off x="95250" y="1241425"/>
            <a:ext cx="5619750" cy="4911725"/>
            <a:chOff x="60" y="782"/>
            <a:chExt cx="3540" cy="3094"/>
          </a:xfrm>
        </p:grpSpPr>
        <p:sp>
          <p:nvSpPr>
            <p:cNvPr id="47113" name="Text Box 3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7114" name="Line 4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5" name="Line 5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6" name="Line 6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7" name="Line 7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18" name="Text Box 8"/>
            <p:cNvSpPr txBox="1">
              <a:spLocks noChangeArrowheads="1"/>
            </p:cNvSpPr>
            <p:nvPr/>
          </p:nvSpPr>
          <p:spPr bwMode="auto">
            <a:xfrm>
              <a:off x="1153" y="782"/>
              <a:ext cx="2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7119" name="Text Box 9"/>
            <p:cNvSpPr txBox="1">
              <a:spLocks noChangeArrowheads="1"/>
            </p:cNvSpPr>
            <p:nvPr/>
          </p:nvSpPr>
          <p:spPr bwMode="auto">
            <a:xfrm>
              <a:off x="204" y="3178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7fffeffc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20" name="AutoShape 10"/>
            <p:cNvSpPr>
              <a:spLocks noChangeArrowheads="1"/>
            </p:cNvSpPr>
            <p:nvPr/>
          </p:nvSpPr>
          <p:spPr bwMode="auto">
            <a:xfrm>
              <a:off x="2291" y="2160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1" name="AutoShape 11"/>
            <p:cNvSpPr>
              <a:spLocks noChangeArrowheads="1"/>
            </p:cNvSpPr>
            <p:nvPr/>
          </p:nvSpPr>
          <p:spPr bwMode="auto">
            <a:xfrm>
              <a:off x="2819" y="2467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2" name="Line 12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3" name="Line 13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4" name="Text Box 14"/>
            <p:cNvSpPr txBox="1">
              <a:spLocks noChangeArrowheads="1"/>
            </p:cNvSpPr>
            <p:nvPr/>
          </p:nvSpPr>
          <p:spPr bwMode="auto">
            <a:xfrm>
              <a:off x="1571" y="2928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Stack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5" name="Text Box 15"/>
            <p:cNvSpPr txBox="1">
              <a:spLocks noChangeArrowheads="1"/>
            </p:cNvSpPr>
            <p:nvPr/>
          </p:nvSpPr>
          <p:spPr bwMode="auto">
            <a:xfrm>
              <a:off x="421" y="1200"/>
              <a:ext cx="9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400000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26" name="Text Box 16"/>
            <p:cNvSpPr txBox="1">
              <a:spLocks noChangeArrowheads="1"/>
            </p:cNvSpPr>
            <p:nvPr/>
          </p:nvSpPr>
          <p:spPr bwMode="auto">
            <a:xfrm>
              <a:off x="1824" y="1008"/>
              <a:ext cx="12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Reserviert</a:t>
              </a:r>
            </a:p>
          </p:txBody>
        </p:sp>
        <p:sp>
          <p:nvSpPr>
            <p:cNvPr id="47127" name="Text Box 17"/>
            <p:cNvSpPr txBox="1">
              <a:spLocks noChangeArrowheads="1"/>
            </p:cNvSpPr>
            <p:nvPr/>
          </p:nvSpPr>
          <p:spPr bwMode="auto">
            <a:xfrm>
              <a:off x="1680" y="1296"/>
              <a:ext cx="19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Text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8" name="Text Box 18"/>
            <p:cNvSpPr txBox="1">
              <a:spLocks noChangeArrowheads="1"/>
            </p:cNvSpPr>
            <p:nvPr/>
          </p:nvSpPr>
          <p:spPr bwMode="auto">
            <a:xfrm>
              <a:off x="1680" y="1776"/>
              <a:ext cx="15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29" name="Text Box 23"/>
            <p:cNvSpPr txBox="1">
              <a:spLocks noChangeArrowheads="1"/>
            </p:cNvSpPr>
            <p:nvPr/>
          </p:nvSpPr>
          <p:spPr bwMode="auto">
            <a:xfrm>
              <a:off x="204" y="1632"/>
              <a:ext cx="12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10010000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30" name="Line 26"/>
            <p:cNvSpPr>
              <a:spLocks noChangeShapeType="1"/>
            </p:cNvSpPr>
            <p:nvPr/>
          </p:nvSpPr>
          <p:spPr bwMode="auto">
            <a:xfrm>
              <a:off x="1396" y="3504"/>
              <a:ext cx="1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31" name="Text Box 27"/>
            <p:cNvSpPr txBox="1">
              <a:spLocks noChangeArrowheads="1"/>
            </p:cNvSpPr>
            <p:nvPr/>
          </p:nvSpPr>
          <p:spPr bwMode="auto">
            <a:xfrm>
              <a:off x="60" y="3466"/>
              <a:ext cx="13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80000000</a:t>
              </a:r>
              <a:r>
                <a:rPr lang="de-DE" altLang="en-US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7132" name="Text Box 29"/>
            <p:cNvSpPr txBox="1">
              <a:spLocks noChangeArrowheads="1"/>
            </p:cNvSpPr>
            <p:nvPr/>
          </p:nvSpPr>
          <p:spPr bwMode="auto">
            <a:xfrm>
              <a:off x="1571" y="3534"/>
              <a:ext cx="10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Kernel space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Problem der Nutzung nicht zusammenhängender Adressbereiche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3050" y="1223963"/>
            <a:ext cx="4810125" cy="4893647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de-DE" altLang="en-US" dirty="0" smtClean="0"/>
              <a:t>Man müsste den Segmenten verschiedenen physikalischen Speicher zuordnen, wenn man mit diesen Adressen wirklich den physikalischen Speicher adressieren würde.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altLang="en-US" dirty="0" smtClean="0"/>
              <a:t>Auswege: </a:t>
            </a:r>
          </a:p>
          <a:p>
            <a:pPr lvl="1" eaLnBrk="1" hangingPunct="1"/>
            <a:r>
              <a:rPr lang="de-DE" altLang="en-US" dirty="0" smtClean="0"/>
              <a:t>Umrechnung der Adressen (siehe Abschnitt über Speicher) oder</a:t>
            </a:r>
          </a:p>
          <a:p>
            <a:pPr lvl="1" eaLnBrk="1" hangingPunct="1"/>
            <a:r>
              <a:rPr lang="de-DE" altLang="en-US" dirty="0" smtClean="0"/>
              <a:t>Benutzung weitgehend zusammenhängender Speicherbereiche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5250" y="2071688"/>
            <a:ext cx="3987800" cy="3582987"/>
            <a:chOff x="60" y="779"/>
            <a:chExt cx="3540" cy="3097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1405" y="926"/>
              <a:ext cx="1859" cy="295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 Unicode MS" pitchFamily="34" charset="-12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>
              <a:off x="1405" y="177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5" name="Line 7"/>
            <p:cNvSpPr>
              <a:spLocks noChangeShapeType="1"/>
            </p:cNvSpPr>
            <p:nvPr/>
          </p:nvSpPr>
          <p:spPr bwMode="auto">
            <a:xfrm>
              <a:off x="1405" y="129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6" name="Line 8"/>
            <p:cNvSpPr>
              <a:spLocks noChangeShapeType="1"/>
            </p:cNvSpPr>
            <p:nvPr/>
          </p:nvSpPr>
          <p:spPr bwMode="auto">
            <a:xfrm>
              <a:off x="1405" y="2664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7" name="Line 9"/>
            <p:cNvSpPr>
              <a:spLocks noChangeShapeType="1"/>
            </p:cNvSpPr>
            <p:nvPr/>
          </p:nvSpPr>
          <p:spPr bwMode="auto">
            <a:xfrm>
              <a:off x="1405" y="2165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1154" y="779"/>
              <a:ext cx="2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 Unicode MS" pitchFamily="34" charset="-128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204" y="3179"/>
              <a:ext cx="134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7fffeffc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40" name="AutoShape 12"/>
            <p:cNvSpPr>
              <a:spLocks noChangeArrowheads="1"/>
            </p:cNvSpPr>
            <p:nvPr/>
          </p:nvSpPr>
          <p:spPr bwMode="auto">
            <a:xfrm>
              <a:off x="2291" y="2160"/>
              <a:ext cx="240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>
              <a:off x="2819" y="2467"/>
              <a:ext cx="240" cy="19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>
              <a:off x="1405" y="92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405" y="3216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1571" y="2929"/>
              <a:ext cx="19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Stack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421" y="1200"/>
              <a:ext cx="9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400000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46" name="Text Box 18"/>
            <p:cNvSpPr txBox="1">
              <a:spLocks noChangeArrowheads="1"/>
            </p:cNvSpPr>
            <p:nvPr/>
          </p:nvSpPr>
          <p:spPr bwMode="auto">
            <a:xfrm>
              <a:off x="1823" y="1008"/>
              <a:ext cx="12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Reserviert</a:t>
              </a:r>
            </a:p>
          </p:txBody>
        </p:sp>
        <p:sp>
          <p:nvSpPr>
            <p:cNvPr id="48147" name="Text Box 19"/>
            <p:cNvSpPr txBox="1">
              <a:spLocks noChangeArrowheads="1"/>
            </p:cNvSpPr>
            <p:nvPr/>
          </p:nvSpPr>
          <p:spPr bwMode="auto">
            <a:xfrm>
              <a:off x="1681" y="1296"/>
              <a:ext cx="19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Text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8" name="Text Box 20"/>
            <p:cNvSpPr txBox="1">
              <a:spLocks noChangeArrowheads="1"/>
            </p:cNvSpPr>
            <p:nvPr/>
          </p:nvSpPr>
          <p:spPr bwMode="auto">
            <a:xfrm>
              <a:off x="1681" y="1776"/>
              <a:ext cx="15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i="1" dirty="0">
                  <a:latin typeface="Arial" panose="020B0604020202020204" pitchFamily="34" charset="0"/>
                  <a:cs typeface="Arial" panose="020B0604020202020204" pitchFamily="34" charset="0"/>
                </a:rPr>
                <a:t>Data </a:t>
              </a:r>
              <a:r>
                <a:rPr lang="de-DE" altLang="en-US" sz="1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segment</a:t>
              </a:r>
              <a:endParaRPr lang="de-DE" alt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49" name="Text Box 21"/>
            <p:cNvSpPr txBox="1">
              <a:spLocks noChangeArrowheads="1"/>
            </p:cNvSpPr>
            <p:nvPr/>
          </p:nvSpPr>
          <p:spPr bwMode="auto">
            <a:xfrm>
              <a:off x="205" y="1632"/>
              <a:ext cx="12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10010000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>
              <a:off x="1396" y="3504"/>
              <a:ext cx="18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51" name="Text Box 23"/>
            <p:cNvSpPr txBox="1">
              <a:spLocks noChangeArrowheads="1"/>
            </p:cNvSpPr>
            <p:nvPr/>
          </p:nvSpPr>
          <p:spPr bwMode="auto">
            <a:xfrm>
              <a:off x="60" y="3465"/>
              <a:ext cx="134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de-DE" altLang="en-US" sz="1600" b="1" dirty="0">
                  <a:latin typeface="Courier New" pitchFamily="49" charset="0"/>
                  <a:cs typeface="Arial" panose="020B0604020202020204" pitchFamily="34" charset="0"/>
                </a:rPr>
                <a:t>80000000</a:t>
              </a:r>
              <a:r>
                <a:rPr lang="de-DE" altLang="en-US" sz="1600" b="1" baseline="-25000" dirty="0">
                  <a:latin typeface="Arial Unicode MS" pitchFamily="34" charset="-128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1571" y="3588"/>
              <a:ext cx="1092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Kernel </a:t>
              </a:r>
              <a:r>
                <a:rPr lang="de-DE" alt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space</a:t>
              </a:r>
              <a:endParaRPr lang="de-DE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Benutzung weitgehend zusammenhängender Speicherbereiche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2789238" cy="2234458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Betriebssystem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Text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Data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Stack segment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i="1" dirty="0" smtClean="0"/>
              <a:t>….</a:t>
            </a: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685800" y="24209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685800" y="2852738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685800" y="335756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685800" y="3789363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5800" y="4724400"/>
            <a:ext cx="63373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Erfordert eine relativ gute Kenntnis der Größe der Segmente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50825" y="5837238"/>
            <a:ext cx="7864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Kann beim MARS konfiguriert werden (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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Einstellungen).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z="2400" dirty="0" smtClean="0"/>
              <a:t>Benutzung der Speicherbereiche</a:t>
            </a:r>
            <a:br>
              <a:rPr lang="de-DE" altLang="en-US" sz="2400" dirty="0" smtClean="0"/>
            </a:br>
            <a:r>
              <a:rPr lang="de-DE" altLang="en-US" sz="2400" dirty="0" smtClean="0"/>
              <a:t>in einem Beispielprogramm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258888"/>
            <a:ext cx="8534400" cy="2308324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de-DE" altLang="en-US" dirty="0" smtClean="0"/>
              <a:t>Beispielprogramm</a:t>
            </a:r>
            <a:br>
              <a:rPr lang="de-DE" altLang="en-US" dirty="0" smtClean="0"/>
            </a:b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			#Globales Symbol</a:t>
            </a:r>
          </a:p>
          <a:p>
            <a:pPr eaLnBrk="1" hangingPunct="1"/>
            <a:r>
              <a:rPr lang="de-DE" altLang="en-US" dirty="0" err="1" smtClean="0"/>
              <a:t>main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0x10010000($0)    	#Anfang Datenbereich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0x10010004($0)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/>
            <a:r>
              <a:rPr lang="de-DE" altLang="en-US" dirty="0" smtClean="0"/>
              <a:t>         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0x10010008($0)</a:t>
            </a:r>
            <a:endParaRPr lang="de-DE" altLang="en-US" sz="2800" dirty="0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156325" y="6521450"/>
            <a:ext cx="20161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6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Simulator!</a:t>
            </a:r>
            <a:endParaRPr lang="en-US" altLang="en-US" sz="16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215900" y="3789363"/>
            <a:ext cx="862647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tabLst>
                <a:tab pos="1614488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tabLst>
                <a:tab pos="1614488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Laut eig. Test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erzeugt MARS im Fall „zu großer” Offsets in einem Befehl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z,d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($b)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zur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Berechung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der Adresse nach dem folgenden Schema in $1 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lui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$1,&lt;obere 16 Bit von d&gt;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addu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$1,$1,$b; ohne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check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$z,&lt;untere 16 Bit von d&gt;($1)</a:t>
            </a:r>
          </a:p>
          <a:p>
            <a:pPr eaLnBrk="1" hangingPunct="1">
              <a:lnSpc>
                <a:spcPct val="115000"/>
              </a:lnSpc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Der 2. Befehl entfällt wenn ($b) nicht vorhanden ist, aber nicht bei b=0 (!)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Zwei Versionen des Additionsprograms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366125" cy="480131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globl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			#Globales Symbol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err="1" smtClean="0"/>
              <a:t>main</a:t>
            </a:r>
            <a:r>
              <a:rPr lang="de-DE" altLang="en-US" dirty="0" smtClean="0"/>
              <a:t>: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0x10010000($0)    	#Anfang Datenbereich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0x10010004($0)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    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0x10010008($0)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/>
              <a:t>	</a:t>
            </a:r>
            <a:r>
              <a:rPr lang="de-DE" altLang="en-US" dirty="0" smtClean="0">
                <a:solidFill>
                  <a:schemeClr val="bg2">
                    <a:lumMod val="75000"/>
                  </a:schemeClr>
                </a:solidFill>
              </a:rPr>
              <a:t>… </a:t>
            </a:r>
            <a:r>
              <a:rPr lang="de-DE" altLang="en-US" dirty="0" err="1" smtClean="0">
                <a:solidFill>
                  <a:schemeClr val="bg2">
                    <a:lumMod val="75000"/>
                  </a:schemeClr>
                </a:solidFill>
              </a:rPr>
              <a:t>syscall</a:t>
            </a:r>
            <a:endParaRPr lang="de-DE" alt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de-DE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	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globl</a:t>
            </a:r>
            <a:r>
              <a:rPr lang="de-DE" alt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altLang="en-US" dirty="0" err="1" smtClean="0">
                <a:solidFill>
                  <a:schemeClr val="accent3">
                    <a:lumMod val="75000"/>
                  </a:schemeClr>
                </a:solidFill>
              </a:rPr>
              <a:t>main</a:t>
            </a:r>
            <a:endParaRPr lang="de-DE" alt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en-US" dirty="0" err="1" smtClean="0"/>
              <a:t>main</a:t>
            </a:r>
            <a:r>
              <a:rPr lang="de-DE" altLang="en-US" dirty="0" smtClean="0"/>
              <a:t>: 	li $28,0x10010000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$2, 0($28)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lw</a:t>
            </a:r>
            <a:r>
              <a:rPr lang="de-DE" altLang="en-US" dirty="0" smtClean="0"/>
              <a:t> $3, 4($28)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add</a:t>
            </a:r>
            <a:r>
              <a:rPr lang="de-DE" altLang="en-US" dirty="0" smtClean="0"/>
              <a:t> $3,$2,$3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 smtClean="0"/>
              <a:t>      	</a:t>
            </a:r>
            <a:r>
              <a:rPr lang="de-DE" altLang="en-US" dirty="0" err="1" smtClean="0"/>
              <a:t>sw</a:t>
            </a:r>
            <a:r>
              <a:rPr lang="de-DE" altLang="en-US" dirty="0" smtClean="0"/>
              <a:t> $3, 8($28)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dirty="0"/>
              <a:t>	</a:t>
            </a:r>
            <a:r>
              <a:rPr lang="de-DE" altLang="en-US" dirty="0" smtClean="0">
                <a:solidFill>
                  <a:schemeClr val="bg2">
                    <a:lumMod val="75000"/>
                  </a:schemeClr>
                </a:solidFill>
              </a:rPr>
              <a:t>… </a:t>
            </a:r>
            <a:r>
              <a:rPr lang="de-DE" altLang="en-US" dirty="0" err="1" smtClean="0">
                <a:solidFill>
                  <a:schemeClr val="bg2">
                    <a:lumMod val="75000"/>
                  </a:schemeClr>
                </a:solidFill>
              </a:rPr>
              <a:t>syscall</a:t>
            </a:r>
            <a:endParaRPr lang="de-DE" altLang="en-US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Transformation der Programmdarstellungen</a:t>
            </a:r>
            <a:endParaRPr lang="en-US" altLang="en-US" dirty="0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38175" y="1298575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Assemblerprogramm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990725" y="2351088"/>
            <a:ext cx="2657475" cy="685800"/>
            <a:chOff x="1230" y="1526"/>
            <a:chExt cx="1666" cy="607"/>
          </a:xfrm>
        </p:grpSpPr>
        <p:sp>
          <p:nvSpPr>
            <p:cNvPr id="52237" name="Oval 5"/>
            <p:cNvSpPr>
              <a:spLocks noChangeArrowheads="1"/>
            </p:cNvSpPr>
            <p:nvPr/>
          </p:nvSpPr>
          <p:spPr bwMode="auto">
            <a:xfrm>
              <a:off x="1230" y="1526"/>
              <a:ext cx="1666" cy="607"/>
            </a:xfrm>
            <a:prstGeom prst="ellipse">
              <a:avLst/>
            </a:prstGeom>
            <a:solidFill>
              <a:srgbClr val="D9F1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238" name="Text Box 6"/>
            <p:cNvSpPr txBox="1">
              <a:spLocks noChangeArrowheads="1"/>
            </p:cNvSpPr>
            <p:nvPr/>
          </p:nvSpPr>
          <p:spPr bwMode="auto">
            <a:xfrm>
              <a:off x="1556" y="1669"/>
              <a:ext cx="1028" cy="405"/>
            </a:xfrm>
            <a:prstGeom prst="rect">
              <a:avLst/>
            </a:prstGeom>
            <a:solidFill>
              <a:srgbClr val="D9F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Assembler</a:t>
              </a:r>
            </a:p>
          </p:txBody>
        </p:sp>
      </p:grpSp>
      <p:sp>
        <p:nvSpPr>
          <p:cNvPr id="52229" name="Text Box 7"/>
          <p:cNvSpPr txBox="1">
            <a:spLocks noChangeArrowheads="1"/>
          </p:cNvSpPr>
          <p:nvPr/>
        </p:nvSpPr>
        <p:spPr bwMode="auto">
          <a:xfrm>
            <a:off x="2151063" y="3584575"/>
            <a:ext cx="452278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Maschinenprogramm in Datei</a:t>
            </a:r>
          </a:p>
        </p:txBody>
      </p:sp>
      <p:sp>
        <p:nvSpPr>
          <p:cNvPr id="52230" name="Oval 9"/>
          <p:cNvSpPr>
            <a:spLocks noChangeArrowheads="1"/>
          </p:cNvSpPr>
          <p:nvPr/>
        </p:nvSpPr>
        <p:spPr bwMode="auto">
          <a:xfrm>
            <a:off x="4203700" y="4665663"/>
            <a:ext cx="2446338" cy="457200"/>
          </a:xfrm>
          <a:prstGeom prst="ellipse">
            <a:avLst/>
          </a:prstGeom>
          <a:solidFill>
            <a:srgbClr val="D9F1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4921250" y="4665663"/>
            <a:ext cx="1433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Lader</a:t>
            </a: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5062538" y="5646738"/>
            <a:ext cx="3348037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geladenes Programm</a:t>
            </a:r>
          </a:p>
        </p:txBody>
      </p:sp>
      <p:cxnSp>
        <p:nvCxnSpPr>
          <p:cNvPr id="52233" name="AutoShape 12"/>
          <p:cNvCxnSpPr>
            <a:cxnSpLocks noChangeShapeType="1"/>
            <a:stCxn id="52227" idx="2"/>
            <a:endCxn id="52237" idx="0"/>
          </p:cNvCxnSpPr>
          <p:nvPr/>
        </p:nvCxnSpPr>
        <p:spPr bwMode="auto">
          <a:xfrm>
            <a:off x="2238375" y="1765300"/>
            <a:ext cx="1081088" cy="585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4" name="AutoShape 13"/>
          <p:cNvCxnSpPr>
            <a:cxnSpLocks noChangeShapeType="1"/>
            <a:stCxn id="52237" idx="4"/>
            <a:endCxn id="52229" idx="0"/>
          </p:cNvCxnSpPr>
          <p:nvPr/>
        </p:nvCxnSpPr>
        <p:spPr bwMode="auto">
          <a:xfrm>
            <a:off x="3319463" y="3036888"/>
            <a:ext cx="1093787" cy="547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5" name="AutoShape 14"/>
          <p:cNvCxnSpPr>
            <a:cxnSpLocks noChangeShapeType="1"/>
            <a:stCxn id="52229" idx="2"/>
            <a:endCxn id="52231" idx="0"/>
          </p:cNvCxnSpPr>
          <p:nvPr/>
        </p:nvCxnSpPr>
        <p:spPr bwMode="auto">
          <a:xfrm>
            <a:off x="4413250" y="4051300"/>
            <a:ext cx="1225550" cy="6143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236" name="AutoShape 15"/>
          <p:cNvCxnSpPr>
            <a:cxnSpLocks noChangeShapeType="1"/>
            <a:endCxn id="52232" idx="0"/>
          </p:cNvCxnSpPr>
          <p:nvPr/>
        </p:nvCxnSpPr>
        <p:spPr bwMode="auto">
          <a:xfrm>
            <a:off x="5568950" y="5122863"/>
            <a:ext cx="1168400" cy="523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Assemblers (1)</a:t>
            </a:r>
            <a:endParaRPr lang="en-US" altLang="en-US" dirty="0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760"/>
            <a:ext cx="8686800" cy="48936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symbolische Befehlsbezeichnungen in Bitvektoren.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symbolische Registerbezeichnungen in Bitvektoren.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Übersetzt Pseudo-Befehle in echte Maschinenbefehle.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Verwaltet symbolische Marken.</a:t>
            </a:r>
          </a:p>
          <a:p>
            <a:pPr lvl="1" eaLnBrk="1" hangingPunct="1">
              <a:spcBef>
                <a:spcPts val="3600"/>
              </a:spcBef>
            </a:pPr>
            <a:r>
              <a:rPr lang="de-DE" altLang="en-US" dirty="0" smtClean="0"/>
              <a:t>Nimmt die Unterteilung in verschiedene Speicherbereiche vor.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Funktion des Assemblers (2)</a:t>
            </a:r>
            <a:endParaRPr lang="en-US" altLang="en-US" dirty="0" smtClean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68413"/>
            <a:ext cx="8686800" cy="50321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marL="536575" lvl="1" indent="-357188" eaLnBrk="1" hangingPunct="1">
              <a:spcBef>
                <a:spcPct val="35000"/>
              </a:spcBef>
            </a:pPr>
            <a:r>
              <a:rPr lang="de-DE" altLang="en-US" dirty="0" smtClean="0"/>
              <a:t>Verarbeitet einige Anweisungen an den Assembler selbst: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ascii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i="1" dirty="0" err="1" smtClean="0"/>
              <a:t>text</a:t>
            </a:r>
            <a:r>
              <a:rPr lang="de-DE" altLang="en-US" sz="2000" b="1" dirty="0" smtClean="0">
                <a:latin typeface="Courier New" pitchFamily="49" charset="0"/>
              </a:rPr>
              <a:t>		</a:t>
            </a:r>
            <a:r>
              <a:rPr lang="de-DE" altLang="en-US" sz="2000" dirty="0" smtClean="0"/>
              <a:t>Text wird im Datensegment abgelegt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asciiz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i="1" dirty="0" err="1" smtClean="0"/>
              <a:t>text</a:t>
            </a:r>
            <a:r>
              <a:rPr lang="de-DE" altLang="en-US" sz="2000" b="1" dirty="0" smtClean="0">
                <a:latin typeface="Courier New" pitchFamily="49" charset="0"/>
              </a:rPr>
              <a:t>	</a:t>
            </a:r>
            <a:r>
              <a:rPr lang="de-DE" altLang="en-US" sz="2000" dirty="0" smtClean="0"/>
              <a:t>Text wird im Datensegment abgelegt, 0 am Ende</a:t>
            </a:r>
            <a:endParaRPr lang="de-DE" altLang="en-US" sz="2000" b="1" dirty="0" smtClean="0">
              <a:latin typeface="Courier New" pitchFamily="49" charset="0"/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data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sollen in das Daten-Segment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.extern</a:t>
            </a:r>
            <a:r>
              <a:rPr lang="de-DE" altLang="en-US" sz="2000" dirty="0" smtClean="0"/>
              <a:t> 	Bezug auf externes globales Symbol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globl</a:t>
            </a:r>
            <a:r>
              <a:rPr lang="de-DE" altLang="en-US" sz="2000" dirty="0" smtClean="0"/>
              <a:t>   </a:t>
            </a:r>
            <a:r>
              <a:rPr lang="de-DE" altLang="en-US" sz="2000" i="1" dirty="0" err="1" smtClean="0"/>
              <a:t>id</a:t>
            </a:r>
            <a:r>
              <a:rPr lang="de-DE" altLang="en-US" sz="2000" i="1" dirty="0" smtClean="0"/>
              <a:t>   	</a:t>
            </a:r>
            <a:r>
              <a:rPr lang="de-DE" altLang="en-US" sz="2000" dirty="0" smtClean="0"/>
              <a:t>Bezeichner </a:t>
            </a:r>
            <a:r>
              <a:rPr lang="de-DE" altLang="en-US" sz="2000" i="1" dirty="0" err="1" smtClean="0"/>
              <a:t>id</a:t>
            </a:r>
            <a:r>
              <a:rPr lang="de-DE" altLang="en-US" sz="2000" dirty="0" smtClean="0"/>
              <a:t> soll global sichtbar sein</a:t>
            </a:r>
            <a:endParaRPr lang="en-US" altLang="en-US" sz="2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kdata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Kernel-Daten-Segment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ktext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Kernel-Text-Segment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set</a:t>
            </a:r>
            <a:r>
              <a:rPr lang="de-DE" altLang="en-US" sz="2000" dirty="0" smtClean="0">
                <a:solidFill>
                  <a:schemeClr val="bg2">
                    <a:lumMod val="75000"/>
                  </a:schemeClr>
                </a:solidFill>
                <a:latin typeface="Courier New" pitchFamily="49" charset="0"/>
              </a:rPr>
              <a:t>   	</a:t>
            </a:r>
            <a:r>
              <a:rPr lang="de-DE" altLang="en-US" sz="20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Setzen von Optionen (SPIM)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space</a:t>
            </a:r>
            <a:r>
              <a:rPr lang="de-DE" altLang="en-US" sz="2000" dirty="0" smtClean="0">
                <a:latin typeface="Courier New" pitchFamily="49" charset="0"/>
              </a:rPr>
              <a:t> </a:t>
            </a:r>
            <a:r>
              <a:rPr lang="de-DE" altLang="en-US" sz="2000" b="1" i="1" dirty="0" smtClean="0">
                <a:latin typeface="Courier New" pitchFamily="49" charset="0"/>
              </a:rPr>
              <a:t>n</a:t>
            </a:r>
            <a:r>
              <a:rPr lang="de-DE" altLang="en-US" sz="2000" dirty="0" smtClean="0">
                <a:latin typeface="Courier New" pitchFamily="49" charset="0"/>
              </a:rPr>
              <a:t>  	</a:t>
            </a:r>
            <a:r>
              <a:rPr lang="de-DE" altLang="en-US" sz="2000" b="1" i="1" dirty="0" smtClean="0">
                <a:latin typeface="Courier New" pitchFamily="49" charset="0"/>
              </a:rPr>
              <a:t>n </a:t>
            </a:r>
            <a:r>
              <a:rPr lang="de-DE" altLang="en-US" sz="2000" dirty="0" smtClean="0"/>
              <a:t>Bytes im Daten-Segment reservieren</a:t>
            </a:r>
            <a:endParaRPr lang="de-DE" altLang="en-US" sz="2000" dirty="0" smtClean="0">
              <a:latin typeface="Courier New" pitchFamily="49" charset="0"/>
            </a:endParaRP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text</a:t>
            </a:r>
            <a:r>
              <a:rPr lang="de-DE" altLang="en-US" sz="2000" dirty="0" smtClean="0">
                <a:latin typeface="Courier New" pitchFamily="49" charset="0"/>
              </a:rPr>
              <a:t>   	</a:t>
            </a:r>
            <a:r>
              <a:rPr lang="de-DE" altLang="en-US" sz="2000" dirty="0" smtClean="0"/>
              <a:t>die nächsten Worte kommen in das Text-Segment</a:t>
            </a:r>
          </a:p>
          <a:p>
            <a:pPr marL="536575" lvl="1" indent="-357188" eaLnBrk="1" hangingPunct="1">
              <a:spcBef>
                <a:spcPct val="35000"/>
              </a:spcBef>
              <a:buFont typeface="Wingdings" pitchFamily="2" charset="2"/>
              <a:buNone/>
            </a:pPr>
            <a:r>
              <a:rPr lang="de-DE" altLang="en-US" sz="2000" b="1" dirty="0" smtClean="0">
                <a:latin typeface="Courier New" pitchFamily="49" charset="0"/>
              </a:rPr>
              <a:t>.</a:t>
            </a:r>
            <a:r>
              <a:rPr lang="de-DE" altLang="en-US" sz="2000" b="1" dirty="0" err="1" smtClean="0">
                <a:latin typeface="Courier New" pitchFamily="49" charset="0"/>
              </a:rPr>
              <a:t>word</a:t>
            </a:r>
            <a:r>
              <a:rPr lang="de-DE" altLang="en-US" sz="2000" dirty="0" smtClean="0"/>
              <a:t> </a:t>
            </a:r>
            <a:r>
              <a:rPr lang="de-DE" altLang="en-US" sz="2000" i="1" dirty="0" smtClean="0"/>
              <a:t>wert, ... wert  </a:t>
            </a:r>
            <a:r>
              <a:rPr lang="de-DE" altLang="en-US" sz="2000" dirty="0" smtClean="0"/>
              <a:t>Im aktuellen Bereich zu speichern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52400"/>
            <a:ext cx="8353425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… und Techniken zu deren Vermeidung</a:t>
            </a: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827088" y="2781300"/>
          <a:ext cx="6629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Clip" r:id="rId4" imgW="4671588" imgH="1914808" progId="MS_ClipArt_Gallery.5">
                  <p:embed/>
                </p:oleObj>
              </mc:Choice>
              <mc:Fallback>
                <p:oleObj name="Clip" r:id="rId4" imgW="4671588" imgH="1914808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81300"/>
                        <a:ext cx="66294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2" name="Picture 4" descr="j007862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2247900"/>
            <a:ext cx="5492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6694488" y="1409700"/>
            <a:ext cx="1752600" cy="1746250"/>
            <a:chOff x="3077" y="1273"/>
            <a:chExt cx="2249" cy="2035"/>
          </a:xfrm>
        </p:grpSpPr>
        <p:sp>
          <p:nvSpPr>
            <p:cNvPr id="7178" name="Freeform 6"/>
            <p:cNvSpPr>
              <a:spLocks/>
            </p:cNvSpPr>
            <p:nvPr/>
          </p:nvSpPr>
          <p:spPr bwMode="auto">
            <a:xfrm>
              <a:off x="3077" y="1273"/>
              <a:ext cx="2249" cy="2035"/>
            </a:xfrm>
            <a:custGeom>
              <a:avLst/>
              <a:gdLst>
                <a:gd name="T0" fmla="*/ 0 w 4498"/>
                <a:gd name="T1" fmla="*/ 1 h 4069"/>
                <a:gd name="T2" fmla="*/ 71 w 4498"/>
                <a:gd name="T3" fmla="*/ 0 h 4069"/>
                <a:gd name="T4" fmla="*/ 71 w 4498"/>
                <a:gd name="T5" fmla="*/ 64 h 4069"/>
                <a:gd name="T6" fmla="*/ 1 w 4498"/>
                <a:gd name="T7" fmla="*/ 64 h 4069"/>
                <a:gd name="T8" fmla="*/ 0 w 4498"/>
                <a:gd name="T9" fmla="*/ 1 h 4069"/>
                <a:gd name="T10" fmla="*/ 0 w 4498"/>
                <a:gd name="T11" fmla="*/ 1 h 40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98" h="4069">
                  <a:moveTo>
                    <a:pt x="0" y="16"/>
                  </a:moveTo>
                  <a:lnTo>
                    <a:pt x="4498" y="0"/>
                  </a:lnTo>
                  <a:lnTo>
                    <a:pt x="4486" y="4052"/>
                  </a:lnTo>
                  <a:lnTo>
                    <a:pt x="29" y="406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0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9" name="Freeform 7"/>
            <p:cNvSpPr>
              <a:spLocks/>
            </p:cNvSpPr>
            <p:nvPr/>
          </p:nvSpPr>
          <p:spPr bwMode="auto">
            <a:xfrm>
              <a:off x="3091" y="2964"/>
              <a:ext cx="2210" cy="339"/>
            </a:xfrm>
            <a:custGeom>
              <a:avLst/>
              <a:gdLst>
                <a:gd name="T0" fmla="*/ 0 w 4419"/>
                <a:gd name="T1" fmla="*/ 8 h 677"/>
                <a:gd name="T2" fmla="*/ 11 w 4419"/>
                <a:gd name="T3" fmla="*/ 0 h 677"/>
                <a:gd name="T4" fmla="*/ 70 w 4419"/>
                <a:gd name="T5" fmla="*/ 8 h 677"/>
                <a:gd name="T6" fmla="*/ 64 w 4419"/>
                <a:gd name="T7" fmla="*/ 11 h 677"/>
                <a:gd name="T8" fmla="*/ 1 w 4419"/>
                <a:gd name="T9" fmla="*/ 11 h 677"/>
                <a:gd name="T10" fmla="*/ 0 w 4419"/>
                <a:gd name="T11" fmla="*/ 8 h 677"/>
                <a:gd name="T12" fmla="*/ 0 w 4419"/>
                <a:gd name="T13" fmla="*/ 8 h 6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9" h="677">
                  <a:moveTo>
                    <a:pt x="0" y="449"/>
                  </a:moveTo>
                  <a:lnTo>
                    <a:pt x="682" y="0"/>
                  </a:lnTo>
                  <a:lnTo>
                    <a:pt x="4419" y="504"/>
                  </a:lnTo>
                  <a:lnTo>
                    <a:pt x="4092" y="677"/>
                  </a:lnTo>
                  <a:lnTo>
                    <a:pt x="17" y="66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63B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0" name="Freeform 8"/>
            <p:cNvSpPr>
              <a:spLocks/>
            </p:cNvSpPr>
            <p:nvPr/>
          </p:nvSpPr>
          <p:spPr bwMode="auto">
            <a:xfrm>
              <a:off x="3542" y="2194"/>
              <a:ext cx="1587" cy="1014"/>
            </a:xfrm>
            <a:custGeom>
              <a:avLst/>
              <a:gdLst>
                <a:gd name="T0" fmla="*/ 10 w 3174"/>
                <a:gd name="T1" fmla="*/ 0 h 2027"/>
                <a:gd name="T2" fmla="*/ 8 w 3174"/>
                <a:gd name="T3" fmla="*/ 2 h 2027"/>
                <a:gd name="T4" fmla="*/ 8 w 3174"/>
                <a:gd name="T5" fmla="*/ 4 h 2027"/>
                <a:gd name="T6" fmla="*/ 5 w 3174"/>
                <a:gd name="T7" fmla="*/ 7 h 2027"/>
                <a:gd name="T8" fmla="*/ 5 w 3174"/>
                <a:gd name="T9" fmla="*/ 17 h 2027"/>
                <a:gd name="T10" fmla="*/ 1 w 3174"/>
                <a:gd name="T11" fmla="*/ 19 h 2027"/>
                <a:gd name="T12" fmla="*/ 0 w 3174"/>
                <a:gd name="T13" fmla="*/ 31 h 2027"/>
                <a:gd name="T14" fmla="*/ 9 w 3174"/>
                <a:gd name="T15" fmla="*/ 31 h 2027"/>
                <a:gd name="T16" fmla="*/ 18 w 3174"/>
                <a:gd name="T17" fmla="*/ 32 h 2027"/>
                <a:gd name="T18" fmla="*/ 27 w 3174"/>
                <a:gd name="T19" fmla="*/ 29 h 2027"/>
                <a:gd name="T20" fmla="*/ 50 w 3174"/>
                <a:gd name="T21" fmla="*/ 32 h 2027"/>
                <a:gd name="T22" fmla="*/ 50 w 3174"/>
                <a:gd name="T23" fmla="*/ 27 h 2027"/>
                <a:gd name="T24" fmla="*/ 46 w 3174"/>
                <a:gd name="T25" fmla="*/ 25 h 2027"/>
                <a:gd name="T26" fmla="*/ 45 w 3174"/>
                <a:gd name="T27" fmla="*/ 13 h 2027"/>
                <a:gd name="T28" fmla="*/ 43 w 3174"/>
                <a:gd name="T29" fmla="*/ 14 h 2027"/>
                <a:gd name="T30" fmla="*/ 42 w 3174"/>
                <a:gd name="T31" fmla="*/ 16 h 2027"/>
                <a:gd name="T32" fmla="*/ 29 w 3174"/>
                <a:gd name="T33" fmla="*/ 17 h 2027"/>
                <a:gd name="T34" fmla="*/ 24 w 3174"/>
                <a:gd name="T35" fmla="*/ 9 h 2027"/>
                <a:gd name="T36" fmla="*/ 10 w 3174"/>
                <a:gd name="T37" fmla="*/ 0 h 2027"/>
                <a:gd name="T38" fmla="*/ 10 w 3174"/>
                <a:gd name="T39" fmla="*/ 0 h 20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74" h="2027">
                  <a:moveTo>
                    <a:pt x="629" y="0"/>
                  </a:moveTo>
                  <a:lnTo>
                    <a:pt x="506" y="104"/>
                  </a:lnTo>
                  <a:lnTo>
                    <a:pt x="458" y="241"/>
                  </a:lnTo>
                  <a:lnTo>
                    <a:pt x="285" y="414"/>
                  </a:lnTo>
                  <a:lnTo>
                    <a:pt x="268" y="1032"/>
                  </a:lnTo>
                  <a:lnTo>
                    <a:pt x="21" y="1173"/>
                  </a:lnTo>
                  <a:lnTo>
                    <a:pt x="0" y="1951"/>
                  </a:lnTo>
                  <a:lnTo>
                    <a:pt x="513" y="1937"/>
                  </a:lnTo>
                  <a:lnTo>
                    <a:pt x="1140" y="2015"/>
                  </a:lnTo>
                  <a:lnTo>
                    <a:pt x="1692" y="1846"/>
                  </a:lnTo>
                  <a:lnTo>
                    <a:pt x="3174" y="2027"/>
                  </a:lnTo>
                  <a:lnTo>
                    <a:pt x="3153" y="1702"/>
                  </a:lnTo>
                  <a:lnTo>
                    <a:pt x="2903" y="1574"/>
                  </a:lnTo>
                  <a:lnTo>
                    <a:pt x="2857" y="808"/>
                  </a:lnTo>
                  <a:lnTo>
                    <a:pt x="2733" y="833"/>
                  </a:lnTo>
                  <a:lnTo>
                    <a:pt x="2633" y="998"/>
                  </a:lnTo>
                  <a:lnTo>
                    <a:pt x="1819" y="1057"/>
                  </a:lnTo>
                  <a:lnTo>
                    <a:pt x="1481" y="528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B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1" name="Freeform 9"/>
            <p:cNvSpPr>
              <a:spLocks/>
            </p:cNvSpPr>
            <p:nvPr/>
          </p:nvSpPr>
          <p:spPr bwMode="auto">
            <a:xfrm>
              <a:off x="3872" y="1629"/>
              <a:ext cx="912" cy="1103"/>
            </a:xfrm>
            <a:custGeom>
              <a:avLst/>
              <a:gdLst>
                <a:gd name="T0" fmla="*/ 1 w 1824"/>
                <a:gd name="T1" fmla="*/ 17 h 2205"/>
                <a:gd name="T2" fmla="*/ 1 w 1824"/>
                <a:gd name="T3" fmla="*/ 23 h 2205"/>
                <a:gd name="T4" fmla="*/ 14 w 1824"/>
                <a:gd name="T5" fmla="*/ 27 h 2205"/>
                <a:gd name="T6" fmla="*/ 19 w 1824"/>
                <a:gd name="T7" fmla="*/ 35 h 2205"/>
                <a:gd name="T8" fmla="*/ 29 w 1824"/>
                <a:gd name="T9" fmla="*/ 34 h 2205"/>
                <a:gd name="T10" fmla="*/ 29 w 1824"/>
                <a:gd name="T11" fmla="*/ 28 h 2205"/>
                <a:gd name="T12" fmla="*/ 23 w 1824"/>
                <a:gd name="T13" fmla="*/ 27 h 2205"/>
                <a:gd name="T14" fmla="*/ 22 w 1824"/>
                <a:gd name="T15" fmla="*/ 22 h 2205"/>
                <a:gd name="T16" fmla="*/ 21 w 1824"/>
                <a:gd name="T17" fmla="*/ 19 h 2205"/>
                <a:gd name="T18" fmla="*/ 20 w 1824"/>
                <a:gd name="T19" fmla="*/ 9 h 2205"/>
                <a:gd name="T20" fmla="*/ 14 w 1824"/>
                <a:gd name="T21" fmla="*/ 6 h 2205"/>
                <a:gd name="T22" fmla="*/ 14 w 1824"/>
                <a:gd name="T23" fmla="*/ 1 h 2205"/>
                <a:gd name="T24" fmla="*/ 7 w 1824"/>
                <a:gd name="T25" fmla="*/ 0 h 2205"/>
                <a:gd name="T26" fmla="*/ 7 w 1824"/>
                <a:gd name="T27" fmla="*/ 9 h 2205"/>
                <a:gd name="T28" fmla="*/ 0 w 1824"/>
                <a:gd name="T29" fmla="*/ 10 h 2205"/>
                <a:gd name="T30" fmla="*/ 1 w 1824"/>
                <a:gd name="T31" fmla="*/ 17 h 2205"/>
                <a:gd name="T32" fmla="*/ 1 w 1824"/>
                <a:gd name="T33" fmla="*/ 17 h 2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24" h="2205">
                  <a:moveTo>
                    <a:pt x="32" y="1062"/>
                  </a:moveTo>
                  <a:lnTo>
                    <a:pt x="36" y="1445"/>
                  </a:lnTo>
                  <a:lnTo>
                    <a:pt x="855" y="1694"/>
                  </a:lnTo>
                  <a:lnTo>
                    <a:pt x="1167" y="2205"/>
                  </a:lnTo>
                  <a:lnTo>
                    <a:pt x="1824" y="2121"/>
                  </a:lnTo>
                  <a:lnTo>
                    <a:pt x="1800" y="1779"/>
                  </a:lnTo>
                  <a:lnTo>
                    <a:pt x="1431" y="1667"/>
                  </a:lnTo>
                  <a:lnTo>
                    <a:pt x="1380" y="1386"/>
                  </a:lnTo>
                  <a:lnTo>
                    <a:pt x="1302" y="1209"/>
                  </a:lnTo>
                  <a:lnTo>
                    <a:pt x="1264" y="560"/>
                  </a:lnTo>
                  <a:lnTo>
                    <a:pt x="874" y="357"/>
                  </a:lnTo>
                  <a:lnTo>
                    <a:pt x="874" y="22"/>
                  </a:lnTo>
                  <a:lnTo>
                    <a:pt x="416" y="0"/>
                  </a:lnTo>
                  <a:lnTo>
                    <a:pt x="393" y="530"/>
                  </a:lnTo>
                  <a:lnTo>
                    <a:pt x="0" y="589"/>
                  </a:lnTo>
                  <a:lnTo>
                    <a:pt x="32" y="106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2" name="Freeform 10"/>
            <p:cNvSpPr>
              <a:spLocks/>
            </p:cNvSpPr>
            <p:nvPr/>
          </p:nvSpPr>
          <p:spPr bwMode="auto">
            <a:xfrm>
              <a:off x="4835" y="2907"/>
              <a:ext cx="44" cy="83"/>
            </a:xfrm>
            <a:custGeom>
              <a:avLst/>
              <a:gdLst>
                <a:gd name="T0" fmla="*/ 0 w 89"/>
                <a:gd name="T1" fmla="*/ 2 h 165"/>
                <a:gd name="T2" fmla="*/ 0 w 89"/>
                <a:gd name="T3" fmla="*/ 0 h 165"/>
                <a:gd name="T4" fmla="*/ 1 w 89"/>
                <a:gd name="T5" fmla="*/ 1 h 165"/>
                <a:gd name="T6" fmla="*/ 1 w 89"/>
                <a:gd name="T7" fmla="*/ 3 h 165"/>
                <a:gd name="T8" fmla="*/ 0 w 89"/>
                <a:gd name="T9" fmla="*/ 2 h 165"/>
                <a:gd name="T10" fmla="*/ 0 w 89"/>
                <a:gd name="T11" fmla="*/ 2 h 1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9" h="165">
                  <a:moveTo>
                    <a:pt x="0" y="123"/>
                  </a:moveTo>
                  <a:lnTo>
                    <a:pt x="4" y="0"/>
                  </a:lnTo>
                  <a:lnTo>
                    <a:pt x="89" y="38"/>
                  </a:lnTo>
                  <a:lnTo>
                    <a:pt x="89" y="16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3" name="Freeform 11"/>
            <p:cNvSpPr>
              <a:spLocks/>
            </p:cNvSpPr>
            <p:nvPr/>
          </p:nvSpPr>
          <p:spPr bwMode="auto">
            <a:xfrm>
              <a:off x="3647" y="2184"/>
              <a:ext cx="192" cy="535"/>
            </a:xfrm>
            <a:custGeom>
              <a:avLst/>
              <a:gdLst>
                <a:gd name="T0" fmla="*/ 6 w 386"/>
                <a:gd name="T1" fmla="*/ 0 h 1070"/>
                <a:gd name="T2" fmla="*/ 4 w 386"/>
                <a:gd name="T3" fmla="*/ 2 h 1070"/>
                <a:gd name="T4" fmla="*/ 3 w 386"/>
                <a:gd name="T5" fmla="*/ 4 h 1070"/>
                <a:gd name="T6" fmla="*/ 0 w 386"/>
                <a:gd name="T7" fmla="*/ 7 h 1070"/>
                <a:gd name="T8" fmla="*/ 0 w 386"/>
                <a:gd name="T9" fmla="*/ 17 h 1070"/>
                <a:gd name="T10" fmla="*/ 1 w 386"/>
                <a:gd name="T11" fmla="*/ 17 h 1070"/>
                <a:gd name="T12" fmla="*/ 1 w 386"/>
                <a:gd name="T13" fmla="*/ 8 h 1070"/>
                <a:gd name="T14" fmla="*/ 4 w 386"/>
                <a:gd name="T15" fmla="*/ 5 h 1070"/>
                <a:gd name="T16" fmla="*/ 5 w 386"/>
                <a:gd name="T17" fmla="*/ 3 h 1070"/>
                <a:gd name="T18" fmla="*/ 6 w 386"/>
                <a:gd name="T19" fmla="*/ 0 h 1070"/>
                <a:gd name="T20" fmla="*/ 6 w 386"/>
                <a:gd name="T21" fmla="*/ 0 h 10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86" h="1070">
                  <a:moveTo>
                    <a:pt x="386" y="0"/>
                  </a:moveTo>
                  <a:lnTo>
                    <a:pt x="262" y="84"/>
                  </a:lnTo>
                  <a:lnTo>
                    <a:pt x="221" y="211"/>
                  </a:lnTo>
                  <a:lnTo>
                    <a:pt x="13" y="414"/>
                  </a:lnTo>
                  <a:lnTo>
                    <a:pt x="0" y="1059"/>
                  </a:lnTo>
                  <a:lnTo>
                    <a:pt x="122" y="1070"/>
                  </a:lnTo>
                  <a:lnTo>
                    <a:pt x="122" y="466"/>
                  </a:lnTo>
                  <a:lnTo>
                    <a:pt x="310" y="293"/>
                  </a:lnTo>
                  <a:lnTo>
                    <a:pt x="352" y="143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4" name="Freeform 12"/>
            <p:cNvSpPr>
              <a:spLocks/>
            </p:cNvSpPr>
            <p:nvPr/>
          </p:nvSpPr>
          <p:spPr bwMode="auto">
            <a:xfrm>
              <a:off x="3436" y="3051"/>
              <a:ext cx="1855" cy="228"/>
            </a:xfrm>
            <a:custGeom>
              <a:avLst/>
              <a:gdLst>
                <a:gd name="T0" fmla="*/ 0 w 3709"/>
                <a:gd name="T1" fmla="*/ 4 h 456"/>
                <a:gd name="T2" fmla="*/ 9 w 3709"/>
                <a:gd name="T3" fmla="*/ 2 h 456"/>
                <a:gd name="T4" fmla="*/ 22 w 3709"/>
                <a:gd name="T5" fmla="*/ 4 h 456"/>
                <a:gd name="T6" fmla="*/ 29 w 3709"/>
                <a:gd name="T7" fmla="*/ 0 h 456"/>
                <a:gd name="T8" fmla="*/ 58 w 3709"/>
                <a:gd name="T9" fmla="*/ 4 h 456"/>
                <a:gd name="T10" fmla="*/ 58 w 3709"/>
                <a:gd name="T11" fmla="*/ 7 h 456"/>
                <a:gd name="T12" fmla="*/ 30 w 3709"/>
                <a:gd name="T13" fmla="*/ 3 h 456"/>
                <a:gd name="T14" fmla="*/ 22 w 3709"/>
                <a:gd name="T15" fmla="*/ 8 h 456"/>
                <a:gd name="T16" fmla="*/ 9 w 3709"/>
                <a:gd name="T17" fmla="*/ 5 h 456"/>
                <a:gd name="T18" fmla="*/ 1 w 3709"/>
                <a:gd name="T19" fmla="*/ 7 h 456"/>
                <a:gd name="T20" fmla="*/ 0 w 3709"/>
                <a:gd name="T21" fmla="*/ 4 h 456"/>
                <a:gd name="T22" fmla="*/ 0 w 3709"/>
                <a:gd name="T23" fmla="*/ 4 h 4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09" h="456">
                  <a:moveTo>
                    <a:pt x="0" y="221"/>
                  </a:moveTo>
                  <a:lnTo>
                    <a:pt x="547" y="118"/>
                  </a:lnTo>
                  <a:lnTo>
                    <a:pt x="1372" y="238"/>
                  </a:lnTo>
                  <a:lnTo>
                    <a:pt x="1855" y="0"/>
                  </a:lnTo>
                  <a:lnTo>
                    <a:pt x="3709" y="245"/>
                  </a:lnTo>
                  <a:lnTo>
                    <a:pt x="3709" y="437"/>
                  </a:lnTo>
                  <a:lnTo>
                    <a:pt x="1876" y="192"/>
                  </a:lnTo>
                  <a:lnTo>
                    <a:pt x="1372" y="456"/>
                  </a:lnTo>
                  <a:lnTo>
                    <a:pt x="530" y="300"/>
                  </a:lnTo>
                  <a:lnTo>
                    <a:pt x="27" y="403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5" name="Freeform 13"/>
            <p:cNvSpPr>
              <a:spLocks/>
            </p:cNvSpPr>
            <p:nvPr/>
          </p:nvSpPr>
          <p:spPr bwMode="auto">
            <a:xfrm>
              <a:off x="3104" y="2905"/>
              <a:ext cx="429" cy="315"/>
            </a:xfrm>
            <a:custGeom>
              <a:avLst/>
              <a:gdLst>
                <a:gd name="T0" fmla="*/ 0 w 859"/>
                <a:gd name="T1" fmla="*/ 6 h 631"/>
                <a:gd name="T2" fmla="*/ 4 w 859"/>
                <a:gd name="T3" fmla="*/ 4 h 631"/>
                <a:gd name="T4" fmla="*/ 9 w 859"/>
                <a:gd name="T5" fmla="*/ 0 h 631"/>
                <a:gd name="T6" fmla="*/ 13 w 859"/>
                <a:gd name="T7" fmla="*/ 1 h 631"/>
                <a:gd name="T8" fmla="*/ 12 w 859"/>
                <a:gd name="T9" fmla="*/ 4 h 631"/>
                <a:gd name="T10" fmla="*/ 10 w 859"/>
                <a:gd name="T11" fmla="*/ 3 h 631"/>
                <a:gd name="T12" fmla="*/ 6 w 859"/>
                <a:gd name="T13" fmla="*/ 6 h 631"/>
                <a:gd name="T14" fmla="*/ 0 w 859"/>
                <a:gd name="T15" fmla="*/ 9 h 631"/>
                <a:gd name="T16" fmla="*/ 0 w 859"/>
                <a:gd name="T17" fmla="*/ 6 h 631"/>
                <a:gd name="T18" fmla="*/ 0 w 859"/>
                <a:gd name="T19" fmla="*/ 6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9" h="631">
                  <a:moveTo>
                    <a:pt x="0" y="394"/>
                  </a:moveTo>
                  <a:lnTo>
                    <a:pt x="298" y="264"/>
                  </a:lnTo>
                  <a:lnTo>
                    <a:pt x="629" y="0"/>
                  </a:lnTo>
                  <a:lnTo>
                    <a:pt x="859" y="65"/>
                  </a:lnTo>
                  <a:lnTo>
                    <a:pt x="830" y="276"/>
                  </a:lnTo>
                  <a:lnTo>
                    <a:pt x="657" y="192"/>
                  </a:lnTo>
                  <a:lnTo>
                    <a:pt x="427" y="432"/>
                  </a:lnTo>
                  <a:lnTo>
                    <a:pt x="11" y="63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2B6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6" name="Freeform 14"/>
            <p:cNvSpPr>
              <a:spLocks/>
            </p:cNvSpPr>
            <p:nvPr/>
          </p:nvSpPr>
          <p:spPr bwMode="auto">
            <a:xfrm>
              <a:off x="4936" y="2508"/>
              <a:ext cx="88" cy="474"/>
            </a:xfrm>
            <a:custGeom>
              <a:avLst/>
              <a:gdLst>
                <a:gd name="T0" fmla="*/ 0 w 175"/>
                <a:gd name="T1" fmla="*/ 1 h 947"/>
                <a:gd name="T2" fmla="*/ 0 w 175"/>
                <a:gd name="T3" fmla="*/ 15 h 947"/>
                <a:gd name="T4" fmla="*/ 3 w 175"/>
                <a:gd name="T5" fmla="*/ 15 h 947"/>
                <a:gd name="T6" fmla="*/ 3 w 175"/>
                <a:gd name="T7" fmla="*/ 0 h 947"/>
                <a:gd name="T8" fmla="*/ 0 w 175"/>
                <a:gd name="T9" fmla="*/ 1 h 947"/>
                <a:gd name="T10" fmla="*/ 0 w 175"/>
                <a:gd name="T11" fmla="*/ 1 h 9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5" h="947">
                  <a:moveTo>
                    <a:pt x="0" y="33"/>
                  </a:moveTo>
                  <a:lnTo>
                    <a:pt x="0" y="947"/>
                  </a:lnTo>
                  <a:lnTo>
                    <a:pt x="175" y="926"/>
                  </a:lnTo>
                  <a:lnTo>
                    <a:pt x="17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7" name="Freeform 15"/>
            <p:cNvSpPr>
              <a:spLocks/>
            </p:cNvSpPr>
            <p:nvPr/>
          </p:nvSpPr>
          <p:spPr bwMode="auto">
            <a:xfrm>
              <a:off x="4490" y="2232"/>
              <a:ext cx="324" cy="458"/>
            </a:xfrm>
            <a:custGeom>
              <a:avLst/>
              <a:gdLst>
                <a:gd name="T0" fmla="*/ 0 w 648"/>
                <a:gd name="T1" fmla="*/ 1 h 914"/>
                <a:gd name="T2" fmla="*/ 2 w 648"/>
                <a:gd name="T3" fmla="*/ 5 h 914"/>
                <a:gd name="T4" fmla="*/ 3 w 648"/>
                <a:gd name="T5" fmla="*/ 10 h 914"/>
                <a:gd name="T6" fmla="*/ 9 w 648"/>
                <a:gd name="T7" fmla="*/ 10 h 914"/>
                <a:gd name="T8" fmla="*/ 9 w 648"/>
                <a:gd name="T9" fmla="*/ 15 h 914"/>
                <a:gd name="T10" fmla="*/ 11 w 648"/>
                <a:gd name="T11" fmla="*/ 15 h 914"/>
                <a:gd name="T12" fmla="*/ 11 w 648"/>
                <a:gd name="T13" fmla="*/ 10 h 914"/>
                <a:gd name="T14" fmla="*/ 8 w 648"/>
                <a:gd name="T15" fmla="*/ 9 h 914"/>
                <a:gd name="T16" fmla="*/ 4 w 648"/>
                <a:gd name="T17" fmla="*/ 8 h 914"/>
                <a:gd name="T18" fmla="*/ 4 w 648"/>
                <a:gd name="T19" fmla="*/ 4 h 914"/>
                <a:gd name="T20" fmla="*/ 2 w 648"/>
                <a:gd name="T21" fmla="*/ 0 h 914"/>
                <a:gd name="T22" fmla="*/ 0 w 648"/>
                <a:gd name="T23" fmla="*/ 1 h 914"/>
                <a:gd name="T24" fmla="*/ 0 w 648"/>
                <a:gd name="T25" fmla="*/ 1 h 9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48" h="914">
                  <a:moveTo>
                    <a:pt x="0" y="49"/>
                  </a:moveTo>
                  <a:lnTo>
                    <a:pt x="127" y="258"/>
                  </a:lnTo>
                  <a:lnTo>
                    <a:pt x="143" y="589"/>
                  </a:lnTo>
                  <a:lnTo>
                    <a:pt x="527" y="622"/>
                  </a:lnTo>
                  <a:lnTo>
                    <a:pt x="521" y="914"/>
                  </a:lnTo>
                  <a:lnTo>
                    <a:pt x="648" y="901"/>
                  </a:lnTo>
                  <a:lnTo>
                    <a:pt x="648" y="601"/>
                  </a:lnTo>
                  <a:lnTo>
                    <a:pt x="500" y="534"/>
                  </a:lnTo>
                  <a:lnTo>
                    <a:pt x="255" y="500"/>
                  </a:lnTo>
                  <a:lnTo>
                    <a:pt x="238" y="217"/>
                  </a:lnTo>
                  <a:lnTo>
                    <a:pt x="114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8" name="Freeform 16"/>
            <p:cNvSpPr>
              <a:spLocks/>
            </p:cNvSpPr>
            <p:nvPr/>
          </p:nvSpPr>
          <p:spPr bwMode="auto">
            <a:xfrm>
              <a:off x="4045" y="1642"/>
              <a:ext cx="64" cy="774"/>
            </a:xfrm>
            <a:custGeom>
              <a:avLst/>
              <a:gdLst>
                <a:gd name="T0" fmla="*/ 0 w 129"/>
                <a:gd name="T1" fmla="*/ 1 h 1548"/>
                <a:gd name="T2" fmla="*/ 0 w 129"/>
                <a:gd name="T3" fmla="*/ 24 h 1548"/>
                <a:gd name="T4" fmla="*/ 2 w 129"/>
                <a:gd name="T5" fmla="*/ 25 h 1548"/>
                <a:gd name="T6" fmla="*/ 2 w 129"/>
                <a:gd name="T7" fmla="*/ 0 h 1548"/>
                <a:gd name="T8" fmla="*/ 0 w 129"/>
                <a:gd name="T9" fmla="*/ 1 h 1548"/>
                <a:gd name="T10" fmla="*/ 0 w 129"/>
                <a:gd name="T11" fmla="*/ 1 h 15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1548">
                  <a:moveTo>
                    <a:pt x="5" y="55"/>
                  </a:moveTo>
                  <a:lnTo>
                    <a:pt x="0" y="1512"/>
                  </a:lnTo>
                  <a:lnTo>
                    <a:pt x="129" y="1548"/>
                  </a:lnTo>
                  <a:lnTo>
                    <a:pt x="129" y="0"/>
                  </a:lnTo>
                  <a:lnTo>
                    <a:pt x="5" y="55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9" name="Freeform 17"/>
            <p:cNvSpPr>
              <a:spLocks/>
            </p:cNvSpPr>
            <p:nvPr/>
          </p:nvSpPr>
          <p:spPr bwMode="auto">
            <a:xfrm>
              <a:off x="4269" y="1653"/>
              <a:ext cx="64" cy="850"/>
            </a:xfrm>
            <a:custGeom>
              <a:avLst/>
              <a:gdLst>
                <a:gd name="T0" fmla="*/ 1 w 127"/>
                <a:gd name="T1" fmla="*/ 0 h 1702"/>
                <a:gd name="T2" fmla="*/ 0 w 127"/>
                <a:gd name="T3" fmla="*/ 25 h 1702"/>
                <a:gd name="T4" fmla="*/ 2 w 127"/>
                <a:gd name="T5" fmla="*/ 26 h 1702"/>
                <a:gd name="T6" fmla="*/ 2 w 127"/>
                <a:gd name="T7" fmla="*/ 0 h 1702"/>
                <a:gd name="T8" fmla="*/ 1 w 127"/>
                <a:gd name="T9" fmla="*/ 0 h 1702"/>
                <a:gd name="T10" fmla="*/ 1 w 127"/>
                <a:gd name="T11" fmla="*/ 0 h 1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" h="1702">
                  <a:moveTo>
                    <a:pt x="27" y="0"/>
                  </a:moveTo>
                  <a:lnTo>
                    <a:pt x="0" y="1620"/>
                  </a:lnTo>
                  <a:lnTo>
                    <a:pt x="114" y="1702"/>
                  </a:lnTo>
                  <a:lnTo>
                    <a:pt x="127" y="5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0" name="Freeform 18"/>
            <p:cNvSpPr>
              <a:spLocks/>
            </p:cNvSpPr>
            <p:nvPr/>
          </p:nvSpPr>
          <p:spPr bwMode="auto">
            <a:xfrm>
              <a:off x="3877" y="1801"/>
              <a:ext cx="178" cy="136"/>
            </a:xfrm>
            <a:custGeom>
              <a:avLst/>
              <a:gdLst>
                <a:gd name="T0" fmla="*/ 0 w 355"/>
                <a:gd name="T1" fmla="*/ 4 h 272"/>
                <a:gd name="T2" fmla="*/ 4 w 355"/>
                <a:gd name="T3" fmla="*/ 1 h 272"/>
                <a:gd name="T4" fmla="*/ 6 w 355"/>
                <a:gd name="T5" fmla="*/ 0 h 272"/>
                <a:gd name="T6" fmla="*/ 6 w 355"/>
                <a:gd name="T7" fmla="*/ 5 h 272"/>
                <a:gd name="T8" fmla="*/ 1 w 355"/>
                <a:gd name="T9" fmla="*/ 5 h 272"/>
                <a:gd name="T10" fmla="*/ 0 w 355"/>
                <a:gd name="T11" fmla="*/ 4 h 272"/>
                <a:gd name="T12" fmla="*/ 0 w 355"/>
                <a:gd name="T13" fmla="*/ 4 h 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5" h="272">
                  <a:moveTo>
                    <a:pt x="0" y="232"/>
                  </a:moveTo>
                  <a:lnTo>
                    <a:pt x="238" y="7"/>
                  </a:lnTo>
                  <a:lnTo>
                    <a:pt x="355" y="0"/>
                  </a:lnTo>
                  <a:lnTo>
                    <a:pt x="352" y="272"/>
                  </a:lnTo>
                  <a:lnTo>
                    <a:pt x="4" y="27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1" name="Freeform 19"/>
            <p:cNvSpPr>
              <a:spLocks/>
            </p:cNvSpPr>
            <p:nvPr/>
          </p:nvSpPr>
          <p:spPr bwMode="auto">
            <a:xfrm>
              <a:off x="4314" y="1797"/>
              <a:ext cx="182" cy="133"/>
            </a:xfrm>
            <a:custGeom>
              <a:avLst/>
              <a:gdLst>
                <a:gd name="T0" fmla="*/ 0 w 365"/>
                <a:gd name="T1" fmla="*/ 0 h 266"/>
                <a:gd name="T2" fmla="*/ 0 w 365"/>
                <a:gd name="T3" fmla="*/ 5 h 266"/>
                <a:gd name="T4" fmla="*/ 5 w 365"/>
                <a:gd name="T5" fmla="*/ 5 h 266"/>
                <a:gd name="T6" fmla="*/ 5 w 365"/>
                <a:gd name="T7" fmla="*/ 3 h 266"/>
                <a:gd name="T8" fmla="*/ 2 w 365"/>
                <a:gd name="T9" fmla="*/ 1 h 266"/>
                <a:gd name="T10" fmla="*/ 0 w 365"/>
                <a:gd name="T11" fmla="*/ 0 h 266"/>
                <a:gd name="T12" fmla="*/ 0 w 365"/>
                <a:gd name="T13" fmla="*/ 0 h 2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66">
                  <a:moveTo>
                    <a:pt x="25" y="0"/>
                  </a:moveTo>
                  <a:lnTo>
                    <a:pt x="0" y="266"/>
                  </a:lnTo>
                  <a:lnTo>
                    <a:pt x="365" y="266"/>
                  </a:lnTo>
                  <a:lnTo>
                    <a:pt x="365" y="173"/>
                  </a:lnTo>
                  <a:lnTo>
                    <a:pt x="166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2" name="Freeform 20"/>
            <p:cNvSpPr>
              <a:spLocks/>
            </p:cNvSpPr>
            <p:nvPr/>
          </p:nvSpPr>
          <p:spPr bwMode="auto">
            <a:xfrm>
              <a:off x="4104" y="1452"/>
              <a:ext cx="165" cy="152"/>
            </a:xfrm>
            <a:custGeom>
              <a:avLst/>
              <a:gdLst>
                <a:gd name="T0" fmla="*/ 2 w 331"/>
                <a:gd name="T1" fmla="*/ 1 h 304"/>
                <a:gd name="T2" fmla="*/ 0 w 331"/>
                <a:gd name="T3" fmla="*/ 5 h 304"/>
                <a:gd name="T4" fmla="*/ 5 w 331"/>
                <a:gd name="T5" fmla="*/ 5 h 304"/>
                <a:gd name="T6" fmla="*/ 2 w 331"/>
                <a:gd name="T7" fmla="*/ 0 h 304"/>
                <a:gd name="T8" fmla="*/ 2 w 331"/>
                <a:gd name="T9" fmla="*/ 1 h 304"/>
                <a:gd name="T10" fmla="*/ 2 w 331"/>
                <a:gd name="T11" fmla="*/ 1 h 3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1" h="304">
                  <a:moveTo>
                    <a:pt x="135" y="4"/>
                  </a:moveTo>
                  <a:lnTo>
                    <a:pt x="0" y="296"/>
                  </a:lnTo>
                  <a:lnTo>
                    <a:pt x="331" y="304"/>
                  </a:lnTo>
                  <a:lnTo>
                    <a:pt x="179" y="0"/>
                  </a:lnTo>
                  <a:lnTo>
                    <a:pt x="135" y="4"/>
                  </a:lnTo>
                  <a:close/>
                </a:path>
              </a:pathLst>
            </a:custGeom>
            <a:solidFill>
              <a:srgbClr val="CC8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3" name="Freeform 21"/>
            <p:cNvSpPr>
              <a:spLocks/>
            </p:cNvSpPr>
            <p:nvPr/>
          </p:nvSpPr>
          <p:spPr bwMode="auto">
            <a:xfrm>
              <a:off x="4481" y="1839"/>
              <a:ext cx="85" cy="431"/>
            </a:xfrm>
            <a:custGeom>
              <a:avLst/>
              <a:gdLst>
                <a:gd name="T0" fmla="*/ 1 w 169"/>
                <a:gd name="T1" fmla="*/ 0 h 863"/>
                <a:gd name="T2" fmla="*/ 0 w 169"/>
                <a:gd name="T3" fmla="*/ 13 h 863"/>
                <a:gd name="T4" fmla="*/ 3 w 169"/>
                <a:gd name="T5" fmla="*/ 13 h 863"/>
                <a:gd name="T6" fmla="*/ 3 w 169"/>
                <a:gd name="T7" fmla="*/ 0 h 863"/>
                <a:gd name="T8" fmla="*/ 1 w 169"/>
                <a:gd name="T9" fmla="*/ 0 h 863"/>
                <a:gd name="T10" fmla="*/ 1 w 169"/>
                <a:gd name="T11" fmla="*/ 0 h 8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9" h="863">
                  <a:moveTo>
                    <a:pt x="9" y="0"/>
                  </a:moveTo>
                  <a:lnTo>
                    <a:pt x="0" y="853"/>
                  </a:lnTo>
                  <a:lnTo>
                    <a:pt x="169" y="863"/>
                  </a:lnTo>
                  <a:lnTo>
                    <a:pt x="16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4" name="Freeform 22"/>
            <p:cNvSpPr>
              <a:spLocks/>
            </p:cNvSpPr>
            <p:nvPr/>
          </p:nvSpPr>
          <p:spPr bwMode="auto">
            <a:xfrm>
              <a:off x="3822" y="1843"/>
              <a:ext cx="72" cy="385"/>
            </a:xfrm>
            <a:custGeom>
              <a:avLst/>
              <a:gdLst>
                <a:gd name="T0" fmla="*/ 1 w 142"/>
                <a:gd name="T1" fmla="*/ 1 h 770"/>
                <a:gd name="T2" fmla="*/ 0 w 142"/>
                <a:gd name="T3" fmla="*/ 13 h 770"/>
                <a:gd name="T4" fmla="*/ 3 w 142"/>
                <a:gd name="T5" fmla="*/ 13 h 770"/>
                <a:gd name="T6" fmla="*/ 3 w 142"/>
                <a:gd name="T7" fmla="*/ 0 h 770"/>
                <a:gd name="T8" fmla="*/ 1 w 142"/>
                <a:gd name="T9" fmla="*/ 1 h 770"/>
                <a:gd name="T10" fmla="*/ 1 w 142"/>
                <a:gd name="T11" fmla="*/ 1 h 7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2" h="770">
                  <a:moveTo>
                    <a:pt x="7" y="10"/>
                  </a:moveTo>
                  <a:lnTo>
                    <a:pt x="0" y="770"/>
                  </a:lnTo>
                  <a:lnTo>
                    <a:pt x="137" y="770"/>
                  </a:lnTo>
                  <a:lnTo>
                    <a:pt x="142" y="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A39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5" name="Freeform 23"/>
            <p:cNvSpPr>
              <a:spLocks/>
            </p:cNvSpPr>
            <p:nvPr/>
          </p:nvSpPr>
          <p:spPr bwMode="auto">
            <a:xfrm>
              <a:off x="3826" y="1667"/>
              <a:ext cx="73" cy="182"/>
            </a:xfrm>
            <a:custGeom>
              <a:avLst/>
              <a:gdLst>
                <a:gd name="T0" fmla="*/ 0 w 147"/>
                <a:gd name="T1" fmla="*/ 5 h 365"/>
                <a:gd name="T2" fmla="*/ 1 w 147"/>
                <a:gd name="T3" fmla="*/ 0 h 365"/>
                <a:gd name="T4" fmla="*/ 2 w 147"/>
                <a:gd name="T5" fmla="*/ 5 h 365"/>
                <a:gd name="T6" fmla="*/ 0 w 147"/>
                <a:gd name="T7" fmla="*/ 5 h 365"/>
                <a:gd name="T8" fmla="*/ 0 w 147"/>
                <a:gd name="T9" fmla="*/ 5 h 3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7" h="365">
                  <a:moveTo>
                    <a:pt x="0" y="365"/>
                  </a:moveTo>
                  <a:lnTo>
                    <a:pt x="76" y="0"/>
                  </a:lnTo>
                  <a:lnTo>
                    <a:pt x="147" y="361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6" name="Freeform 24"/>
            <p:cNvSpPr>
              <a:spLocks/>
            </p:cNvSpPr>
            <p:nvPr/>
          </p:nvSpPr>
          <p:spPr bwMode="auto">
            <a:xfrm>
              <a:off x="4483" y="1672"/>
              <a:ext cx="83" cy="177"/>
            </a:xfrm>
            <a:custGeom>
              <a:avLst/>
              <a:gdLst>
                <a:gd name="T0" fmla="*/ 0 w 165"/>
                <a:gd name="T1" fmla="*/ 5 h 356"/>
                <a:gd name="T2" fmla="*/ 2 w 165"/>
                <a:gd name="T3" fmla="*/ 0 h 356"/>
                <a:gd name="T4" fmla="*/ 3 w 165"/>
                <a:gd name="T5" fmla="*/ 5 h 356"/>
                <a:gd name="T6" fmla="*/ 0 w 165"/>
                <a:gd name="T7" fmla="*/ 5 h 356"/>
                <a:gd name="T8" fmla="*/ 0 w 165"/>
                <a:gd name="T9" fmla="*/ 5 h 3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" h="356">
                  <a:moveTo>
                    <a:pt x="0" y="337"/>
                  </a:moveTo>
                  <a:lnTo>
                    <a:pt x="85" y="0"/>
                  </a:lnTo>
                  <a:lnTo>
                    <a:pt x="165" y="356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3485" y="2686"/>
              <a:ext cx="1678" cy="501"/>
            </a:xfrm>
            <a:custGeom>
              <a:avLst/>
              <a:gdLst>
                <a:gd name="T0" fmla="*/ 0 w 3357"/>
                <a:gd name="T1" fmla="*/ 16 h 1002"/>
                <a:gd name="T2" fmla="*/ 1 w 3357"/>
                <a:gd name="T3" fmla="*/ 2 h 1002"/>
                <a:gd name="T4" fmla="*/ 5 w 3357"/>
                <a:gd name="T5" fmla="*/ 0 h 1002"/>
                <a:gd name="T6" fmla="*/ 43 w 3357"/>
                <a:gd name="T7" fmla="*/ 10 h 1002"/>
                <a:gd name="T8" fmla="*/ 48 w 3357"/>
                <a:gd name="T9" fmla="*/ 9 h 1002"/>
                <a:gd name="T10" fmla="*/ 52 w 3357"/>
                <a:gd name="T11" fmla="*/ 11 h 1002"/>
                <a:gd name="T12" fmla="*/ 52 w 3357"/>
                <a:gd name="T13" fmla="*/ 16 h 1002"/>
                <a:gd name="T14" fmla="*/ 50 w 3357"/>
                <a:gd name="T15" fmla="*/ 16 h 1002"/>
                <a:gd name="T16" fmla="*/ 50 w 3357"/>
                <a:gd name="T17" fmla="*/ 12 h 1002"/>
                <a:gd name="T18" fmla="*/ 47 w 3357"/>
                <a:gd name="T19" fmla="*/ 11 h 1002"/>
                <a:gd name="T20" fmla="*/ 43 w 3357"/>
                <a:gd name="T21" fmla="*/ 12 h 1002"/>
                <a:gd name="T22" fmla="*/ 5 w 3357"/>
                <a:gd name="T23" fmla="*/ 3 h 1002"/>
                <a:gd name="T24" fmla="*/ 3 w 3357"/>
                <a:gd name="T25" fmla="*/ 4 h 1002"/>
                <a:gd name="T26" fmla="*/ 2 w 3357"/>
                <a:gd name="T27" fmla="*/ 15 h 1002"/>
                <a:gd name="T28" fmla="*/ 0 w 3357"/>
                <a:gd name="T29" fmla="*/ 16 h 1002"/>
                <a:gd name="T30" fmla="*/ 0 w 3357"/>
                <a:gd name="T31" fmla="*/ 16 h 10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57" h="1002">
                  <a:moveTo>
                    <a:pt x="0" y="966"/>
                  </a:moveTo>
                  <a:lnTo>
                    <a:pt x="78" y="103"/>
                  </a:lnTo>
                  <a:lnTo>
                    <a:pt x="361" y="0"/>
                  </a:lnTo>
                  <a:lnTo>
                    <a:pt x="2794" y="584"/>
                  </a:lnTo>
                  <a:lnTo>
                    <a:pt x="3093" y="515"/>
                  </a:lnTo>
                  <a:lnTo>
                    <a:pt x="3343" y="671"/>
                  </a:lnTo>
                  <a:lnTo>
                    <a:pt x="3357" y="1002"/>
                  </a:lnTo>
                  <a:lnTo>
                    <a:pt x="3220" y="981"/>
                  </a:lnTo>
                  <a:lnTo>
                    <a:pt x="3205" y="745"/>
                  </a:lnTo>
                  <a:lnTo>
                    <a:pt x="3058" y="658"/>
                  </a:lnTo>
                  <a:lnTo>
                    <a:pt x="2781" y="730"/>
                  </a:lnTo>
                  <a:lnTo>
                    <a:pt x="369" y="141"/>
                  </a:lnTo>
                  <a:lnTo>
                    <a:pt x="220" y="194"/>
                  </a:lnTo>
                  <a:lnTo>
                    <a:pt x="146" y="943"/>
                  </a:lnTo>
                  <a:lnTo>
                    <a:pt x="0" y="966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8" name="Freeform 26"/>
            <p:cNvSpPr>
              <a:spLocks/>
            </p:cNvSpPr>
            <p:nvPr/>
          </p:nvSpPr>
          <p:spPr bwMode="auto">
            <a:xfrm>
              <a:off x="3850" y="2311"/>
              <a:ext cx="1093" cy="565"/>
            </a:xfrm>
            <a:custGeom>
              <a:avLst/>
              <a:gdLst>
                <a:gd name="T0" fmla="*/ 15 w 2186"/>
                <a:gd name="T1" fmla="*/ 17 h 1129"/>
                <a:gd name="T2" fmla="*/ 17 w 2186"/>
                <a:gd name="T3" fmla="*/ 16 h 1129"/>
                <a:gd name="T4" fmla="*/ 17 w 2186"/>
                <a:gd name="T5" fmla="*/ 15 h 1129"/>
                <a:gd name="T6" fmla="*/ 18 w 2186"/>
                <a:gd name="T7" fmla="*/ 15 h 1129"/>
                <a:gd name="T8" fmla="*/ 18 w 2186"/>
                <a:gd name="T9" fmla="*/ 14 h 1129"/>
                <a:gd name="T10" fmla="*/ 14 w 2186"/>
                <a:gd name="T11" fmla="*/ 6 h 1129"/>
                <a:gd name="T12" fmla="*/ 0 w 2186"/>
                <a:gd name="T13" fmla="*/ 3 h 1129"/>
                <a:gd name="T14" fmla="*/ 0 w 2186"/>
                <a:gd name="T15" fmla="*/ 0 h 1129"/>
                <a:gd name="T16" fmla="*/ 15 w 2186"/>
                <a:gd name="T17" fmla="*/ 5 h 1129"/>
                <a:gd name="T18" fmla="*/ 20 w 2186"/>
                <a:gd name="T19" fmla="*/ 13 h 1129"/>
                <a:gd name="T20" fmla="*/ 32 w 2186"/>
                <a:gd name="T21" fmla="*/ 12 h 1129"/>
                <a:gd name="T22" fmla="*/ 33 w 2186"/>
                <a:gd name="T23" fmla="*/ 9 h 1129"/>
                <a:gd name="T24" fmla="*/ 35 w 2186"/>
                <a:gd name="T25" fmla="*/ 10 h 1129"/>
                <a:gd name="T26" fmla="*/ 33 w 2186"/>
                <a:gd name="T27" fmla="*/ 13 h 1129"/>
                <a:gd name="T28" fmla="*/ 20 w 2186"/>
                <a:gd name="T29" fmla="*/ 14 h 1129"/>
                <a:gd name="T30" fmla="*/ 20 w 2186"/>
                <a:gd name="T31" fmla="*/ 16 h 1129"/>
                <a:gd name="T32" fmla="*/ 18 w 2186"/>
                <a:gd name="T33" fmla="*/ 16 h 1129"/>
                <a:gd name="T34" fmla="*/ 18 w 2186"/>
                <a:gd name="T35" fmla="*/ 18 h 1129"/>
                <a:gd name="T36" fmla="*/ 17 w 2186"/>
                <a:gd name="T37" fmla="*/ 18 h 1129"/>
                <a:gd name="T38" fmla="*/ 15 w 2186"/>
                <a:gd name="T39" fmla="*/ 17 h 1129"/>
                <a:gd name="T40" fmla="*/ 15 w 2186"/>
                <a:gd name="T41" fmla="*/ 17 h 11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186" h="1129">
                  <a:moveTo>
                    <a:pt x="924" y="1074"/>
                  </a:moveTo>
                  <a:lnTo>
                    <a:pt x="1041" y="1015"/>
                  </a:lnTo>
                  <a:lnTo>
                    <a:pt x="1041" y="926"/>
                  </a:lnTo>
                  <a:lnTo>
                    <a:pt x="1152" y="916"/>
                  </a:lnTo>
                  <a:lnTo>
                    <a:pt x="1148" y="836"/>
                  </a:lnTo>
                  <a:lnTo>
                    <a:pt x="844" y="382"/>
                  </a:lnTo>
                  <a:lnTo>
                    <a:pt x="0" y="146"/>
                  </a:lnTo>
                  <a:lnTo>
                    <a:pt x="0" y="0"/>
                  </a:lnTo>
                  <a:lnTo>
                    <a:pt x="914" y="270"/>
                  </a:lnTo>
                  <a:lnTo>
                    <a:pt x="1233" y="777"/>
                  </a:lnTo>
                  <a:lnTo>
                    <a:pt x="1990" y="707"/>
                  </a:lnTo>
                  <a:lnTo>
                    <a:pt x="2089" y="574"/>
                  </a:lnTo>
                  <a:lnTo>
                    <a:pt x="2186" y="582"/>
                  </a:lnTo>
                  <a:lnTo>
                    <a:pt x="2049" y="808"/>
                  </a:lnTo>
                  <a:lnTo>
                    <a:pt x="1266" y="871"/>
                  </a:lnTo>
                  <a:lnTo>
                    <a:pt x="1258" y="1002"/>
                  </a:lnTo>
                  <a:lnTo>
                    <a:pt x="1148" y="1002"/>
                  </a:lnTo>
                  <a:lnTo>
                    <a:pt x="1148" y="1089"/>
                  </a:lnTo>
                  <a:lnTo>
                    <a:pt x="1041" y="1129"/>
                  </a:lnTo>
                  <a:lnTo>
                    <a:pt x="924" y="1074"/>
                  </a:lnTo>
                  <a:close/>
                </a:path>
              </a:pathLst>
            </a:custGeom>
            <a:solidFill>
              <a:srgbClr val="52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99" name="Freeform 27"/>
            <p:cNvSpPr>
              <a:spLocks/>
            </p:cNvSpPr>
            <p:nvPr/>
          </p:nvSpPr>
          <p:spPr bwMode="auto">
            <a:xfrm>
              <a:off x="4033" y="1346"/>
              <a:ext cx="327" cy="360"/>
            </a:xfrm>
            <a:custGeom>
              <a:avLst/>
              <a:gdLst>
                <a:gd name="T0" fmla="*/ 1 w 654"/>
                <a:gd name="T1" fmla="*/ 11 h 719"/>
                <a:gd name="T2" fmla="*/ 0 w 654"/>
                <a:gd name="T3" fmla="*/ 9 h 719"/>
                <a:gd name="T4" fmla="*/ 3 w 654"/>
                <a:gd name="T5" fmla="*/ 7 h 719"/>
                <a:gd name="T6" fmla="*/ 5 w 654"/>
                <a:gd name="T7" fmla="*/ 0 h 719"/>
                <a:gd name="T8" fmla="*/ 8 w 654"/>
                <a:gd name="T9" fmla="*/ 6 h 719"/>
                <a:gd name="T10" fmla="*/ 11 w 654"/>
                <a:gd name="T11" fmla="*/ 10 h 719"/>
                <a:gd name="T12" fmla="*/ 10 w 654"/>
                <a:gd name="T13" fmla="*/ 12 h 719"/>
                <a:gd name="T14" fmla="*/ 6 w 654"/>
                <a:gd name="T15" fmla="*/ 8 h 719"/>
                <a:gd name="T16" fmla="*/ 5 w 654"/>
                <a:gd name="T17" fmla="*/ 5 h 719"/>
                <a:gd name="T18" fmla="*/ 4 w 654"/>
                <a:gd name="T19" fmla="*/ 8 h 719"/>
                <a:gd name="T20" fmla="*/ 1 w 654"/>
                <a:gd name="T21" fmla="*/ 11 h 719"/>
                <a:gd name="T22" fmla="*/ 1 w 654"/>
                <a:gd name="T23" fmla="*/ 11 h 7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54" h="719">
                  <a:moveTo>
                    <a:pt x="26" y="684"/>
                  </a:moveTo>
                  <a:lnTo>
                    <a:pt x="0" y="565"/>
                  </a:lnTo>
                  <a:lnTo>
                    <a:pt x="146" y="393"/>
                  </a:lnTo>
                  <a:lnTo>
                    <a:pt x="302" y="0"/>
                  </a:lnTo>
                  <a:lnTo>
                    <a:pt x="475" y="372"/>
                  </a:lnTo>
                  <a:lnTo>
                    <a:pt x="654" y="597"/>
                  </a:lnTo>
                  <a:lnTo>
                    <a:pt x="602" y="719"/>
                  </a:lnTo>
                  <a:lnTo>
                    <a:pt x="374" y="481"/>
                  </a:lnTo>
                  <a:lnTo>
                    <a:pt x="310" y="279"/>
                  </a:lnTo>
                  <a:lnTo>
                    <a:pt x="239" y="469"/>
                  </a:lnTo>
                  <a:lnTo>
                    <a:pt x="26" y="6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0" name="Freeform 28"/>
            <p:cNvSpPr>
              <a:spLocks/>
            </p:cNvSpPr>
            <p:nvPr/>
          </p:nvSpPr>
          <p:spPr bwMode="auto">
            <a:xfrm>
              <a:off x="4047" y="1589"/>
              <a:ext cx="294" cy="113"/>
            </a:xfrm>
            <a:custGeom>
              <a:avLst/>
              <a:gdLst>
                <a:gd name="T0" fmla="*/ 0 w 590"/>
                <a:gd name="T1" fmla="*/ 3 h 226"/>
                <a:gd name="T2" fmla="*/ 2 w 590"/>
                <a:gd name="T3" fmla="*/ 3 h 226"/>
                <a:gd name="T4" fmla="*/ 6 w 590"/>
                <a:gd name="T5" fmla="*/ 3 h 226"/>
                <a:gd name="T6" fmla="*/ 8 w 590"/>
                <a:gd name="T7" fmla="*/ 4 h 226"/>
                <a:gd name="T8" fmla="*/ 9 w 590"/>
                <a:gd name="T9" fmla="*/ 2 h 226"/>
                <a:gd name="T10" fmla="*/ 6 w 590"/>
                <a:gd name="T11" fmla="*/ 1 h 226"/>
                <a:gd name="T12" fmla="*/ 2 w 590"/>
                <a:gd name="T13" fmla="*/ 0 h 226"/>
                <a:gd name="T14" fmla="*/ 0 w 590"/>
                <a:gd name="T15" fmla="*/ 2 h 226"/>
                <a:gd name="T16" fmla="*/ 0 w 590"/>
                <a:gd name="T17" fmla="*/ 3 h 226"/>
                <a:gd name="T18" fmla="*/ 0 w 590"/>
                <a:gd name="T19" fmla="*/ 3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90" h="226">
                  <a:moveTo>
                    <a:pt x="2" y="184"/>
                  </a:moveTo>
                  <a:lnTo>
                    <a:pt x="175" y="137"/>
                  </a:lnTo>
                  <a:lnTo>
                    <a:pt x="396" y="146"/>
                  </a:lnTo>
                  <a:lnTo>
                    <a:pt x="572" y="226"/>
                  </a:lnTo>
                  <a:lnTo>
                    <a:pt x="590" y="123"/>
                  </a:lnTo>
                  <a:lnTo>
                    <a:pt x="445" y="9"/>
                  </a:lnTo>
                  <a:lnTo>
                    <a:pt x="169" y="0"/>
                  </a:lnTo>
                  <a:lnTo>
                    <a:pt x="0" y="80"/>
                  </a:lnTo>
                  <a:lnTo>
                    <a:pt x="2" y="184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1" name="Freeform 29"/>
            <p:cNvSpPr>
              <a:spLocks/>
            </p:cNvSpPr>
            <p:nvPr/>
          </p:nvSpPr>
          <p:spPr bwMode="auto">
            <a:xfrm>
              <a:off x="4555" y="2416"/>
              <a:ext cx="267" cy="124"/>
            </a:xfrm>
            <a:custGeom>
              <a:avLst/>
              <a:gdLst>
                <a:gd name="T0" fmla="*/ 5 w 534"/>
                <a:gd name="T1" fmla="*/ 0 h 249"/>
                <a:gd name="T2" fmla="*/ 9 w 534"/>
                <a:gd name="T3" fmla="*/ 3 h 249"/>
                <a:gd name="T4" fmla="*/ 0 w 534"/>
                <a:gd name="T5" fmla="*/ 3 h 249"/>
                <a:gd name="T6" fmla="*/ 1 w 534"/>
                <a:gd name="T7" fmla="*/ 1 h 249"/>
                <a:gd name="T8" fmla="*/ 5 w 534"/>
                <a:gd name="T9" fmla="*/ 0 h 249"/>
                <a:gd name="T10" fmla="*/ 5 w 534"/>
                <a:gd name="T11" fmla="*/ 0 h 2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4" h="249">
                  <a:moveTo>
                    <a:pt x="287" y="0"/>
                  </a:moveTo>
                  <a:lnTo>
                    <a:pt x="534" y="249"/>
                  </a:lnTo>
                  <a:lnTo>
                    <a:pt x="0" y="249"/>
                  </a:lnTo>
                  <a:lnTo>
                    <a:pt x="6" y="93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C93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2" name="Freeform 30"/>
            <p:cNvSpPr>
              <a:spLocks/>
            </p:cNvSpPr>
            <p:nvPr/>
          </p:nvSpPr>
          <p:spPr bwMode="auto">
            <a:xfrm>
              <a:off x="4933" y="2332"/>
              <a:ext cx="94" cy="203"/>
            </a:xfrm>
            <a:custGeom>
              <a:avLst/>
              <a:gdLst>
                <a:gd name="T0" fmla="*/ 0 w 188"/>
                <a:gd name="T1" fmla="*/ 7 h 405"/>
                <a:gd name="T2" fmla="*/ 3 w 188"/>
                <a:gd name="T3" fmla="*/ 7 h 405"/>
                <a:gd name="T4" fmla="*/ 2 w 188"/>
                <a:gd name="T5" fmla="*/ 0 h 405"/>
                <a:gd name="T6" fmla="*/ 0 w 188"/>
                <a:gd name="T7" fmla="*/ 7 h 405"/>
                <a:gd name="T8" fmla="*/ 0 w 188"/>
                <a:gd name="T9" fmla="*/ 7 h 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8" h="405">
                  <a:moveTo>
                    <a:pt x="0" y="405"/>
                  </a:moveTo>
                  <a:lnTo>
                    <a:pt x="188" y="401"/>
                  </a:lnTo>
                  <a:lnTo>
                    <a:pt x="108" y="0"/>
                  </a:lnTo>
                  <a:lnTo>
                    <a:pt x="0" y="405"/>
                  </a:lnTo>
                  <a:close/>
                </a:path>
              </a:pathLst>
            </a:custGeom>
            <a:solidFill>
              <a:srgbClr val="8F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3" name="Freeform 31"/>
            <p:cNvSpPr>
              <a:spLocks/>
            </p:cNvSpPr>
            <p:nvPr/>
          </p:nvSpPr>
          <p:spPr bwMode="auto">
            <a:xfrm>
              <a:off x="4095" y="1712"/>
              <a:ext cx="43" cy="76"/>
            </a:xfrm>
            <a:custGeom>
              <a:avLst/>
              <a:gdLst>
                <a:gd name="T0" fmla="*/ 0 w 86"/>
                <a:gd name="T1" fmla="*/ 1 h 150"/>
                <a:gd name="T2" fmla="*/ 2 w 86"/>
                <a:gd name="T3" fmla="*/ 0 h 150"/>
                <a:gd name="T4" fmla="*/ 2 w 86"/>
                <a:gd name="T5" fmla="*/ 3 h 150"/>
                <a:gd name="T6" fmla="*/ 1 w 86"/>
                <a:gd name="T7" fmla="*/ 3 h 150"/>
                <a:gd name="T8" fmla="*/ 0 w 86"/>
                <a:gd name="T9" fmla="*/ 1 h 150"/>
                <a:gd name="T10" fmla="*/ 0 w 86"/>
                <a:gd name="T11" fmla="*/ 1 h 1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150">
                  <a:moveTo>
                    <a:pt x="0" y="21"/>
                  </a:moveTo>
                  <a:lnTo>
                    <a:pt x="86" y="0"/>
                  </a:lnTo>
                  <a:lnTo>
                    <a:pt x="82" y="135"/>
                  </a:lnTo>
                  <a:lnTo>
                    <a:pt x="2" y="15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4" name="Freeform 32"/>
            <p:cNvSpPr>
              <a:spLocks/>
            </p:cNvSpPr>
            <p:nvPr/>
          </p:nvSpPr>
          <p:spPr bwMode="auto">
            <a:xfrm>
              <a:off x="4214" y="1715"/>
              <a:ext cx="36" cy="73"/>
            </a:xfrm>
            <a:custGeom>
              <a:avLst/>
              <a:gdLst>
                <a:gd name="T0" fmla="*/ 1 w 72"/>
                <a:gd name="T1" fmla="*/ 0 h 144"/>
                <a:gd name="T2" fmla="*/ 0 w 72"/>
                <a:gd name="T3" fmla="*/ 3 h 144"/>
                <a:gd name="T4" fmla="*/ 2 w 72"/>
                <a:gd name="T5" fmla="*/ 3 h 144"/>
                <a:gd name="T6" fmla="*/ 2 w 72"/>
                <a:gd name="T7" fmla="*/ 1 h 144"/>
                <a:gd name="T8" fmla="*/ 1 w 72"/>
                <a:gd name="T9" fmla="*/ 0 h 144"/>
                <a:gd name="T10" fmla="*/ 1 w 7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" h="144">
                  <a:moveTo>
                    <a:pt x="13" y="0"/>
                  </a:moveTo>
                  <a:lnTo>
                    <a:pt x="0" y="129"/>
                  </a:lnTo>
                  <a:lnTo>
                    <a:pt x="72" y="144"/>
                  </a:lnTo>
                  <a:lnTo>
                    <a:pt x="7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5" name="Freeform 33"/>
            <p:cNvSpPr>
              <a:spLocks/>
            </p:cNvSpPr>
            <p:nvPr/>
          </p:nvSpPr>
          <p:spPr bwMode="auto">
            <a:xfrm>
              <a:off x="4188" y="1843"/>
              <a:ext cx="37" cy="70"/>
            </a:xfrm>
            <a:custGeom>
              <a:avLst/>
              <a:gdLst>
                <a:gd name="T0" fmla="*/ 1 w 74"/>
                <a:gd name="T1" fmla="*/ 0 h 141"/>
                <a:gd name="T2" fmla="*/ 0 w 74"/>
                <a:gd name="T3" fmla="*/ 2 h 141"/>
                <a:gd name="T4" fmla="*/ 2 w 74"/>
                <a:gd name="T5" fmla="*/ 2 h 141"/>
                <a:gd name="T6" fmla="*/ 2 w 74"/>
                <a:gd name="T7" fmla="*/ 0 h 141"/>
                <a:gd name="T8" fmla="*/ 1 w 74"/>
                <a:gd name="T9" fmla="*/ 0 h 141"/>
                <a:gd name="T10" fmla="*/ 1 w 74"/>
                <a:gd name="T11" fmla="*/ 0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" h="141">
                  <a:moveTo>
                    <a:pt x="5" y="6"/>
                  </a:moveTo>
                  <a:lnTo>
                    <a:pt x="0" y="141"/>
                  </a:lnTo>
                  <a:lnTo>
                    <a:pt x="74" y="141"/>
                  </a:lnTo>
                  <a:lnTo>
                    <a:pt x="7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6" name="Freeform 34"/>
            <p:cNvSpPr>
              <a:spLocks/>
            </p:cNvSpPr>
            <p:nvPr/>
          </p:nvSpPr>
          <p:spPr bwMode="auto">
            <a:xfrm>
              <a:off x="4171" y="2050"/>
              <a:ext cx="36" cy="68"/>
            </a:xfrm>
            <a:custGeom>
              <a:avLst/>
              <a:gdLst>
                <a:gd name="T0" fmla="*/ 0 w 73"/>
                <a:gd name="T1" fmla="*/ 0 h 137"/>
                <a:gd name="T2" fmla="*/ 0 w 73"/>
                <a:gd name="T3" fmla="*/ 2 h 137"/>
                <a:gd name="T4" fmla="*/ 1 w 73"/>
                <a:gd name="T5" fmla="*/ 2 h 137"/>
                <a:gd name="T6" fmla="*/ 1 w 73"/>
                <a:gd name="T7" fmla="*/ 0 h 137"/>
                <a:gd name="T8" fmla="*/ 0 w 73"/>
                <a:gd name="T9" fmla="*/ 0 h 137"/>
                <a:gd name="T10" fmla="*/ 0 w 73"/>
                <a:gd name="T11" fmla="*/ 0 h 1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137">
                  <a:moveTo>
                    <a:pt x="2" y="9"/>
                  </a:moveTo>
                  <a:lnTo>
                    <a:pt x="0" y="133"/>
                  </a:lnTo>
                  <a:lnTo>
                    <a:pt x="73" y="137"/>
                  </a:lnTo>
                  <a:lnTo>
                    <a:pt x="73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Freeform 35"/>
            <p:cNvSpPr>
              <a:spLocks/>
            </p:cNvSpPr>
            <p:nvPr/>
          </p:nvSpPr>
          <p:spPr bwMode="auto">
            <a:xfrm>
              <a:off x="4250" y="2055"/>
              <a:ext cx="41" cy="73"/>
            </a:xfrm>
            <a:custGeom>
              <a:avLst/>
              <a:gdLst>
                <a:gd name="T0" fmla="*/ 1 w 82"/>
                <a:gd name="T1" fmla="*/ 0 h 147"/>
                <a:gd name="T2" fmla="*/ 0 w 82"/>
                <a:gd name="T3" fmla="*/ 2 h 147"/>
                <a:gd name="T4" fmla="*/ 2 w 82"/>
                <a:gd name="T5" fmla="*/ 2 h 147"/>
                <a:gd name="T6" fmla="*/ 2 w 82"/>
                <a:gd name="T7" fmla="*/ 0 h 147"/>
                <a:gd name="T8" fmla="*/ 1 w 82"/>
                <a:gd name="T9" fmla="*/ 0 h 147"/>
                <a:gd name="T10" fmla="*/ 1 w 82"/>
                <a:gd name="T11" fmla="*/ 0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2" h="147">
                  <a:moveTo>
                    <a:pt x="4" y="0"/>
                  </a:moveTo>
                  <a:lnTo>
                    <a:pt x="0" y="128"/>
                  </a:lnTo>
                  <a:lnTo>
                    <a:pt x="82" y="147"/>
                  </a:lnTo>
                  <a:lnTo>
                    <a:pt x="82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8" name="Freeform 36"/>
            <p:cNvSpPr>
              <a:spLocks/>
            </p:cNvSpPr>
            <p:nvPr/>
          </p:nvSpPr>
          <p:spPr bwMode="auto">
            <a:xfrm>
              <a:off x="4090" y="2056"/>
              <a:ext cx="34" cy="77"/>
            </a:xfrm>
            <a:custGeom>
              <a:avLst/>
              <a:gdLst>
                <a:gd name="T0" fmla="*/ 0 w 66"/>
                <a:gd name="T1" fmla="*/ 1 h 154"/>
                <a:gd name="T2" fmla="*/ 2 w 66"/>
                <a:gd name="T3" fmla="*/ 0 h 154"/>
                <a:gd name="T4" fmla="*/ 2 w 66"/>
                <a:gd name="T5" fmla="*/ 3 h 154"/>
                <a:gd name="T6" fmla="*/ 1 w 66"/>
                <a:gd name="T7" fmla="*/ 3 h 154"/>
                <a:gd name="T8" fmla="*/ 0 w 66"/>
                <a:gd name="T9" fmla="*/ 1 h 154"/>
                <a:gd name="T10" fmla="*/ 0 w 66"/>
                <a:gd name="T11" fmla="*/ 1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154">
                  <a:moveTo>
                    <a:pt x="0" y="19"/>
                  </a:moveTo>
                  <a:lnTo>
                    <a:pt x="64" y="0"/>
                  </a:lnTo>
                  <a:lnTo>
                    <a:pt x="66" y="130"/>
                  </a:lnTo>
                  <a:lnTo>
                    <a:pt x="5" y="15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9" name="Freeform 37"/>
            <p:cNvSpPr>
              <a:spLocks/>
            </p:cNvSpPr>
            <p:nvPr/>
          </p:nvSpPr>
          <p:spPr bwMode="auto">
            <a:xfrm>
              <a:off x="4593" y="2552"/>
              <a:ext cx="34" cy="97"/>
            </a:xfrm>
            <a:custGeom>
              <a:avLst/>
              <a:gdLst>
                <a:gd name="T0" fmla="*/ 0 w 69"/>
                <a:gd name="T1" fmla="*/ 1 h 194"/>
                <a:gd name="T2" fmla="*/ 0 w 69"/>
                <a:gd name="T3" fmla="*/ 3 h 194"/>
                <a:gd name="T4" fmla="*/ 0 w 69"/>
                <a:gd name="T5" fmla="*/ 4 h 194"/>
                <a:gd name="T6" fmla="*/ 1 w 69"/>
                <a:gd name="T7" fmla="*/ 0 h 194"/>
                <a:gd name="T8" fmla="*/ 0 w 69"/>
                <a:gd name="T9" fmla="*/ 1 h 194"/>
                <a:gd name="T10" fmla="*/ 0 w 69"/>
                <a:gd name="T11" fmla="*/ 1 h 1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94">
                  <a:moveTo>
                    <a:pt x="10" y="4"/>
                  </a:moveTo>
                  <a:lnTo>
                    <a:pt x="0" y="186"/>
                  </a:lnTo>
                  <a:lnTo>
                    <a:pt x="61" y="194"/>
                  </a:lnTo>
                  <a:lnTo>
                    <a:pt x="69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0" name="Freeform 38"/>
            <p:cNvSpPr>
              <a:spLocks/>
            </p:cNvSpPr>
            <p:nvPr/>
          </p:nvSpPr>
          <p:spPr bwMode="auto">
            <a:xfrm>
              <a:off x="3920" y="2167"/>
              <a:ext cx="30" cy="88"/>
            </a:xfrm>
            <a:custGeom>
              <a:avLst/>
              <a:gdLst>
                <a:gd name="T0" fmla="*/ 0 w 59"/>
                <a:gd name="T1" fmla="*/ 0 h 177"/>
                <a:gd name="T2" fmla="*/ 0 w 59"/>
                <a:gd name="T3" fmla="*/ 2 h 177"/>
                <a:gd name="T4" fmla="*/ 1 w 59"/>
                <a:gd name="T5" fmla="*/ 2 h 177"/>
                <a:gd name="T6" fmla="*/ 1 w 59"/>
                <a:gd name="T7" fmla="*/ 0 h 177"/>
                <a:gd name="T8" fmla="*/ 0 w 59"/>
                <a:gd name="T9" fmla="*/ 0 h 177"/>
                <a:gd name="T10" fmla="*/ 0 w 59"/>
                <a:gd name="T11" fmla="*/ 0 h 1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77">
                  <a:moveTo>
                    <a:pt x="0" y="0"/>
                  </a:moveTo>
                  <a:lnTo>
                    <a:pt x="0" y="169"/>
                  </a:lnTo>
                  <a:lnTo>
                    <a:pt x="59" y="177"/>
                  </a:lnTo>
                  <a:lnTo>
                    <a:pt x="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1" name="Freeform 39"/>
            <p:cNvSpPr>
              <a:spLocks/>
            </p:cNvSpPr>
            <p:nvPr/>
          </p:nvSpPr>
          <p:spPr bwMode="auto">
            <a:xfrm>
              <a:off x="3990" y="2163"/>
              <a:ext cx="29" cy="92"/>
            </a:xfrm>
            <a:custGeom>
              <a:avLst/>
              <a:gdLst>
                <a:gd name="T0" fmla="*/ 0 w 59"/>
                <a:gd name="T1" fmla="*/ 0 h 185"/>
                <a:gd name="T2" fmla="*/ 0 w 59"/>
                <a:gd name="T3" fmla="*/ 2 h 185"/>
                <a:gd name="T4" fmla="*/ 0 w 59"/>
                <a:gd name="T5" fmla="*/ 2 h 185"/>
                <a:gd name="T6" fmla="*/ 0 w 59"/>
                <a:gd name="T7" fmla="*/ 0 h 185"/>
                <a:gd name="T8" fmla="*/ 0 w 59"/>
                <a:gd name="T9" fmla="*/ 0 h 185"/>
                <a:gd name="T10" fmla="*/ 0 w 59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185">
                  <a:moveTo>
                    <a:pt x="0" y="4"/>
                  </a:moveTo>
                  <a:lnTo>
                    <a:pt x="0" y="177"/>
                  </a:lnTo>
                  <a:lnTo>
                    <a:pt x="59" y="185"/>
                  </a:lnTo>
                  <a:lnTo>
                    <a:pt x="5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2" name="Freeform 40"/>
            <p:cNvSpPr>
              <a:spLocks/>
            </p:cNvSpPr>
            <p:nvPr/>
          </p:nvSpPr>
          <p:spPr bwMode="auto">
            <a:xfrm>
              <a:off x="3899" y="2325"/>
              <a:ext cx="36" cy="56"/>
            </a:xfrm>
            <a:custGeom>
              <a:avLst/>
              <a:gdLst>
                <a:gd name="T0" fmla="*/ 0 w 70"/>
                <a:gd name="T1" fmla="*/ 0 h 112"/>
                <a:gd name="T2" fmla="*/ 0 w 70"/>
                <a:gd name="T3" fmla="*/ 2 h 112"/>
                <a:gd name="T4" fmla="*/ 1 w 70"/>
                <a:gd name="T5" fmla="*/ 2 h 112"/>
                <a:gd name="T6" fmla="*/ 2 w 70"/>
                <a:gd name="T7" fmla="*/ 1 h 112"/>
                <a:gd name="T8" fmla="*/ 0 w 70"/>
                <a:gd name="T9" fmla="*/ 0 h 112"/>
                <a:gd name="T10" fmla="*/ 0 w 70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0" h="112">
                  <a:moveTo>
                    <a:pt x="0" y="0"/>
                  </a:moveTo>
                  <a:lnTo>
                    <a:pt x="0" y="86"/>
                  </a:lnTo>
                  <a:lnTo>
                    <a:pt x="62" y="112"/>
                  </a:lnTo>
                  <a:lnTo>
                    <a:pt x="7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3" name="Freeform 41"/>
            <p:cNvSpPr>
              <a:spLocks/>
            </p:cNvSpPr>
            <p:nvPr/>
          </p:nvSpPr>
          <p:spPr bwMode="auto">
            <a:xfrm>
              <a:off x="3960" y="2341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4" name="Freeform 42"/>
            <p:cNvSpPr>
              <a:spLocks/>
            </p:cNvSpPr>
            <p:nvPr/>
          </p:nvSpPr>
          <p:spPr bwMode="auto">
            <a:xfrm>
              <a:off x="4024" y="2362"/>
              <a:ext cx="34" cy="57"/>
            </a:xfrm>
            <a:custGeom>
              <a:avLst/>
              <a:gdLst>
                <a:gd name="T0" fmla="*/ 0 w 68"/>
                <a:gd name="T1" fmla="*/ 0 h 115"/>
                <a:gd name="T2" fmla="*/ 0 w 68"/>
                <a:gd name="T3" fmla="*/ 1 h 115"/>
                <a:gd name="T4" fmla="*/ 2 w 68"/>
                <a:gd name="T5" fmla="*/ 1 h 115"/>
                <a:gd name="T6" fmla="*/ 2 w 68"/>
                <a:gd name="T7" fmla="*/ 0 h 115"/>
                <a:gd name="T8" fmla="*/ 0 w 68"/>
                <a:gd name="T9" fmla="*/ 0 h 115"/>
                <a:gd name="T10" fmla="*/ 0 w 68"/>
                <a:gd name="T11" fmla="*/ 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5">
                  <a:moveTo>
                    <a:pt x="0" y="0"/>
                  </a:moveTo>
                  <a:lnTo>
                    <a:pt x="0" y="88"/>
                  </a:lnTo>
                  <a:lnTo>
                    <a:pt x="66" y="115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5" name="Freeform 43"/>
            <p:cNvSpPr>
              <a:spLocks/>
            </p:cNvSpPr>
            <p:nvPr/>
          </p:nvSpPr>
          <p:spPr bwMode="auto">
            <a:xfrm>
              <a:off x="4086" y="2379"/>
              <a:ext cx="35" cy="57"/>
            </a:xfrm>
            <a:custGeom>
              <a:avLst/>
              <a:gdLst>
                <a:gd name="T0" fmla="*/ 0 w 71"/>
                <a:gd name="T1" fmla="*/ 0 h 114"/>
                <a:gd name="T2" fmla="*/ 0 w 71"/>
                <a:gd name="T3" fmla="*/ 2 h 114"/>
                <a:gd name="T4" fmla="*/ 0 w 71"/>
                <a:gd name="T5" fmla="*/ 2 h 114"/>
                <a:gd name="T6" fmla="*/ 1 w 71"/>
                <a:gd name="T7" fmla="*/ 1 h 114"/>
                <a:gd name="T8" fmla="*/ 0 w 71"/>
                <a:gd name="T9" fmla="*/ 0 h 114"/>
                <a:gd name="T10" fmla="*/ 0 w 71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114">
                  <a:moveTo>
                    <a:pt x="0" y="0"/>
                  </a:moveTo>
                  <a:lnTo>
                    <a:pt x="0" y="87"/>
                  </a:lnTo>
                  <a:lnTo>
                    <a:pt x="63" y="114"/>
                  </a:lnTo>
                  <a:lnTo>
                    <a:pt x="71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6" name="Freeform 44"/>
            <p:cNvSpPr>
              <a:spLocks/>
            </p:cNvSpPr>
            <p:nvPr/>
          </p:nvSpPr>
          <p:spPr bwMode="auto">
            <a:xfrm>
              <a:off x="4148" y="2398"/>
              <a:ext cx="35" cy="57"/>
            </a:xfrm>
            <a:custGeom>
              <a:avLst/>
              <a:gdLst>
                <a:gd name="T0" fmla="*/ 0 w 68"/>
                <a:gd name="T1" fmla="*/ 0 h 114"/>
                <a:gd name="T2" fmla="*/ 0 w 68"/>
                <a:gd name="T3" fmla="*/ 2 h 114"/>
                <a:gd name="T4" fmla="*/ 1 w 68"/>
                <a:gd name="T5" fmla="*/ 2 h 114"/>
                <a:gd name="T6" fmla="*/ 2 w 68"/>
                <a:gd name="T7" fmla="*/ 1 h 114"/>
                <a:gd name="T8" fmla="*/ 0 w 68"/>
                <a:gd name="T9" fmla="*/ 0 h 114"/>
                <a:gd name="T10" fmla="*/ 0 w 68"/>
                <a:gd name="T11" fmla="*/ 0 h 1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14">
                  <a:moveTo>
                    <a:pt x="0" y="0"/>
                  </a:moveTo>
                  <a:lnTo>
                    <a:pt x="0" y="87"/>
                  </a:lnTo>
                  <a:lnTo>
                    <a:pt x="62" y="114"/>
                  </a:lnTo>
                  <a:lnTo>
                    <a:pt x="68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7" name="Freeform 45"/>
            <p:cNvSpPr>
              <a:spLocks/>
            </p:cNvSpPr>
            <p:nvPr/>
          </p:nvSpPr>
          <p:spPr bwMode="auto">
            <a:xfrm>
              <a:off x="4209" y="2416"/>
              <a:ext cx="33" cy="58"/>
            </a:xfrm>
            <a:custGeom>
              <a:avLst/>
              <a:gdLst>
                <a:gd name="T0" fmla="*/ 0 w 67"/>
                <a:gd name="T1" fmla="*/ 0 h 116"/>
                <a:gd name="T2" fmla="*/ 0 w 67"/>
                <a:gd name="T3" fmla="*/ 2 h 116"/>
                <a:gd name="T4" fmla="*/ 0 w 67"/>
                <a:gd name="T5" fmla="*/ 2 h 116"/>
                <a:gd name="T6" fmla="*/ 1 w 67"/>
                <a:gd name="T7" fmla="*/ 1 h 116"/>
                <a:gd name="T8" fmla="*/ 0 w 67"/>
                <a:gd name="T9" fmla="*/ 0 h 116"/>
                <a:gd name="T10" fmla="*/ 0 w 67"/>
                <a:gd name="T11" fmla="*/ 0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" h="116">
                  <a:moveTo>
                    <a:pt x="0" y="0"/>
                  </a:moveTo>
                  <a:lnTo>
                    <a:pt x="0" y="87"/>
                  </a:lnTo>
                  <a:lnTo>
                    <a:pt x="61" y="116"/>
                  </a:lnTo>
                  <a:lnTo>
                    <a:pt x="6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8" name="Freeform 46"/>
            <p:cNvSpPr>
              <a:spLocks/>
            </p:cNvSpPr>
            <p:nvPr/>
          </p:nvSpPr>
          <p:spPr bwMode="auto">
            <a:xfrm>
              <a:off x="4269" y="2433"/>
              <a:ext cx="34" cy="56"/>
            </a:xfrm>
            <a:custGeom>
              <a:avLst/>
              <a:gdLst>
                <a:gd name="T0" fmla="*/ 0 w 69"/>
                <a:gd name="T1" fmla="*/ 0 h 112"/>
                <a:gd name="T2" fmla="*/ 0 w 69"/>
                <a:gd name="T3" fmla="*/ 2 h 112"/>
                <a:gd name="T4" fmla="*/ 1 w 69"/>
                <a:gd name="T5" fmla="*/ 2 h 112"/>
                <a:gd name="T6" fmla="*/ 1 w 69"/>
                <a:gd name="T7" fmla="*/ 1 h 112"/>
                <a:gd name="T8" fmla="*/ 0 w 69"/>
                <a:gd name="T9" fmla="*/ 0 h 112"/>
                <a:gd name="T10" fmla="*/ 0 w 69"/>
                <a:gd name="T11" fmla="*/ 0 h 1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" h="112">
                  <a:moveTo>
                    <a:pt x="0" y="0"/>
                  </a:moveTo>
                  <a:lnTo>
                    <a:pt x="0" y="86"/>
                  </a:lnTo>
                  <a:lnTo>
                    <a:pt x="65" y="112"/>
                  </a:lnTo>
                  <a:lnTo>
                    <a:pt x="6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19" name="Freeform 47"/>
            <p:cNvSpPr>
              <a:spLocks/>
            </p:cNvSpPr>
            <p:nvPr/>
          </p:nvSpPr>
          <p:spPr bwMode="auto">
            <a:xfrm>
              <a:off x="4519" y="2692"/>
              <a:ext cx="31" cy="35"/>
            </a:xfrm>
            <a:custGeom>
              <a:avLst/>
              <a:gdLst>
                <a:gd name="T0" fmla="*/ 0 w 63"/>
                <a:gd name="T1" fmla="*/ 0 h 71"/>
                <a:gd name="T2" fmla="*/ 0 w 63"/>
                <a:gd name="T3" fmla="*/ 1 h 71"/>
                <a:gd name="T4" fmla="*/ 0 w 63"/>
                <a:gd name="T5" fmla="*/ 0 h 71"/>
                <a:gd name="T6" fmla="*/ 0 w 63"/>
                <a:gd name="T7" fmla="*/ 0 h 71"/>
                <a:gd name="T8" fmla="*/ 0 w 63"/>
                <a:gd name="T9" fmla="*/ 0 h 71"/>
                <a:gd name="T10" fmla="*/ 0 w 63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" h="71">
                  <a:moveTo>
                    <a:pt x="8" y="4"/>
                  </a:moveTo>
                  <a:lnTo>
                    <a:pt x="0" y="71"/>
                  </a:lnTo>
                  <a:lnTo>
                    <a:pt x="63" y="63"/>
                  </a:lnTo>
                  <a:lnTo>
                    <a:pt x="63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0" name="Freeform 48"/>
            <p:cNvSpPr>
              <a:spLocks/>
            </p:cNvSpPr>
            <p:nvPr/>
          </p:nvSpPr>
          <p:spPr bwMode="auto">
            <a:xfrm>
              <a:off x="4571" y="2686"/>
              <a:ext cx="31" cy="37"/>
            </a:xfrm>
            <a:custGeom>
              <a:avLst/>
              <a:gdLst>
                <a:gd name="T0" fmla="*/ 1 w 60"/>
                <a:gd name="T1" fmla="*/ 1 h 74"/>
                <a:gd name="T2" fmla="*/ 0 w 60"/>
                <a:gd name="T3" fmla="*/ 2 h 74"/>
                <a:gd name="T4" fmla="*/ 1 w 60"/>
                <a:gd name="T5" fmla="*/ 2 h 74"/>
                <a:gd name="T6" fmla="*/ 1 w 60"/>
                <a:gd name="T7" fmla="*/ 0 h 74"/>
                <a:gd name="T8" fmla="*/ 1 w 60"/>
                <a:gd name="T9" fmla="*/ 1 h 74"/>
                <a:gd name="T10" fmla="*/ 1 w 60"/>
                <a:gd name="T11" fmla="*/ 1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74">
                  <a:moveTo>
                    <a:pt x="5" y="6"/>
                  </a:moveTo>
                  <a:lnTo>
                    <a:pt x="0" y="74"/>
                  </a:lnTo>
                  <a:lnTo>
                    <a:pt x="60" y="66"/>
                  </a:lnTo>
                  <a:lnTo>
                    <a:pt x="60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1" name="Freeform 49"/>
            <p:cNvSpPr>
              <a:spLocks/>
            </p:cNvSpPr>
            <p:nvPr/>
          </p:nvSpPr>
          <p:spPr bwMode="auto">
            <a:xfrm>
              <a:off x="4665" y="2679"/>
              <a:ext cx="31" cy="34"/>
            </a:xfrm>
            <a:custGeom>
              <a:avLst/>
              <a:gdLst>
                <a:gd name="T0" fmla="*/ 1 w 61"/>
                <a:gd name="T1" fmla="*/ 0 h 68"/>
                <a:gd name="T2" fmla="*/ 0 w 61"/>
                <a:gd name="T3" fmla="*/ 2 h 68"/>
                <a:gd name="T4" fmla="*/ 1 w 61"/>
                <a:gd name="T5" fmla="*/ 1 h 68"/>
                <a:gd name="T6" fmla="*/ 1 w 61"/>
                <a:gd name="T7" fmla="*/ 0 h 68"/>
                <a:gd name="T8" fmla="*/ 1 w 61"/>
                <a:gd name="T9" fmla="*/ 0 h 68"/>
                <a:gd name="T10" fmla="*/ 1 w 61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68">
                  <a:moveTo>
                    <a:pt x="2" y="0"/>
                  </a:moveTo>
                  <a:lnTo>
                    <a:pt x="0" y="68"/>
                  </a:lnTo>
                  <a:lnTo>
                    <a:pt x="61" y="62"/>
                  </a:lnTo>
                  <a:lnTo>
                    <a:pt x="6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2" name="Freeform 50"/>
            <p:cNvSpPr>
              <a:spLocks/>
            </p:cNvSpPr>
            <p:nvPr/>
          </p:nvSpPr>
          <p:spPr bwMode="auto">
            <a:xfrm>
              <a:off x="4619" y="2683"/>
              <a:ext cx="31" cy="35"/>
            </a:xfrm>
            <a:custGeom>
              <a:avLst/>
              <a:gdLst>
                <a:gd name="T0" fmla="*/ 1 w 62"/>
                <a:gd name="T1" fmla="*/ 0 h 70"/>
                <a:gd name="T2" fmla="*/ 0 w 62"/>
                <a:gd name="T3" fmla="*/ 2 h 70"/>
                <a:gd name="T4" fmla="*/ 1 w 62"/>
                <a:gd name="T5" fmla="*/ 1 h 70"/>
                <a:gd name="T6" fmla="*/ 1 w 62"/>
                <a:gd name="T7" fmla="*/ 0 h 70"/>
                <a:gd name="T8" fmla="*/ 1 w 62"/>
                <a:gd name="T9" fmla="*/ 0 h 70"/>
                <a:gd name="T10" fmla="*/ 1 w 62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7" y="0"/>
                  </a:moveTo>
                  <a:lnTo>
                    <a:pt x="0" y="70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3" name="Freeform 51"/>
            <p:cNvSpPr>
              <a:spLocks/>
            </p:cNvSpPr>
            <p:nvPr/>
          </p:nvSpPr>
          <p:spPr bwMode="auto">
            <a:xfrm>
              <a:off x="4714" y="2675"/>
              <a:ext cx="30" cy="36"/>
            </a:xfrm>
            <a:custGeom>
              <a:avLst/>
              <a:gdLst>
                <a:gd name="T0" fmla="*/ 0 w 61"/>
                <a:gd name="T1" fmla="*/ 1 h 72"/>
                <a:gd name="T2" fmla="*/ 0 w 61"/>
                <a:gd name="T3" fmla="*/ 2 h 72"/>
                <a:gd name="T4" fmla="*/ 0 w 61"/>
                <a:gd name="T5" fmla="*/ 2 h 72"/>
                <a:gd name="T6" fmla="*/ 0 w 61"/>
                <a:gd name="T7" fmla="*/ 0 h 72"/>
                <a:gd name="T8" fmla="*/ 0 w 61"/>
                <a:gd name="T9" fmla="*/ 1 h 72"/>
                <a:gd name="T10" fmla="*/ 0 w 61"/>
                <a:gd name="T11" fmla="*/ 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" h="72">
                  <a:moveTo>
                    <a:pt x="2" y="2"/>
                  </a:moveTo>
                  <a:lnTo>
                    <a:pt x="0" y="72"/>
                  </a:lnTo>
                  <a:lnTo>
                    <a:pt x="61" y="67"/>
                  </a:lnTo>
                  <a:lnTo>
                    <a:pt x="61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4" name="Freeform 52"/>
            <p:cNvSpPr>
              <a:spLocks/>
            </p:cNvSpPr>
            <p:nvPr/>
          </p:nvSpPr>
          <p:spPr bwMode="auto">
            <a:xfrm>
              <a:off x="4761" y="2670"/>
              <a:ext cx="32" cy="35"/>
            </a:xfrm>
            <a:custGeom>
              <a:avLst/>
              <a:gdLst>
                <a:gd name="T0" fmla="*/ 1 w 62"/>
                <a:gd name="T1" fmla="*/ 1 h 70"/>
                <a:gd name="T2" fmla="*/ 0 w 62"/>
                <a:gd name="T3" fmla="*/ 2 h 70"/>
                <a:gd name="T4" fmla="*/ 2 w 62"/>
                <a:gd name="T5" fmla="*/ 1 h 70"/>
                <a:gd name="T6" fmla="*/ 2 w 62"/>
                <a:gd name="T7" fmla="*/ 0 h 70"/>
                <a:gd name="T8" fmla="*/ 1 w 62"/>
                <a:gd name="T9" fmla="*/ 1 h 70"/>
                <a:gd name="T10" fmla="*/ 1 w 62"/>
                <a:gd name="T11" fmla="*/ 1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70">
                  <a:moveTo>
                    <a:pt x="4" y="1"/>
                  </a:moveTo>
                  <a:lnTo>
                    <a:pt x="0" y="70"/>
                  </a:lnTo>
                  <a:lnTo>
                    <a:pt x="62" y="64"/>
                  </a:lnTo>
                  <a:lnTo>
                    <a:pt x="62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5" name="Freeform 53"/>
            <p:cNvSpPr>
              <a:spLocks/>
            </p:cNvSpPr>
            <p:nvPr/>
          </p:nvSpPr>
          <p:spPr bwMode="auto">
            <a:xfrm>
              <a:off x="4810" y="2665"/>
              <a:ext cx="29" cy="35"/>
            </a:xfrm>
            <a:custGeom>
              <a:avLst/>
              <a:gdLst>
                <a:gd name="T0" fmla="*/ 0 w 59"/>
                <a:gd name="T1" fmla="*/ 0 h 70"/>
                <a:gd name="T2" fmla="*/ 0 w 59"/>
                <a:gd name="T3" fmla="*/ 2 h 70"/>
                <a:gd name="T4" fmla="*/ 0 w 59"/>
                <a:gd name="T5" fmla="*/ 2 h 70"/>
                <a:gd name="T6" fmla="*/ 0 w 59"/>
                <a:gd name="T7" fmla="*/ 0 h 70"/>
                <a:gd name="T8" fmla="*/ 0 w 59"/>
                <a:gd name="T9" fmla="*/ 0 h 70"/>
                <a:gd name="T10" fmla="*/ 0 w 59"/>
                <a:gd name="T11" fmla="*/ 0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" h="70">
                  <a:moveTo>
                    <a:pt x="3" y="0"/>
                  </a:moveTo>
                  <a:lnTo>
                    <a:pt x="0" y="70"/>
                  </a:lnTo>
                  <a:lnTo>
                    <a:pt x="59" y="65"/>
                  </a:lnTo>
                  <a:lnTo>
                    <a:pt x="5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74" name="Text Box 54"/>
          <p:cNvSpPr txBox="1">
            <a:spLocks noChangeArrowheads="1"/>
          </p:cNvSpPr>
          <p:nvPr/>
        </p:nvSpPr>
        <p:spPr bwMode="auto">
          <a:xfrm>
            <a:off x="6084888" y="1412875"/>
            <a:ext cx="119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IT-Technik</a:t>
            </a:r>
          </a:p>
        </p:txBody>
      </p:sp>
      <p:sp>
        <p:nvSpPr>
          <p:cNvPr id="216119" name="Rectangle 55"/>
          <p:cNvSpPr>
            <a:spLocks noChangeArrowheads="1"/>
          </p:cNvSpPr>
          <p:nvPr/>
        </p:nvSpPr>
        <p:spPr bwMode="auto">
          <a:xfrm>
            <a:off x="7700032" y="5876925"/>
            <a:ext cx="186013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7176" name="Picture 56" descr="AG00178_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30725"/>
            <a:ext cx="1944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WordArt 58"/>
          <p:cNvSpPr>
            <a:spLocks noChangeArrowheads="1" noChangeShapeType="1" noTextEdit="1"/>
          </p:cNvSpPr>
          <p:nvPr/>
        </p:nvSpPr>
        <p:spPr bwMode="auto">
          <a:xfrm>
            <a:off x="3276600" y="3271838"/>
            <a:ext cx="1457325" cy="285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RS-</a:t>
            </a:r>
            <a:r>
              <a:rPr lang="en-US" sz="1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Assembler übersetzt symbolische Registernummern</a:t>
            </a:r>
            <a:endParaRPr lang="en-US" altLang="en-US" dirty="0" smtClean="0"/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2057400" y="12954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= $0 usw., siehe Anhang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blackWhite">
          <a:xfrm>
            <a:off x="4318000" y="1766888"/>
            <a:ext cx="4822825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 rIns="18000"/>
          <a:lstStyle/>
          <a:p>
            <a:pPr eaLnBrk="1" hangingPunct="1"/>
            <a:r>
              <a:rPr lang="en-US" altLang="en-US" sz="1800" dirty="0" smtClean="0"/>
              <a:t>s0 16 Saved temporary, preserved across call</a:t>
            </a:r>
          </a:p>
          <a:p>
            <a:pPr eaLnBrk="1" hangingPunct="1"/>
            <a:r>
              <a:rPr lang="en-US" altLang="en-US" sz="1800" dirty="0" smtClean="0"/>
              <a:t>s1 17 Saved temporary, preserved across call</a:t>
            </a:r>
          </a:p>
          <a:p>
            <a:pPr eaLnBrk="1" hangingPunct="1"/>
            <a:r>
              <a:rPr lang="en-US" altLang="en-US" sz="1800" dirty="0" smtClean="0"/>
              <a:t>s2 18 Saved temporary, preserved across call</a:t>
            </a:r>
          </a:p>
          <a:p>
            <a:pPr eaLnBrk="1" hangingPunct="1"/>
            <a:r>
              <a:rPr lang="en-US" altLang="en-US" sz="1800" dirty="0" smtClean="0"/>
              <a:t>s3 19 Saved temporary, preserved across call</a:t>
            </a:r>
          </a:p>
          <a:p>
            <a:pPr eaLnBrk="1" hangingPunct="1"/>
            <a:r>
              <a:rPr lang="en-US" altLang="en-US" sz="1800" dirty="0" smtClean="0"/>
              <a:t>s4 20 Saved temporary, preserved across call</a:t>
            </a:r>
          </a:p>
          <a:p>
            <a:pPr eaLnBrk="1" hangingPunct="1"/>
            <a:r>
              <a:rPr lang="en-US" altLang="en-US" sz="1800" dirty="0" smtClean="0"/>
              <a:t>s5 21 Saved temporary, preserved across call</a:t>
            </a:r>
          </a:p>
          <a:p>
            <a:pPr eaLnBrk="1" hangingPunct="1"/>
            <a:r>
              <a:rPr lang="en-US" altLang="en-US" sz="1800" dirty="0" smtClean="0"/>
              <a:t>s6 22 Saved temporary, preserved across call</a:t>
            </a:r>
          </a:p>
          <a:p>
            <a:pPr eaLnBrk="1" hangingPunct="1"/>
            <a:r>
              <a:rPr lang="en-US" altLang="en-US" sz="1800" dirty="0" smtClean="0"/>
              <a:t>s7 23 Saved temporary, preserved across call</a:t>
            </a:r>
          </a:p>
          <a:p>
            <a:pPr eaLnBrk="1" hangingPunct="1"/>
            <a:r>
              <a:rPr lang="en-US" altLang="en-US" sz="1800" dirty="0" smtClean="0"/>
              <a:t>t8 24 Temporary, not preserved across call</a:t>
            </a:r>
          </a:p>
          <a:p>
            <a:pPr eaLnBrk="1" hangingPunct="1"/>
            <a:r>
              <a:rPr lang="en-US" altLang="en-US" sz="1800" dirty="0" smtClean="0"/>
              <a:t>t9 25 Temporary, not preserved across call</a:t>
            </a:r>
          </a:p>
          <a:p>
            <a:pPr eaLnBrk="1" hangingPunct="1"/>
            <a:r>
              <a:rPr lang="en-US" altLang="en-US" sz="1800" dirty="0" smtClean="0"/>
              <a:t>k0 26 Reserved for OS kernel</a:t>
            </a:r>
          </a:p>
          <a:p>
            <a:pPr eaLnBrk="1" hangingPunct="1"/>
            <a:r>
              <a:rPr lang="en-US" altLang="en-US" sz="1800" dirty="0" smtClean="0"/>
              <a:t>k1 27 Reserved for OS kernel</a:t>
            </a:r>
          </a:p>
          <a:p>
            <a:pPr eaLnBrk="1" hangingPunct="1"/>
            <a:r>
              <a:rPr lang="en-US" altLang="en-US" sz="1800" dirty="0" err="1" smtClean="0"/>
              <a:t>gp</a:t>
            </a:r>
            <a:r>
              <a:rPr lang="en-US" altLang="en-US" sz="1800" dirty="0" smtClean="0"/>
              <a:t> 28 Pointer to global area</a:t>
            </a:r>
          </a:p>
          <a:p>
            <a:pPr eaLnBrk="1" hangingPunct="1"/>
            <a:r>
              <a:rPr lang="en-US" altLang="en-US" sz="1800" dirty="0" err="1" smtClean="0"/>
              <a:t>sp</a:t>
            </a:r>
            <a:r>
              <a:rPr lang="en-US" altLang="en-US" sz="1800" dirty="0" smtClean="0"/>
              <a:t> 29 Stack pointer</a:t>
            </a:r>
          </a:p>
          <a:p>
            <a:pPr eaLnBrk="1" hangingPunct="1"/>
            <a:r>
              <a:rPr lang="en-US" altLang="en-US" sz="1800" dirty="0" err="1" smtClean="0"/>
              <a:t>fp</a:t>
            </a:r>
            <a:r>
              <a:rPr lang="en-US" altLang="en-US" sz="1800" dirty="0" smtClean="0"/>
              <a:t> 30 Frame pointer</a:t>
            </a:r>
          </a:p>
          <a:p>
            <a:pPr eaLnBrk="1" hangingPunct="1"/>
            <a:r>
              <a:rPr lang="en-US" altLang="en-US" sz="1800" dirty="0" err="1" smtClean="0"/>
              <a:t>ra</a:t>
            </a:r>
            <a:r>
              <a:rPr lang="en-US" altLang="en-US" sz="1800" dirty="0" smtClean="0"/>
              <a:t> 31 Return address, used by function call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blackWhite">
          <a:xfrm>
            <a:off x="0" y="1766888"/>
            <a:ext cx="433546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4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zero 0 Constant 0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 1 Reserved for assembler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v0 2 Expression evaluation and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v1 3 results of a function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a0 4 Argument 1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a1 5 Argument 2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a2 6 Argument 3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a3 7 Argument 4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t0 8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t1 9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t2 10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t3 11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t4 12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t5 13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b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t6 14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t7 15 Temporary,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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preserved across call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318000" y="1766888"/>
            <a:ext cx="17463" cy="448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823325" cy="4231928"/>
          </a:xfrm>
          <a:noFill/>
        </p:spPr>
        <p:txBody>
          <a:bodyPr/>
          <a:lstStyle/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Sequentielle Befehlsbearbeitung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/>
              <a:t>Vorzeichenerweiterung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Laden von Konstanten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Weitere arithmetische/logische Befehle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/>
              <a:t>Übliche </a:t>
            </a:r>
            <a:r>
              <a:rPr lang="de-DE" altLang="en-US" dirty="0" smtClean="0"/>
              <a:t>Speichereinteilung</a:t>
            </a:r>
          </a:p>
          <a:p>
            <a:pPr marL="620713" lvl="1" indent="-350838" eaLnBrk="1" hangingPunct="1">
              <a:spcBef>
                <a:spcPts val="3000"/>
              </a:spcBef>
            </a:pPr>
            <a:r>
              <a:rPr lang="de-DE" altLang="en-US" dirty="0" smtClean="0"/>
              <a:t>Funktion des Assemblers</a:t>
            </a:r>
          </a:p>
        </p:txBody>
      </p:sp>
      <p:pic>
        <p:nvPicPr>
          <p:cNvPr id="56324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2.2.1.5 Sprungbefehle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213"/>
            <a:ext cx="8686800" cy="4450449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de-DE" altLang="en-US" b="1" dirty="0" smtClean="0"/>
              <a:t>Problem</a:t>
            </a:r>
            <a:r>
              <a:rPr lang="de-DE" altLang="en-US" dirty="0" smtClean="0"/>
              <a:t> mit dem bislang erklärten Befehlssatz:</a:t>
            </a:r>
            <a:br>
              <a:rPr lang="de-DE" altLang="en-US" dirty="0" smtClean="0"/>
            </a:br>
            <a:r>
              <a:rPr lang="de-DE" altLang="en-US" dirty="0" smtClean="0"/>
              <a:t>keine Abfragen möglich.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smtClean="0"/>
              <a:t>Lösung</a:t>
            </a:r>
            <a:r>
              <a:rPr lang="de-DE" altLang="en-US" dirty="0" smtClean="0"/>
              <a:t>: (bedingte) Sprungbefehle (</a:t>
            </a:r>
            <a:r>
              <a:rPr lang="de-DE" altLang="en-US" i="1" dirty="0" err="1" smtClean="0"/>
              <a:t>conditional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branches</a:t>
            </a:r>
            <a:r>
              <a:rPr lang="de-DE" altLang="en-US" dirty="0" smtClean="0"/>
              <a:t>). 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dirty="0" smtClean="0"/>
              <a:t>Elementare MIPS-Befehle: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beq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rega,regb,Sprungziel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(</a:t>
            </a:r>
            <a:r>
              <a:rPr lang="de-DE" altLang="en-US" i="1" dirty="0" err="1" smtClean="0"/>
              <a:t>branch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mit </a:t>
            </a:r>
            <a:r>
              <a:rPr lang="de-DE" altLang="en-US" b="1" dirty="0" err="1" smtClean="0">
                <a:latin typeface="Courier New" pitchFamily="49" charset="0"/>
              </a:rPr>
              <a:t>rega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regb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dirty="0" smtClean="0"/>
              <a:t>, </a:t>
            </a:r>
            <a:br>
              <a:rPr lang="de-DE" altLang="en-US" dirty="0" smtClean="0"/>
            </a:br>
            <a:r>
              <a:rPr lang="de-DE" altLang="en-US" dirty="0" smtClean="0"/>
              <a:t>und </a:t>
            </a:r>
            <a:r>
              <a:rPr lang="de-DE" altLang="en-US" b="1" dirty="0" smtClean="0">
                <a:latin typeface="Courier New" pitchFamily="49" charset="0"/>
              </a:rPr>
              <a:t>Sprungziel</a:t>
            </a:r>
            <a:r>
              <a:rPr lang="de-DE" altLang="en-US" b="1" dirty="0" smtClean="0"/>
              <a:t>:</a:t>
            </a:r>
            <a:r>
              <a:rPr lang="de-DE" altLang="en-US" dirty="0" smtClean="0"/>
              <a:t> 16 Bit </a:t>
            </a:r>
            <a:r>
              <a:rPr lang="de-DE" altLang="en-US" i="1" dirty="0" smtClean="0"/>
              <a:t>integer</a:t>
            </a:r>
            <a:r>
              <a:rPr lang="de-DE" altLang="en-US" dirty="0" smtClean="0"/>
              <a:t> (oder Bezeichner dafür).</a:t>
            </a:r>
          </a:p>
          <a:p>
            <a:pPr eaLnBrk="1" hangingPunct="1">
              <a:spcBef>
                <a:spcPct val="45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rega,regb,Sprungziel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(</a:t>
            </a:r>
            <a:r>
              <a:rPr lang="de-DE" altLang="en-US" i="1" dirty="0" err="1" smtClean="0"/>
              <a:t>branch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not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  <a:r>
              <a:rPr lang="de-DE" altLang="en-US" dirty="0" smtClean="0">
                <a:latin typeface="Courier New" pitchFamily="49" charset="0"/>
              </a:rPr>
              <a:t/>
            </a:r>
            <a:br>
              <a:rPr lang="de-DE" altLang="en-US" dirty="0" smtClean="0">
                <a:latin typeface="Courier New" pitchFamily="49" charset="0"/>
              </a:rPr>
            </a:br>
            <a:r>
              <a:rPr lang="de-DE" altLang="en-US" dirty="0" smtClean="0"/>
              <a:t>mit </a:t>
            </a:r>
            <a:r>
              <a:rPr lang="de-DE" altLang="en-US" b="1" dirty="0" err="1" smtClean="0">
                <a:latin typeface="Courier New" pitchFamily="49" charset="0"/>
              </a:rPr>
              <a:t>rega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regb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  <a:r>
              <a:rPr lang="de-DE" altLang="en-US" b="1" dirty="0" smtClean="0"/>
              <a:t>,</a:t>
            </a:r>
            <a:r>
              <a:rPr lang="de-DE" altLang="en-US" dirty="0" smtClean="0"/>
              <a:t> </a:t>
            </a:r>
            <a:br>
              <a:rPr lang="de-DE" altLang="en-US" dirty="0" smtClean="0"/>
            </a:br>
            <a:r>
              <a:rPr lang="de-DE" altLang="en-US" dirty="0" smtClean="0"/>
              <a:t>und </a:t>
            </a:r>
            <a:r>
              <a:rPr lang="de-DE" altLang="en-US" b="1" dirty="0" smtClean="0">
                <a:latin typeface="Courier New" pitchFamily="49" charset="0"/>
              </a:rPr>
              <a:t>Sprungziel</a:t>
            </a:r>
            <a:r>
              <a:rPr lang="de-DE" altLang="en-US" b="1" dirty="0" smtClean="0"/>
              <a:t>:</a:t>
            </a:r>
            <a:r>
              <a:rPr lang="de-DE" altLang="en-US" dirty="0" smtClean="0"/>
              <a:t> 16 Bit </a:t>
            </a:r>
            <a:r>
              <a:rPr lang="de-DE" altLang="en-US" i="1" dirty="0" smtClean="0"/>
              <a:t>integer</a:t>
            </a:r>
            <a:r>
              <a:rPr lang="de-DE" altLang="en-US" dirty="0" smtClean="0"/>
              <a:t> (oder Bezeichner dafür).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188913"/>
            <a:ext cx="1624012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6"/>
          <p:cNvSpPr txBox="1">
            <a:spLocks noChangeArrowheads="1"/>
          </p:cNvSpPr>
          <p:nvPr/>
        </p:nvSpPr>
        <p:spPr bwMode="auto">
          <a:xfrm rot="-5400000">
            <a:off x="8368506" y="1348582"/>
            <a:ext cx="12525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28600" y="3976688"/>
            <a:ext cx="8610600" cy="1343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beq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$19, $20, L1		# nach L1, falls i=j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$17, $18 	#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L1: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$16, $19 	# immer ausgeführt</a:t>
            </a:r>
            <a:endParaRPr lang="de-DE" altLang="en-US" b="1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Anwendung von </a:t>
            </a:r>
            <a:r>
              <a:rPr lang="de-DE" altLang="en-US" dirty="0" err="1" smtClean="0">
                <a:latin typeface="Courier New" pitchFamily="49" charset="0"/>
              </a:rPr>
              <a:t>beq</a:t>
            </a:r>
            <a:r>
              <a:rPr lang="de-DE" altLang="en-US" dirty="0" smtClean="0"/>
              <a:t> und </a:t>
            </a:r>
            <a:r>
              <a:rPr lang="de-DE" altLang="en-US" dirty="0" err="1" smtClean="0">
                <a:latin typeface="Courier New" pitchFamily="49" charset="0"/>
              </a:rPr>
              <a:t>bne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951038"/>
            <a:ext cx="8610600" cy="1382712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if (i==j) goto L1;</a:t>
            </a:r>
          </a:p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f=g+h;</a:t>
            </a:r>
          </a:p>
          <a:p>
            <a:pPr eaLnBrk="1" hangingPunct="1"/>
            <a:r>
              <a:rPr lang="de-DE" altLang="en-US" sz="2800" b="1" smtClean="0">
                <a:latin typeface="Courier New" pitchFamily="49" charset="0"/>
              </a:rPr>
              <a:t>L1: f=f-i;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457200" y="2362200"/>
            <a:ext cx="3124200" cy="2286000"/>
            <a:chOff x="288" y="1488"/>
            <a:chExt cx="1968" cy="1440"/>
          </a:xfrm>
        </p:grpSpPr>
        <p:sp>
          <p:nvSpPr>
            <p:cNvPr id="58379" name="Line 6"/>
            <p:cNvSpPr>
              <a:spLocks noChangeShapeType="1"/>
            </p:cNvSpPr>
            <p:nvPr/>
          </p:nvSpPr>
          <p:spPr bwMode="auto">
            <a:xfrm>
              <a:off x="720" y="1488"/>
              <a:ext cx="72" cy="11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0" name="Line 7"/>
            <p:cNvSpPr>
              <a:spLocks noChangeShapeType="1"/>
            </p:cNvSpPr>
            <p:nvPr/>
          </p:nvSpPr>
          <p:spPr bwMode="auto">
            <a:xfrm>
              <a:off x="1104" y="1488"/>
              <a:ext cx="389" cy="11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1" name="Line 8"/>
            <p:cNvSpPr>
              <a:spLocks noChangeShapeType="1"/>
            </p:cNvSpPr>
            <p:nvPr/>
          </p:nvSpPr>
          <p:spPr bwMode="auto">
            <a:xfrm>
              <a:off x="288" y="1776"/>
              <a:ext cx="1008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2" name="Line 9"/>
            <p:cNvSpPr>
              <a:spLocks noChangeShapeType="1"/>
            </p:cNvSpPr>
            <p:nvPr/>
          </p:nvSpPr>
          <p:spPr bwMode="auto">
            <a:xfrm>
              <a:off x="528" y="1776"/>
              <a:ext cx="1296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383" name="Line 10"/>
            <p:cNvSpPr>
              <a:spLocks noChangeShapeType="1"/>
            </p:cNvSpPr>
            <p:nvPr/>
          </p:nvSpPr>
          <p:spPr bwMode="auto">
            <a:xfrm>
              <a:off x="720" y="1776"/>
              <a:ext cx="1536" cy="115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3886200" y="2057400"/>
            <a:ext cx="4953000" cy="1371600"/>
          </a:xfrm>
          <a:prstGeom prst="wedgeRoundRectCallout">
            <a:avLst>
              <a:gd name="adj1" fmla="val -63111"/>
              <a:gd name="adj2" fmla="val 99537"/>
              <a:gd name="adj3" fmla="val 16667"/>
            </a:avLst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 rechnet L1 in die im Maschinencode zu speichernde Konstante um.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228600" y="127635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8376" name="Text Box 14"/>
          <p:cNvSpPr txBox="1">
            <a:spLocks noChangeArrowheads="1"/>
          </p:cNvSpPr>
          <p:nvPr/>
        </p:nvSpPr>
        <p:spPr bwMode="auto">
          <a:xfrm>
            <a:off x="228600" y="342900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1215" name="Text Box 15"/>
          <p:cNvSpPr txBox="1">
            <a:spLocks noChangeArrowheads="1"/>
          </p:cNvSpPr>
          <p:nvPr/>
        </p:nvSpPr>
        <p:spPr bwMode="auto">
          <a:xfrm>
            <a:off x="228600" y="5859463"/>
            <a:ext cx="6210300" cy="4064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Symbolische Bezeichnung für eine Befehlsadresse.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 flipH="1" flipV="1">
            <a:off x="539750" y="5229225"/>
            <a:ext cx="146050" cy="630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 autoUpdateAnimBg="0"/>
      <p:bldP spid="51212" grpId="0" animBg="1" autoUpdateAnimBg="0"/>
      <p:bldP spid="51215" grpId="0" animBg="1"/>
      <p:bldP spid="512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951038"/>
            <a:ext cx="8339138" cy="46672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if (i==j) f=g+h; else f = g –h;</a:t>
            </a:r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215900" y="2646363"/>
            <a:ext cx="8610600" cy="3021012"/>
            <a:chOff x="136" y="1667"/>
            <a:chExt cx="5424" cy="1903"/>
          </a:xfrm>
        </p:grpSpPr>
        <p:sp>
          <p:nvSpPr>
            <p:cNvPr id="59408" name="Text Box 5"/>
            <p:cNvSpPr txBox="1">
              <a:spLocks noChangeArrowheads="1"/>
            </p:cNvSpPr>
            <p:nvPr/>
          </p:nvSpPr>
          <p:spPr bwMode="auto">
            <a:xfrm>
              <a:off x="136" y="2116"/>
              <a:ext cx="5424" cy="1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bne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$19, $20, Else		# nach Else falls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i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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j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add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$16, $17, $18 	# f=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g+h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j   Exit             #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Unbedingter Sprung</a:t>
              </a:r>
              <a:b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       # (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unconditional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jump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Else: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sub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$16, $17, $18 	# f=g-h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Exit: ...</a:t>
              </a:r>
            </a:p>
          </p:txBody>
        </p:sp>
        <p:sp>
          <p:nvSpPr>
            <p:cNvPr id="59409" name="Text Box 6"/>
            <p:cNvSpPr txBox="1">
              <a:spLocks noChangeArrowheads="1"/>
            </p:cNvSpPr>
            <p:nvPr/>
          </p:nvSpPr>
          <p:spPr bwMode="auto">
            <a:xfrm>
              <a:off x="136" y="1667"/>
              <a:ext cx="97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Lösung</a:t>
              </a:r>
            </a:p>
          </p:txBody>
        </p:sp>
      </p:grp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15900" y="1276350"/>
            <a:ext cx="382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939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Unbedingte Sprünge</a:t>
            </a:r>
          </a:p>
        </p:txBody>
      </p:sp>
      <p:grpSp>
        <p:nvGrpSpPr>
          <p:cNvPr id="148489" name="Group 9"/>
          <p:cNvGrpSpPr>
            <a:grpSpLocks/>
          </p:cNvGrpSpPr>
          <p:nvPr/>
        </p:nvGrpSpPr>
        <p:grpSpPr bwMode="auto">
          <a:xfrm>
            <a:off x="1085850" y="2174875"/>
            <a:ext cx="4530725" cy="2690813"/>
            <a:chOff x="684" y="1370"/>
            <a:chExt cx="2854" cy="1695"/>
          </a:xfrm>
        </p:grpSpPr>
        <p:sp>
          <p:nvSpPr>
            <p:cNvPr id="59400" name="Line 10"/>
            <p:cNvSpPr>
              <a:spLocks noChangeShapeType="1"/>
            </p:cNvSpPr>
            <p:nvPr/>
          </p:nvSpPr>
          <p:spPr bwMode="auto">
            <a:xfrm>
              <a:off x="684" y="1523"/>
              <a:ext cx="101" cy="70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1" name="Line 11"/>
            <p:cNvSpPr>
              <a:spLocks noChangeShapeType="1"/>
            </p:cNvSpPr>
            <p:nvPr/>
          </p:nvSpPr>
          <p:spPr bwMode="auto">
            <a:xfrm>
              <a:off x="1113" y="1523"/>
              <a:ext cx="202" cy="709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2" name="Line 12"/>
            <p:cNvSpPr>
              <a:spLocks noChangeShapeType="1"/>
            </p:cNvSpPr>
            <p:nvPr/>
          </p:nvSpPr>
          <p:spPr bwMode="auto">
            <a:xfrm>
              <a:off x="1412" y="1370"/>
              <a:ext cx="0" cy="112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3" name="Line 13"/>
            <p:cNvSpPr>
              <a:spLocks noChangeShapeType="1"/>
            </p:cNvSpPr>
            <p:nvPr/>
          </p:nvSpPr>
          <p:spPr bwMode="auto">
            <a:xfrm flipH="1">
              <a:off x="1553" y="1370"/>
              <a:ext cx="1161" cy="159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4" name="Line 14"/>
            <p:cNvSpPr>
              <a:spLocks noChangeShapeType="1"/>
            </p:cNvSpPr>
            <p:nvPr/>
          </p:nvSpPr>
          <p:spPr bwMode="auto">
            <a:xfrm flipH="1">
              <a:off x="1964" y="1466"/>
              <a:ext cx="1161" cy="15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5" name="Line 15"/>
            <p:cNvSpPr>
              <a:spLocks noChangeShapeType="1"/>
            </p:cNvSpPr>
            <p:nvPr/>
          </p:nvSpPr>
          <p:spPr bwMode="auto">
            <a:xfrm>
              <a:off x="1593" y="1432"/>
              <a:ext cx="171" cy="1067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6" name="Line 16"/>
            <p:cNvSpPr>
              <a:spLocks noChangeShapeType="1"/>
            </p:cNvSpPr>
            <p:nvPr/>
          </p:nvSpPr>
          <p:spPr bwMode="auto">
            <a:xfrm flipH="1">
              <a:off x="2545" y="1432"/>
              <a:ext cx="993" cy="1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407" name="Line 17"/>
            <p:cNvSpPr>
              <a:spLocks noChangeShapeType="1"/>
            </p:cNvSpPr>
            <p:nvPr/>
          </p:nvSpPr>
          <p:spPr bwMode="auto">
            <a:xfrm>
              <a:off x="1908" y="1432"/>
              <a:ext cx="526" cy="10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9399" name="Picture 18" descr="j0406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60338"/>
            <a:ext cx="1050925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Array-Zugriffen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413" y="1268760"/>
            <a:ext cx="6554787" cy="5216813"/>
          </a:xfrm>
        </p:spPr>
        <p:txBody>
          <a:bodyPr/>
          <a:lstStyle/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Bei C beginnen Arrays mit dem Index 0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Die Adresse des Arrays ist gleich der Adresse der Komponente 0 (z.B. =</a:t>
            </a:r>
            <a:r>
              <a:rPr lang="de-DE" altLang="en-US" dirty="0" err="1" smtClean="0"/>
              <a:t>a_save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Wenn jede Array-Komponente ein Wort belegt, dann belegt Komponente mit Index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das Wort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des Arrays.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smtClean="0"/>
              <a:t>Sei c = Anzahl </a:t>
            </a:r>
            <a:r>
              <a:rPr lang="de-DE" altLang="en-US" dirty="0"/>
              <a:t>der adressierbaren </a:t>
            </a:r>
            <a:r>
              <a:rPr lang="de-DE" altLang="en-US" dirty="0" smtClean="0"/>
              <a:t>Speicherzellen pro Element (=</a:t>
            </a:r>
            <a:r>
              <a:rPr lang="de-DE" altLang="en-US" dirty="0"/>
              <a:t>4 bei 32-Bit </a:t>
            </a:r>
            <a:r>
              <a:rPr lang="de-DE" altLang="en-US" dirty="0" err="1"/>
              <a:t>Integern</a:t>
            </a:r>
            <a:r>
              <a:rPr lang="de-DE" altLang="en-US" dirty="0"/>
              <a:t> auf der MIPS-Maschine</a:t>
            </a:r>
            <a:r>
              <a:rPr lang="de-DE" altLang="en-US" dirty="0" smtClean="0"/>
              <a:t>),</a:t>
            </a:r>
            <a:br>
              <a:rPr lang="de-DE" altLang="en-US" dirty="0" smtClean="0"/>
            </a:br>
            <a:r>
              <a:rPr lang="de-DE" altLang="en-US" dirty="0" smtClean="0"/>
              <a:t>sei </a:t>
            </a:r>
            <a:r>
              <a:rPr lang="de-DE" altLang="en-US" dirty="0" err="1"/>
              <a:t>a_save</a:t>
            </a:r>
            <a:r>
              <a:rPr lang="de-DE" altLang="en-US" dirty="0"/>
              <a:t> = </a:t>
            </a:r>
            <a:r>
              <a:rPr lang="de-DE" altLang="en-US" dirty="0" smtClean="0"/>
              <a:t>Array-Anfangsadresse,</a:t>
            </a:r>
            <a:br>
              <a:rPr lang="de-DE" altLang="en-US" dirty="0" smtClean="0"/>
            </a:br>
            <a:r>
              <a:rPr lang="de-DE" altLang="en-US" dirty="0" smtClean="0">
                <a:sym typeface="Symbol"/>
              </a:rPr>
              <a:t> </a:t>
            </a:r>
            <a:r>
              <a:rPr lang="de-DE" altLang="en-US" dirty="0" smtClean="0"/>
              <a:t>(</a:t>
            </a:r>
            <a:r>
              <a:rPr lang="de-DE" altLang="en-US" dirty="0" err="1" smtClean="0"/>
              <a:t>a_save</a:t>
            </a:r>
            <a:r>
              <a:rPr lang="de-DE" altLang="en-US" dirty="0" smtClean="0"/>
              <a:t>+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 x c) ist Adresse der Komponente </a:t>
            </a:r>
            <a:r>
              <a:rPr lang="de-DE" altLang="en-US" i="1" dirty="0" smtClean="0">
                <a:latin typeface="Times New Roman" pitchFamily="18" charset="0"/>
              </a:rPr>
              <a:t>i</a:t>
            </a:r>
            <a:r>
              <a:rPr lang="de-DE" altLang="en-US" dirty="0" smtClean="0"/>
              <a:t>.</a:t>
            </a:r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228725" y="2844800"/>
            <a:ext cx="941388" cy="1427163"/>
            <a:chOff x="4513" y="981"/>
            <a:chExt cx="1047" cy="899"/>
          </a:xfrm>
        </p:grpSpPr>
        <p:sp>
          <p:nvSpPr>
            <p:cNvPr id="60426" name="Text Box 5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7" name="Line 6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8" name="Line 7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29" name="Line 8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430" name="Line 9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421" name="Text Box 10"/>
          <p:cNvSpPr txBox="1">
            <a:spLocks noChangeArrowheads="1"/>
          </p:cNvSpPr>
          <p:nvPr/>
        </p:nvSpPr>
        <p:spPr bwMode="auto">
          <a:xfrm>
            <a:off x="1228725" y="33956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save[0]</a:t>
            </a:r>
          </a:p>
        </p:txBody>
      </p:sp>
      <p:sp>
        <p:nvSpPr>
          <p:cNvPr id="60422" name="Text Box 11"/>
          <p:cNvSpPr txBox="1">
            <a:spLocks noChangeArrowheads="1"/>
          </p:cNvSpPr>
          <p:nvPr/>
        </p:nvSpPr>
        <p:spPr bwMode="auto">
          <a:xfrm>
            <a:off x="1228725" y="36115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save[1]</a:t>
            </a:r>
          </a:p>
        </p:txBody>
      </p:sp>
      <p:sp>
        <p:nvSpPr>
          <p:cNvPr id="60423" name="Text Box 12"/>
          <p:cNvSpPr txBox="1">
            <a:spLocks noChangeArrowheads="1"/>
          </p:cNvSpPr>
          <p:nvPr/>
        </p:nvSpPr>
        <p:spPr bwMode="auto">
          <a:xfrm>
            <a:off x="473075" y="339566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a_save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24" name="Text Box 13"/>
          <p:cNvSpPr txBox="1">
            <a:spLocks noChangeArrowheads="1"/>
          </p:cNvSpPr>
          <p:nvPr/>
        </p:nvSpPr>
        <p:spPr bwMode="auto">
          <a:xfrm>
            <a:off x="271463" y="3611563"/>
            <a:ext cx="957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a_save+4</a:t>
            </a:r>
          </a:p>
        </p:txBody>
      </p:sp>
      <p:sp>
        <p:nvSpPr>
          <p:cNvPr id="60425" name="Text Box 14"/>
          <p:cNvSpPr txBox="1">
            <a:spLocks noChangeArrowheads="1"/>
          </p:cNvSpPr>
          <p:nvPr/>
        </p:nvSpPr>
        <p:spPr bwMode="auto">
          <a:xfrm>
            <a:off x="1352550" y="3741738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215900" y="2527300"/>
            <a:ext cx="8610600" cy="3390901"/>
            <a:chOff x="136" y="1667"/>
            <a:chExt cx="5424" cy="2136"/>
          </a:xfrm>
        </p:grpSpPr>
        <p:sp>
          <p:nvSpPr>
            <p:cNvPr id="61462" name="Text Box 5"/>
            <p:cNvSpPr txBox="1">
              <a:spLocks noChangeArrowheads="1"/>
            </p:cNvSpPr>
            <p:nvPr/>
          </p:nvSpPr>
          <p:spPr bwMode="auto">
            <a:xfrm>
              <a:off x="136" y="2116"/>
              <a:ext cx="5424" cy="1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	 li   $10,4         # Reg[10]:=4   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Loop: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mul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$9,$19,$10 	# Reg[9]:=i * 4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lw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$8,a_save($9) # Reg[8]:=save[i]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</a:rPr>
                <a:t>bne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  $8,$21, Exit  # nach Exit, falls 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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    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add</a:t>
              </a: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$19,$19,$20   # i=</a:t>
              </a:r>
              <a:r>
                <a:rPr lang="de-DE" altLang="en-US" b="1" dirty="0" err="1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i+j</a:t>
              </a:r>
              <a:endPara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endParaRP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  <a:sym typeface="Symbol" pitchFamily="18" charset="2"/>
                </a:rPr>
                <a:t>      j    Loop</a:t>
              </a:r>
            </a:p>
            <a:p>
              <a:pPr eaLnBrk="1" hangingPunct="1"/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Exit: ...</a:t>
              </a:r>
              <a:endParaRPr lang="de-DE" altLang="en-US" b="1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1463" name="Text Box 6"/>
            <p:cNvSpPr txBox="1">
              <a:spLocks noChangeArrowheads="1"/>
            </p:cNvSpPr>
            <p:nvPr/>
          </p:nvSpPr>
          <p:spPr bwMode="auto">
            <a:xfrm>
              <a:off x="136" y="1667"/>
              <a:ext cx="54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Lösung:</a:t>
              </a:r>
            </a:p>
          </p:txBody>
        </p:sp>
      </p:grp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5900" y="1951038"/>
            <a:ext cx="6227763" cy="528637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while (save[i]==k) i = i+j;</a:t>
            </a:r>
            <a:r>
              <a:rPr lang="de-DE" altLang="en-US" sz="2800" b="1" smtClean="0">
                <a:latin typeface="Courier New" pitchFamily="49" charset="0"/>
              </a:rPr>
              <a:t> </a:t>
            </a:r>
          </a:p>
        </p:txBody>
      </p:sp>
      <p:sp>
        <p:nvSpPr>
          <p:cNvPr id="61444" name="Text Box 3"/>
          <p:cNvSpPr txBox="1">
            <a:spLocks noChangeArrowheads="1"/>
          </p:cNvSpPr>
          <p:nvPr/>
        </p:nvSpPr>
        <p:spPr bwMode="auto">
          <a:xfrm>
            <a:off x="215900" y="1276350"/>
            <a:ext cx="572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Problem: Übersetzung von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en-US" dirty="0" smtClean="0"/>
              <a:t>Realisierung von Schleifen</a:t>
            </a:r>
            <a:br>
              <a:rPr lang="de-DE" altLang="en-US" dirty="0" smtClean="0"/>
            </a:br>
            <a:r>
              <a:rPr lang="de-DE" altLang="en-US" dirty="0" smtClean="0"/>
              <a:t>mit unbedingten Sprüngen</a:t>
            </a:r>
          </a:p>
        </p:txBody>
      </p:sp>
      <p:grpSp>
        <p:nvGrpSpPr>
          <p:cNvPr id="149527" name="Group 23"/>
          <p:cNvGrpSpPr>
            <a:grpSpLocks/>
          </p:cNvGrpSpPr>
          <p:nvPr/>
        </p:nvGrpSpPr>
        <p:grpSpPr bwMode="auto">
          <a:xfrm>
            <a:off x="2520950" y="2276475"/>
            <a:ext cx="2446338" cy="2665413"/>
            <a:chOff x="1588" y="1434"/>
            <a:chExt cx="1541" cy="1679"/>
          </a:xfrm>
        </p:grpSpPr>
        <p:sp>
          <p:nvSpPr>
            <p:cNvPr id="61459" name="Line 9"/>
            <p:cNvSpPr>
              <a:spLocks noChangeShapeType="1"/>
            </p:cNvSpPr>
            <p:nvPr/>
          </p:nvSpPr>
          <p:spPr bwMode="auto">
            <a:xfrm>
              <a:off x="1588" y="1434"/>
              <a:ext cx="327" cy="88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60" name="Line 10"/>
            <p:cNvSpPr>
              <a:spLocks noChangeShapeType="1"/>
            </p:cNvSpPr>
            <p:nvPr/>
          </p:nvSpPr>
          <p:spPr bwMode="auto">
            <a:xfrm flipH="1">
              <a:off x="2545" y="1434"/>
              <a:ext cx="584" cy="1679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61" name="Line 11"/>
            <p:cNvSpPr>
              <a:spLocks noChangeShapeType="1"/>
            </p:cNvSpPr>
            <p:nvPr/>
          </p:nvSpPr>
          <p:spPr bwMode="auto">
            <a:xfrm flipH="1">
              <a:off x="2024" y="1434"/>
              <a:ext cx="93" cy="140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447" name="Group 17"/>
          <p:cNvGrpSpPr>
            <a:grpSpLocks/>
          </p:cNvGrpSpPr>
          <p:nvPr/>
        </p:nvGrpSpPr>
        <p:grpSpPr bwMode="auto">
          <a:xfrm>
            <a:off x="7885113" y="1557338"/>
            <a:ext cx="941387" cy="1427162"/>
            <a:chOff x="4513" y="981"/>
            <a:chExt cx="1047" cy="899"/>
          </a:xfrm>
        </p:grpSpPr>
        <p:sp>
          <p:nvSpPr>
            <p:cNvPr id="61454" name="Text Box 12"/>
            <p:cNvSpPr txBox="1">
              <a:spLocks noChangeArrowheads="1"/>
            </p:cNvSpPr>
            <p:nvPr/>
          </p:nvSpPr>
          <p:spPr bwMode="auto">
            <a:xfrm>
              <a:off x="4513" y="981"/>
              <a:ext cx="1047" cy="8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5" name="Line 13"/>
            <p:cNvSpPr>
              <a:spLocks noChangeShapeType="1"/>
            </p:cNvSpPr>
            <p:nvPr/>
          </p:nvSpPr>
          <p:spPr bwMode="auto">
            <a:xfrm>
              <a:off x="4513" y="1344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6" name="Line 14"/>
            <p:cNvSpPr>
              <a:spLocks noChangeShapeType="1"/>
            </p:cNvSpPr>
            <p:nvPr/>
          </p:nvSpPr>
          <p:spPr bwMode="auto">
            <a:xfrm>
              <a:off x="4513" y="1480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7" name="Line 15"/>
            <p:cNvSpPr>
              <a:spLocks noChangeShapeType="1"/>
            </p:cNvSpPr>
            <p:nvPr/>
          </p:nvSpPr>
          <p:spPr bwMode="auto">
            <a:xfrm>
              <a:off x="4513" y="1616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458" name="Line 16"/>
            <p:cNvSpPr>
              <a:spLocks noChangeShapeType="1"/>
            </p:cNvSpPr>
            <p:nvPr/>
          </p:nvSpPr>
          <p:spPr bwMode="auto">
            <a:xfrm>
              <a:off x="4513" y="1752"/>
              <a:ext cx="10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448" name="Text Box 18"/>
          <p:cNvSpPr txBox="1">
            <a:spLocks noChangeArrowheads="1"/>
          </p:cNvSpPr>
          <p:nvPr/>
        </p:nvSpPr>
        <p:spPr bwMode="auto">
          <a:xfrm>
            <a:off x="7885113" y="2108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save[0]</a:t>
            </a:r>
          </a:p>
        </p:txBody>
      </p:sp>
      <p:sp>
        <p:nvSpPr>
          <p:cNvPr id="61449" name="Text Box 19"/>
          <p:cNvSpPr txBox="1">
            <a:spLocks noChangeArrowheads="1"/>
          </p:cNvSpPr>
          <p:nvPr/>
        </p:nvSpPr>
        <p:spPr bwMode="auto">
          <a:xfrm>
            <a:off x="7885113" y="23241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save[1]</a:t>
            </a:r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7129463" y="21082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a_save</a:t>
            </a: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51" name="Text Box 21"/>
          <p:cNvSpPr txBox="1">
            <a:spLocks noChangeArrowheads="1"/>
          </p:cNvSpPr>
          <p:nvPr/>
        </p:nvSpPr>
        <p:spPr bwMode="auto">
          <a:xfrm>
            <a:off x="6927850" y="2324100"/>
            <a:ext cx="957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a_save+4</a:t>
            </a:r>
          </a:p>
        </p:txBody>
      </p:sp>
      <p:sp>
        <p:nvSpPr>
          <p:cNvPr id="61452" name="Text Box 22"/>
          <p:cNvSpPr txBox="1">
            <a:spLocks noChangeArrowheads="1"/>
          </p:cNvSpPr>
          <p:nvPr/>
        </p:nvSpPr>
        <p:spPr bwMode="auto">
          <a:xfrm>
            <a:off x="8008938" y="2454275"/>
            <a:ext cx="361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61453" name="Picture 24" descr="j03398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77813"/>
            <a:ext cx="11493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152400"/>
            <a:ext cx="8755062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Format und Bedeutung unbedingter Sprünge</a:t>
            </a:r>
          </a:p>
        </p:txBody>
      </p:sp>
      <p:graphicFrame>
        <p:nvGraphicFramePr>
          <p:cNvPr id="53311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93648"/>
              </p:ext>
            </p:extLst>
          </p:nvPr>
        </p:nvGraphicFramePr>
        <p:xfrm>
          <a:off x="173036" y="1268760"/>
          <a:ext cx="8755063" cy="2955925"/>
        </p:xfrm>
        <a:graphic>
          <a:graphicData uri="http://schemas.openxmlformats.org/drawingml/2006/table">
            <a:tbl>
              <a:tblPr/>
              <a:tblGrid>
                <a:gridCol w="2228561"/>
                <a:gridCol w="1830604"/>
                <a:gridCol w="716323"/>
                <a:gridCol w="636732"/>
                <a:gridCol w="636732"/>
                <a:gridCol w="636732"/>
                <a:gridCol w="1114281"/>
                <a:gridCol w="955098"/>
              </a:tblGrid>
              <a:tr h="66810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Größe [Bit]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771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Arithmetische Befehle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R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rd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shamt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funct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1813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lw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sw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</a:t>
                      </a:r>
                      <a:b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</a:b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beq</a:t>
                      </a: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bne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I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rs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offset</a:t>
                      </a:r>
                      <a:endParaRPr kumimoji="0" lang="de-D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7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j, </a:t>
                      </a:r>
                      <a:r>
                        <a:rPr kumimoji="0" lang="de-DE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ourier New" pitchFamily="49" charset="0"/>
                        </a:rPr>
                        <a:t>jal</a:t>
                      </a:r>
                      <a:endParaRPr kumimoji="0" lang="de-DE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Format J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303" name="Text Box 55"/>
          <p:cNvSpPr txBox="1">
            <a:spLocks noChangeArrowheads="1"/>
          </p:cNvSpPr>
          <p:nvPr/>
        </p:nvSpPr>
        <p:spPr bwMode="auto">
          <a:xfrm>
            <a:off x="3089275" y="5876925"/>
            <a:ext cx="5673725" cy="466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Sprünge außerhalb 256MB schwierig</a:t>
            </a:r>
          </a:p>
        </p:txBody>
      </p:sp>
      <p:grpSp>
        <p:nvGrpSpPr>
          <p:cNvPr id="53309" name="Group 61"/>
          <p:cNvGrpSpPr>
            <a:grpSpLocks/>
          </p:cNvGrpSpPr>
          <p:nvPr/>
        </p:nvGrpSpPr>
        <p:grpSpPr bwMode="auto">
          <a:xfrm>
            <a:off x="173038" y="4232275"/>
            <a:ext cx="8970962" cy="2111375"/>
            <a:chOff x="109" y="2666"/>
            <a:chExt cx="5651" cy="1330"/>
          </a:xfrm>
        </p:grpSpPr>
        <p:sp>
          <p:nvSpPr>
            <p:cNvPr id="62510" name="Text Box 45"/>
            <p:cNvSpPr txBox="1">
              <a:spLocks noChangeArrowheads="1"/>
            </p:cNvSpPr>
            <p:nvPr/>
          </p:nvSpPr>
          <p:spPr bwMode="auto">
            <a:xfrm>
              <a:off x="240" y="2666"/>
              <a:ext cx="49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PC</a:t>
              </a:r>
            </a:p>
          </p:txBody>
        </p:sp>
        <p:grpSp>
          <p:nvGrpSpPr>
            <p:cNvPr id="62511" name="Group 46"/>
            <p:cNvGrpSpPr>
              <a:grpSpLocks/>
            </p:cNvGrpSpPr>
            <p:nvPr/>
          </p:nvGrpSpPr>
          <p:grpSpPr bwMode="auto">
            <a:xfrm>
              <a:off x="240" y="2947"/>
              <a:ext cx="5280" cy="676"/>
              <a:chOff x="240" y="3137"/>
              <a:chExt cx="5280" cy="676"/>
            </a:xfrm>
          </p:grpSpPr>
          <p:sp>
            <p:nvSpPr>
              <p:cNvPr id="62519" name="Text Box 47"/>
              <p:cNvSpPr txBox="1">
                <a:spLocks noChangeArrowheads="1"/>
              </p:cNvSpPr>
              <p:nvPr/>
            </p:nvSpPr>
            <p:spPr bwMode="auto">
              <a:xfrm>
                <a:off x="240" y="3525"/>
                <a:ext cx="52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0" name="Text Box 48"/>
              <p:cNvSpPr txBox="1">
                <a:spLocks noChangeArrowheads="1"/>
              </p:cNvSpPr>
              <p:nvPr/>
            </p:nvSpPr>
            <p:spPr bwMode="auto">
              <a:xfrm>
                <a:off x="240" y="3405"/>
                <a:ext cx="5280" cy="288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1" name="Line 49"/>
              <p:cNvSpPr>
                <a:spLocks noChangeShapeType="1"/>
              </p:cNvSpPr>
              <p:nvPr/>
            </p:nvSpPr>
            <p:spPr bwMode="auto">
              <a:xfrm>
                <a:off x="4944" y="340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2" name="Line 50"/>
              <p:cNvSpPr>
                <a:spLocks noChangeShapeType="1"/>
              </p:cNvSpPr>
              <p:nvPr/>
            </p:nvSpPr>
            <p:spPr bwMode="auto">
              <a:xfrm>
                <a:off x="937" y="3405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23" name="Text Box 51"/>
              <p:cNvSpPr txBox="1">
                <a:spLocks noChangeArrowheads="1"/>
              </p:cNvSpPr>
              <p:nvPr/>
            </p:nvSpPr>
            <p:spPr bwMode="auto">
              <a:xfrm>
                <a:off x="240" y="3137"/>
                <a:ext cx="528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31  28    27                                                               2</a:t>
                </a:r>
              </a:p>
            </p:txBody>
          </p:sp>
        </p:grpSp>
        <p:sp>
          <p:nvSpPr>
            <p:cNvPr id="62513" name="Text Box 53"/>
            <p:cNvSpPr txBox="1">
              <a:spLocks noChangeArrowheads="1"/>
            </p:cNvSpPr>
            <p:nvPr/>
          </p:nvSpPr>
          <p:spPr bwMode="auto">
            <a:xfrm>
              <a:off x="4944" y="3235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0 0</a:t>
              </a:r>
            </a:p>
          </p:txBody>
        </p:sp>
        <p:sp>
          <p:nvSpPr>
            <p:cNvPr id="62514" name="AutoShape 54"/>
            <p:cNvSpPr>
              <a:spLocks noChangeArrowheads="1"/>
            </p:cNvSpPr>
            <p:nvPr/>
          </p:nvSpPr>
          <p:spPr bwMode="auto">
            <a:xfrm>
              <a:off x="451" y="3623"/>
              <a:ext cx="1133" cy="373"/>
            </a:xfrm>
            <a:prstGeom prst="wedgeRoundRectCallout">
              <a:avLst>
                <a:gd name="adj1" fmla="val -33495"/>
                <a:gd name="adj2" fmla="val -95843"/>
                <a:gd name="adj3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515" name="Text Box 56"/>
            <p:cNvSpPr txBox="1">
              <a:spLocks noChangeArrowheads="1"/>
            </p:cNvSpPr>
            <p:nvPr/>
          </p:nvSpPr>
          <p:spPr bwMode="auto">
            <a:xfrm>
              <a:off x="4944" y="2954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1   0</a:t>
              </a:r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516" name="Group 60"/>
            <p:cNvGrpSpPr>
              <a:grpSpLocks/>
            </p:cNvGrpSpPr>
            <p:nvPr/>
          </p:nvGrpSpPr>
          <p:grpSpPr bwMode="auto">
            <a:xfrm>
              <a:off x="109" y="3430"/>
              <a:ext cx="1093" cy="566"/>
              <a:chOff x="109" y="3430"/>
              <a:chExt cx="1093" cy="566"/>
            </a:xfrm>
          </p:grpSpPr>
          <p:sp>
            <p:nvSpPr>
              <p:cNvPr id="62517" name="Rectangle 57"/>
              <p:cNvSpPr>
                <a:spLocks noChangeArrowheads="1"/>
              </p:cNvSpPr>
              <p:nvPr/>
            </p:nvSpPr>
            <p:spPr bwMode="auto">
              <a:xfrm>
                <a:off x="109" y="3702"/>
                <a:ext cx="1093" cy="294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alter Wert</a:t>
                </a:r>
                <a:endParaRPr lang="en-US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18" name="Line 59"/>
              <p:cNvSpPr>
                <a:spLocks noChangeShapeType="1"/>
              </p:cNvSpPr>
              <p:nvPr/>
            </p:nvSpPr>
            <p:spPr bwMode="auto">
              <a:xfrm flipV="1">
                <a:off x="521" y="3430"/>
                <a:ext cx="46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512" name="AutoShape 52"/>
            <p:cNvSpPr>
              <a:spLocks noChangeArrowheads="1"/>
            </p:cNvSpPr>
            <p:nvPr/>
          </p:nvSpPr>
          <p:spPr bwMode="auto">
            <a:xfrm>
              <a:off x="3504" y="2666"/>
              <a:ext cx="384" cy="549"/>
            </a:xfrm>
            <a:prstGeom prst="downArrow">
              <a:avLst>
                <a:gd name="adj1" fmla="val 50000"/>
                <a:gd name="adj2" fmla="val 41341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Tests auf &lt;, </a:t>
            </a:r>
            <a:r>
              <a:rPr lang="de-DE" altLang="en-US" dirty="0" smtClean="0">
                <a:sym typeface="Symbol" pitchFamily="18" charset="2"/>
              </a:rPr>
              <a:t></a:t>
            </a:r>
            <a:r>
              <a:rPr lang="de-DE" altLang="en-US" dirty="0" smtClean="0"/>
              <a:t> ,&gt;, </a:t>
            </a:r>
            <a:r>
              <a:rPr lang="de-DE" altLang="en-US" dirty="0" smtClean="0">
                <a:sym typeface="Symbol" pitchFamily="18" charset="2"/>
              </a:rPr>
              <a:t>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2250" y="1408113"/>
            <a:ext cx="8736013" cy="4450449"/>
          </a:xfrm>
          <a:noFill/>
        </p:spPr>
        <p:txBody>
          <a:bodyPr/>
          <a:lstStyle/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MIPS-Lösung: </a:t>
            </a: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dirty="0" smtClean="0"/>
              <a:t>-Befehl (</a:t>
            </a:r>
            <a:r>
              <a:rPr lang="de-DE" altLang="en-US" i="1" dirty="0" err="1" smtClean="0"/>
              <a:t>set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if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 </a:t>
            </a:r>
            <a:br>
              <a:rPr lang="de-DE" altLang="en-US" dirty="0" smtClean="0"/>
            </a:b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ra,rb,rc</a:t>
            </a:r>
            <a:r>
              <a:rPr lang="de-DE" altLang="en-US" b="1" dirty="0" smtClean="0">
                <a:latin typeface="Courier New" pitchFamily="49" charset="0"/>
              </a:rPr>
              <a:t>  #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smtClean="0">
                <a:latin typeface="Courier New" pitchFamily="49" charset="0"/>
              </a:rPr>
              <a:t># Reg[</a:t>
            </a:r>
            <a:r>
              <a:rPr lang="de-DE" altLang="en-US" b="1" dirty="0" err="1" smtClean="0">
                <a:latin typeface="Courier New" pitchFamily="49" charset="0"/>
              </a:rPr>
              <a:t>ra</a:t>
            </a:r>
            <a:r>
              <a:rPr lang="de-DE" altLang="en-US" b="1" dirty="0" smtClean="0">
                <a:latin typeface="Courier New" pitchFamily="49" charset="0"/>
              </a:rPr>
              <a:t>]:=</a:t>
            </a:r>
            <a:r>
              <a:rPr lang="de-DE" altLang="en-US" b="1" dirty="0" err="1" smtClean="0">
                <a:latin typeface="Courier New" pitchFamily="49" charset="0"/>
              </a:rPr>
              <a:t>if</a:t>
            </a:r>
            <a:r>
              <a:rPr lang="de-DE" altLang="en-US" b="1" dirty="0" smtClean="0">
                <a:latin typeface="Courier New" pitchFamily="49" charset="0"/>
              </a:rPr>
              <a:t> Reg[</a:t>
            </a:r>
            <a:r>
              <a:rPr lang="de-DE" altLang="en-US" b="1" dirty="0" err="1" smtClean="0">
                <a:latin typeface="Courier New" pitchFamily="49" charset="0"/>
              </a:rPr>
              <a:t>rb</a:t>
            </a:r>
            <a:r>
              <a:rPr lang="de-DE" altLang="en-US" b="1" dirty="0" smtClean="0">
                <a:latin typeface="Courier New" pitchFamily="49" charset="0"/>
              </a:rPr>
              <a:t>]&lt;Reg[</a:t>
            </a:r>
            <a:r>
              <a:rPr lang="de-DE" altLang="en-US" b="1" dirty="0" err="1" smtClean="0">
                <a:latin typeface="Courier New" pitchFamily="49" charset="0"/>
              </a:rPr>
              <a:t>rc</a:t>
            </a:r>
            <a:r>
              <a:rPr lang="de-DE" altLang="en-US" b="1" dirty="0" smtClean="0">
                <a:latin typeface="Courier New" pitchFamily="49" charset="0"/>
              </a:rPr>
              <a:t>] </a:t>
            </a:r>
            <a:r>
              <a:rPr lang="de-DE" altLang="en-US" b="1" dirty="0" err="1" smtClean="0">
                <a:latin typeface="Courier New" pitchFamily="49" charset="0"/>
              </a:rPr>
              <a:t>then</a:t>
            </a:r>
            <a:r>
              <a:rPr lang="de-DE" altLang="en-US" b="1" dirty="0" smtClean="0">
                <a:latin typeface="Courier New" pitchFamily="49" charset="0"/>
              </a:rPr>
              <a:t> 1 </a:t>
            </a:r>
            <a:r>
              <a:rPr lang="de-DE" altLang="en-US" b="1" dirty="0" err="1" smtClean="0">
                <a:latin typeface="Courier New" pitchFamily="49" charset="0"/>
              </a:rPr>
              <a:t>else</a:t>
            </a:r>
            <a:r>
              <a:rPr lang="de-DE" altLang="en-US" b="1" dirty="0" smtClean="0">
                <a:latin typeface="Courier New" pitchFamily="49" charset="0"/>
              </a:rPr>
              <a:t> 0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Tests werden vom Assembler aus</a:t>
            </a:r>
            <a:r>
              <a:rPr lang="de-DE" altLang="en-US" b="1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, </a:t>
            </a: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/>
              <a:t> </a:t>
            </a:r>
            <a:r>
              <a:rPr lang="de-DE" altLang="en-US" dirty="0" smtClean="0"/>
              <a:t>und</a:t>
            </a:r>
            <a:r>
              <a:rPr lang="de-DE" altLang="en-US" b="1" dirty="0" smtClean="0"/>
              <a:t> </a:t>
            </a:r>
            <a:r>
              <a:rPr lang="de-DE" altLang="en-US" b="1" dirty="0" err="1" smtClean="0">
                <a:latin typeface="Courier New" pitchFamily="49" charset="0"/>
              </a:rPr>
              <a:t>beq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Befehlen zusammengesetzt: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dirty="0" smtClean="0"/>
              <a:t>Beispiel:</a:t>
            </a:r>
            <a:r>
              <a:rPr lang="de-DE" altLang="en-US" b="1" dirty="0" smtClean="0"/>
              <a:t> </a:t>
            </a:r>
            <a:br>
              <a:rPr lang="de-DE" altLang="en-US" b="1" dirty="0" smtClean="0"/>
            </a:br>
            <a:r>
              <a:rPr lang="de-DE" altLang="en-US" dirty="0" smtClean="0"/>
              <a:t>aus</a:t>
            </a:r>
            <a:r>
              <a:rPr lang="de-DE" altLang="en-US" b="1" dirty="0" smtClean="0">
                <a:latin typeface="Courier New" pitchFamily="49" charset="0"/>
              </a:rPr>
              <a:t> </a:t>
            </a:r>
            <a:r>
              <a:rPr lang="de-DE" altLang="en-US" b="1" dirty="0" err="1" smtClean="0">
                <a:latin typeface="Courier New" pitchFamily="49" charset="0"/>
              </a:rPr>
              <a:t>blt</a:t>
            </a:r>
            <a:r>
              <a:rPr lang="de-DE" altLang="en-US" b="1" dirty="0" smtClean="0">
                <a:latin typeface="Courier New" pitchFamily="49" charset="0"/>
              </a:rPr>
              <a:t> $2,$3,L </a:t>
            </a:r>
            <a:r>
              <a:rPr lang="de-DE" altLang="en-US" dirty="0" smtClean="0"/>
              <a:t>wird</a:t>
            </a:r>
            <a:r>
              <a:rPr lang="de-DE" altLang="en-US" b="1" dirty="0" smtClean="0">
                <a:latin typeface="Courier New" pitchFamily="49" charset="0"/>
              </a:rPr>
              <a:t/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slt</a:t>
            </a:r>
            <a:r>
              <a:rPr lang="de-DE" altLang="en-US" b="1" dirty="0" smtClean="0">
                <a:latin typeface="Courier New" pitchFamily="49" charset="0"/>
              </a:rPr>
              <a:t> $1,$2,$3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bne</a:t>
            </a:r>
            <a:r>
              <a:rPr lang="de-DE" altLang="en-US" b="1" dirty="0" smtClean="0">
                <a:latin typeface="Courier New" pitchFamily="49" charset="0"/>
              </a:rPr>
              <a:t> $1,$0,L </a:t>
            </a:r>
          </a:p>
          <a:p>
            <a:pPr eaLnBrk="1" hangingPunct="1">
              <a:spcBef>
                <a:spcPct val="60000"/>
              </a:spcBef>
            </a:pPr>
            <a:r>
              <a:rPr lang="de-DE" altLang="en-US" b="1" dirty="0" smtClean="0">
                <a:latin typeface="Courier New" pitchFamily="49" charset="0"/>
                <a:sym typeface="Wingdings" pitchFamily="2" charset="2"/>
              </a:rPr>
              <a:t>$1 </a:t>
            </a:r>
            <a:r>
              <a:rPr lang="de-DE" altLang="en-US" b="1" dirty="0" smtClean="0">
                <a:sym typeface="Wingdings" pitchFamily="2" charset="2"/>
              </a:rPr>
              <a:t>ist per Konvention dem Assembler vorbehalten</a:t>
            </a:r>
            <a:endParaRPr lang="de-DE" altLang="en-US" b="1" dirty="0" smtClean="0"/>
          </a:p>
        </p:txBody>
      </p:sp>
      <p:pic>
        <p:nvPicPr>
          <p:cNvPr id="63492" name="Picture 4" descr="j00787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1625"/>
            <a:ext cx="3937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Weitere Befehle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1430481"/>
            <a:ext cx="8588375" cy="4662815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de-DE" altLang="en-US" dirty="0" smtClean="0"/>
              <a:t>Weitere Befehle: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slti</a:t>
            </a:r>
            <a:r>
              <a:rPr lang="de-DE" altLang="en-US" dirty="0" smtClean="0"/>
              <a:t> 		(Vergleich mit Direktoperanden)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sltu</a:t>
            </a:r>
            <a:r>
              <a:rPr lang="de-DE" altLang="en-US" dirty="0" smtClean="0"/>
              <a:t> 	(Vergleich für Betragszahlen)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sltui</a:t>
            </a:r>
            <a:r>
              <a:rPr lang="de-DE" altLang="en-US" dirty="0" smtClean="0"/>
              <a:t> 	(Vergleich für Betragszahlen als Direktoperand)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ble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blt</a:t>
            </a:r>
            <a:r>
              <a:rPr lang="de-DE" altLang="en-US" dirty="0" smtClean="0"/>
              <a:t> 		(Verzweige für </a:t>
            </a:r>
            <a:r>
              <a:rPr lang="de-DE" altLang="en-US" i="1" dirty="0" err="1" smtClean="0"/>
              <a:t>less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bgt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greater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than</a:t>
            </a:r>
            <a:r>
              <a:rPr lang="de-DE" altLang="en-US" dirty="0" smtClean="0"/>
              <a:t>)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dirty="0" err="1" smtClean="0"/>
              <a:t>bge</a:t>
            </a:r>
            <a:r>
              <a:rPr lang="de-DE" altLang="en-US" dirty="0" smtClean="0"/>
              <a:t> 	(Verzweige für </a:t>
            </a:r>
            <a:r>
              <a:rPr lang="de-DE" altLang="en-US" i="1" dirty="0" err="1" smtClean="0"/>
              <a:t>greater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equal</a:t>
            </a:r>
            <a:r>
              <a:rPr lang="de-DE" altLang="en-US" dirty="0" smtClean="0"/>
              <a:t>)</a:t>
            </a:r>
          </a:p>
        </p:txBody>
      </p:sp>
      <p:sp>
        <p:nvSpPr>
          <p:cNvPr id="64516" name="AutoShape 4"/>
          <p:cNvSpPr>
            <a:spLocks/>
          </p:cNvSpPr>
          <p:nvPr/>
        </p:nvSpPr>
        <p:spPr bwMode="auto">
          <a:xfrm>
            <a:off x="7253288" y="3861048"/>
            <a:ext cx="247650" cy="2160240"/>
          </a:xfrm>
          <a:prstGeom prst="rightBrace">
            <a:avLst>
              <a:gd name="adj1" fmla="val 5320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7596188" y="4632672"/>
            <a:ext cx="1447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Pseudo-befehle</a:t>
            </a:r>
          </a:p>
        </p:txBody>
      </p:sp>
      <p:pic>
        <p:nvPicPr>
          <p:cNvPr id="64518" name="Picture 6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4475"/>
            <a:ext cx="107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Thema des zweiten Teils der Vorlesung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628775"/>
            <a:ext cx="8678862" cy="4262438"/>
          </a:xfrm>
          <a:extLst>
            <a:ext uri="{909E8E84-426E-40DD-AFC4-6F175D3DCCD1}">
              <a14:hiddenFill xmlns:a14="http://schemas.microsoft.com/office/drawing/2010/main">
                <a:solidFill>
                  <a:srgbClr val="DEDE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de-DE" altLang="en-US" sz="2800" b="1" dirty="0" smtClean="0"/>
              <a:t>Ziel: Verständnis der Arbeitsweise von Rechnern,</a:t>
            </a:r>
            <a:r>
              <a:rPr lang="de-DE" altLang="en-US" sz="2800" dirty="0" smtClean="0"/>
              <a:t> </a:t>
            </a:r>
            <a:r>
              <a:rPr lang="de-DE" altLang="en-US" sz="2800" b="1" dirty="0" smtClean="0"/>
              <a:t>einschl.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der Programmierung von Rechnern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des Prozessors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der Speicherorganisation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des Anschlusses von Peripherie</a:t>
            </a:r>
          </a:p>
          <a:p>
            <a:pPr lvl="1" eaLnBrk="1" hangingPunct="1">
              <a:spcBef>
                <a:spcPts val="1800"/>
              </a:spcBef>
            </a:pPr>
            <a:r>
              <a:rPr lang="de-DE" altLang="en-US" sz="2800" dirty="0" smtClean="0"/>
              <a:t>Anwendungen bei Eingebetteten Systemen</a:t>
            </a:r>
          </a:p>
        </p:txBody>
      </p:sp>
      <p:pic>
        <p:nvPicPr>
          <p:cNvPr id="8196" name="Picture 4" descr="bd199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2770188"/>
            <a:ext cx="13890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Übersetzung einer </a:t>
            </a:r>
            <a:r>
              <a:rPr lang="de-DE" altLang="en-US" dirty="0" err="1" smtClean="0">
                <a:latin typeface="Courier New" pitchFamily="49" charset="0"/>
              </a:rPr>
              <a:t>for</a:t>
            </a:r>
            <a:r>
              <a:rPr lang="de-DE" altLang="en-US" dirty="0" smtClean="0"/>
              <a:t>-Schleife</a:t>
            </a:r>
            <a:endParaRPr lang="en-US" alt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912114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Bedingte Sprünge werden auch zur Übersetzung von </a:t>
            </a:r>
            <a:r>
              <a:rPr lang="de-DE" altLang="en-US" b="1" dirty="0" err="1" smtClean="0">
                <a:latin typeface="Courier New" pitchFamily="49" charset="0"/>
              </a:rPr>
              <a:t>for</a:t>
            </a:r>
            <a:r>
              <a:rPr lang="de-DE" altLang="en-US" b="1" dirty="0" smtClean="0"/>
              <a:t>-</a:t>
            </a:r>
            <a:r>
              <a:rPr lang="de-DE" altLang="en-US" dirty="0" smtClean="0"/>
              <a:t>Schleifen benötigt. Beispiel: Das C-Programm</a:t>
            </a:r>
          </a:p>
          <a:p>
            <a:pPr eaLnBrk="1" hangingPunct="1">
              <a:spcBef>
                <a:spcPct val="5000"/>
              </a:spcBef>
            </a:pPr>
            <a:r>
              <a:rPr lang="de-DE" altLang="en-US" b="1" dirty="0" smtClean="0">
                <a:latin typeface="Courier New" pitchFamily="49" charset="0"/>
              </a:rPr>
              <a:t>j = 0;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err="1" smtClean="0">
                <a:latin typeface="Courier New" pitchFamily="49" charset="0"/>
              </a:rPr>
              <a:t>for</a:t>
            </a:r>
            <a:r>
              <a:rPr lang="de-DE" altLang="en-US" b="1" dirty="0" smtClean="0">
                <a:latin typeface="Courier New" pitchFamily="49" charset="0"/>
              </a:rPr>
              <a:t> (i=0; i&lt;n; i++)  j = </a:t>
            </a:r>
            <a:r>
              <a:rPr lang="de-DE" altLang="en-US" b="1" dirty="0" err="1" smtClean="0">
                <a:latin typeface="Courier New" pitchFamily="49" charset="0"/>
              </a:rPr>
              <a:t>j+i</a:t>
            </a:r>
            <a:r>
              <a:rPr lang="de-DE" altLang="en-US" b="1" dirty="0" smtClean="0">
                <a:latin typeface="Courier New" pitchFamily="49" charset="0"/>
              </a:rPr>
              <a:t>;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kann in das folgende Programm übersetzt werden: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main</a:t>
            </a:r>
            <a:r>
              <a:rPr lang="de-DE" altLang="en-US" b="1" dirty="0" smtClean="0">
                <a:latin typeface="Courier New" pitchFamily="49" charset="0"/>
              </a:rPr>
              <a:t>:  li   $2,0            	# j:=0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li   $3,0            	# i:=0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err="1" smtClean="0">
                <a:latin typeface="Courier New" pitchFamily="49" charset="0"/>
              </a:rPr>
              <a:t>loop</a:t>
            </a:r>
            <a:r>
              <a:rPr lang="de-DE" altLang="en-US" b="1" dirty="0" smtClean="0">
                <a:latin typeface="Courier New" pitchFamily="49" charset="0"/>
              </a:rPr>
              <a:t>:	  </a:t>
            </a:r>
            <a:r>
              <a:rPr lang="de-DE" altLang="en-US" b="1" dirty="0" err="1" smtClean="0">
                <a:latin typeface="Courier New" pitchFamily="49" charset="0"/>
              </a:rPr>
              <a:t>bge</a:t>
            </a:r>
            <a:r>
              <a:rPr lang="de-DE" altLang="en-US" b="1" dirty="0" smtClean="0">
                <a:latin typeface="Courier New" pitchFamily="49" charset="0"/>
              </a:rPr>
              <a:t>  $3,$4, ende    	# i&gt;=n?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</a:t>
            </a:r>
            <a:r>
              <a:rPr lang="de-DE" altLang="en-US" b="1" dirty="0" err="1" smtClean="0">
                <a:latin typeface="Courier New" pitchFamily="49" charset="0"/>
              </a:rPr>
              <a:t>add</a:t>
            </a:r>
            <a:r>
              <a:rPr lang="de-DE" altLang="en-US" b="1" dirty="0" smtClean="0">
                <a:latin typeface="Courier New" pitchFamily="49" charset="0"/>
              </a:rPr>
              <a:t>  $2,$2,$3      	# j:=j+i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</a:t>
            </a:r>
            <a:r>
              <a:rPr lang="de-DE" altLang="en-US" b="1" dirty="0" err="1" smtClean="0">
                <a:latin typeface="Courier New" pitchFamily="49" charset="0"/>
              </a:rPr>
              <a:t>addi</a:t>
            </a:r>
            <a:r>
              <a:rPr lang="de-DE" altLang="en-US" b="1" dirty="0" smtClean="0">
                <a:latin typeface="Courier New" pitchFamily="49" charset="0"/>
              </a:rPr>
              <a:t> $3,$3,1       	# i:=i+1</a:t>
            </a: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       j    </a:t>
            </a:r>
            <a:r>
              <a:rPr lang="de-DE" altLang="en-US" b="1" dirty="0" err="1" smtClean="0">
                <a:latin typeface="Courier New" pitchFamily="49" charset="0"/>
              </a:rPr>
              <a:t>loop</a:t>
            </a:r>
            <a:endParaRPr lang="de-DE" altLang="en-US" b="1" dirty="0" smtClean="0">
              <a:latin typeface="Courier New" pitchFamily="49" charset="0"/>
            </a:endParaRPr>
          </a:p>
          <a:p>
            <a:pPr eaLnBrk="1" hangingPunct="1">
              <a:spcBef>
                <a:spcPct val="10000"/>
              </a:spcBef>
            </a:pPr>
            <a:r>
              <a:rPr lang="de-DE" altLang="en-US" b="1" dirty="0" smtClean="0">
                <a:latin typeface="Courier New" pitchFamily="49" charset="0"/>
              </a:rPr>
              <a:t>ende:  ...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685800" y="2438400"/>
            <a:ext cx="1066800" cy="1143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1752600" y="2819400"/>
            <a:ext cx="91440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2819400" y="2819400"/>
            <a:ext cx="609600" cy="1295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berechneten Sprüngen:</a:t>
            </a:r>
            <a:br>
              <a:rPr lang="de-DE" altLang="en-US" dirty="0" smtClean="0"/>
            </a:br>
            <a:r>
              <a:rPr lang="de-DE" altLang="en-US" dirty="0" smtClean="0"/>
              <a:t>der </a:t>
            </a:r>
            <a:r>
              <a:rPr lang="de-DE" altLang="en-US" dirty="0" err="1" smtClean="0">
                <a:latin typeface="Courier New" pitchFamily="49" charset="0"/>
              </a:rPr>
              <a:t>jr</a:t>
            </a:r>
            <a:r>
              <a:rPr lang="de-DE" altLang="en-US" dirty="0" smtClean="0"/>
              <a:t>-Befehl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1348061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Format: 	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reg</a:t>
            </a:r>
            <a:r>
              <a:rPr lang="de-DE" altLang="en-US" dirty="0" smtClean="0"/>
              <a:t>   (jump </a:t>
            </a:r>
            <a:r>
              <a:rPr lang="de-DE" altLang="en-US" dirty="0" err="1" smtClean="0"/>
              <a:t>register</a:t>
            </a:r>
            <a:r>
              <a:rPr lang="de-DE" altLang="en-US" dirty="0" smtClean="0"/>
              <a:t>), mit  </a:t>
            </a:r>
            <a:r>
              <a:rPr lang="de-DE" altLang="en-US" b="1" dirty="0" smtClean="0">
                <a:latin typeface="Courier New" pitchFamily="49" charset="0"/>
              </a:rPr>
              <a:t>reg </a:t>
            </a:r>
            <a:r>
              <a:rPr lang="de-DE" altLang="en-US" b="1" dirty="0" smtClean="0">
                <a:latin typeface="Courier New" pitchFamily="49" charset="0"/>
                <a:sym typeface="Symbol" pitchFamily="18" charset="2"/>
              </a:rPr>
              <a:t> </a:t>
            </a:r>
            <a:r>
              <a:rPr lang="de-DE" altLang="en-US" b="1" dirty="0" smtClean="0">
                <a:latin typeface="Courier New" pitchFamily="49" charset="0"/>
              </a:rPr>
              <a:t>$0..$31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Semantik: 	</a:t>
            </a:r>
            <a:r>
              <a:rPr lang="de-DE" altLang="en-US" b="1" dirty="0" smtClean="0">
                <a:latin typeface="Courier New" pitchFamily="49" charset="0"/>
              </a:rPr>
              <a:t>PC:=Reg[reg]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 smtClean="0"/>
              <a:t>Beispiel:</a:t>
            </a:r>
            <a:r>
              <a:rPr lang="de-DE" altLang="en-US" b="1" dirty="0" smtClean="0">
                <a:latin typeface="Courier New" pitchFamily="49" charset="0"/>
              </a:rPr>
              <a:t> 	</a:t>
            </a:r>
            <a:r>
              <a:rPr lang="de-DE" altLang="en-US" b="1" dirty="0" err="1" smtClean="0">
                <a:latin typeface="Courier New" pitchFamily="49" charset="0"/>
              </a:rPr>
              <a:t>jr</a:t>
            </a:r>
            <a:r>
              <a:rPr lang="de-DE" altLang="en-US" b="1" dirty="0" smtClean="0">
                <a:latin typeface="Courier New" pitchFamily="49" charset="0"/>
              </a:rPr>
              <a:t> $3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66585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6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7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8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89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90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565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66566" name="Group 12"/>
          <p:cNvGrpSpPr>
            <a:grpSpLocks/>
          </p:cNvGrpSpPr>
          <p:nvPr/>
        </p:nvGrpSpPr>
        <p:grpSpPr bwMode="auto">
          <a:xfrm>
            <a:off x="457200" y="3733800"/>
            <a:ext cx="838200" cy="2667000"/>
            <a:chOff x="288" y="2304"/>
            <a:chExt cx="528" cy="1680"/>
          </a:xfrm>
        </p:grpSpPr>
        <p:sp>
          <p:nvSpPr>
            <p:cNvPr id="66579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66580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66581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66582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66583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66584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</a:t>
              </a:r>
            </a:p>
          </p:txBody>
        </p:sp>
      </p:grpSp>
      <p:sp>
        <p:nvSpPr>
          <p:cNvPr id="66567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8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9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70" name="Text Box 22"/>
          <p:cNvSpPr txBox="1">
            <a:spLocks noChangeArrowheads="1"/>
          </p:cNvSpPr>
          <p:nvPr/>
        </p:nvSpPr>
        <p:spPr bwMode="auto">
          <a:xfrm>
            <a:off x="1219200" y="4572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00     40      00     00</a:t>
            </a:r>
            <a:r>
              <a:rPr lang="de-DE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6571" name="Text Box 23"/>
          <p:cNvSpPr txBox="1">
            <a:spLocks noChangeArrowheads="1"/>
          </p:cNvSpPr>
          <p:nvPr/>
        </p:nvSpPr>
        <p:spPr bwMode="auto">
          <a:xfrm>
            <a:off x="5562600" y="4038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66572" name="Text Box 24"/>
          <p:cNvSpPr txBox="1">
            <a:spLocks noChangeArrowheads="1"/>
          </p:cNvSpPr>
          <p:nvPr/>
        </p:nvSpPr>
        <p:spPr bwMode="auto">
          <a:xfrm>
            <a:off x="5562600" y="4572000"/>
            <a:ext cx="32004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2601" name="Group 25"/>
          <p:cNvGrpSpPr>
            <a:grpSpLocks/>
          </p:cNvGrpSpPr>
          <p:nvPr/>
        </p:nvGrpSpPr>
        <p:grpSpPr bwMode="auto">
          <a:xfrm>
            <a:off x="3429000" y="2209800"/>
            <a:ext cx="2133600" cy="2590800"/>
            <a:chOff x="2160" y="1392"/>
            <a:chExt cx="1344" cy="1632"/>
          </a:xfrm>
        </p:grpSpPr>
        <p:sp>
          <p:nvSpPr>
            <p:cNvPr id="66577" name="Line 26"/>
            <p:cNvSpPr>
              <a:spLocks noChangeShapeType="1"/>
            </p:cNvSpPr>
            <p:nvPr/>
          </p:nvSpPr>
          <p:spPr bwMode="auto">
            <a:xfrm>
              <a:off x="2640" y="3024"/>
              <a:ext cx="86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8" name="AutoShape 27"/>
            <p:cNvSpPr>
              <a:spLocks noChangeArrowheads="1"/>
            </p:cNvSpPr>
            <p:nvPr/>
          </p:nvSpPr>
          <p:spPr bwMode="auto">
            <a:xfrm>
              <a:off x="2160" y="1392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2604" name="Group 28"/>
          <p:cNvGrpSpPr>
            <a:grpSpLocks/>
          </p:cNvGrpSpPr>
          <p:nvPr/>
        </p:nvGrpSpPr>
        <p:grpSpPr bwMode="auto">
          <a:xfrm>
            <a:off x="3429000" y="2514600"/>
            <a:ext cx="5410200" cy="2438400"/>
            <a:chOff x="2160" y="1584"/>
            <a:chExt cx="3408" cy="1536"/>
          </a:xfrm>
        </p:grpSpPr>
        <p:sp>
          <p:nvSpPr>
            <p:cNvPr id="66575" name="AutoShape 29"/>
            <p:cNvSpPr>
              <a:spLocks noChangeArrowheads="1"/>
            </p:cNvSpPr>
            <p:nvPr/>
          </p:nvSpPr>
          <p:spPr bwMode="auto">
            <a:xfrm>
              <a:off x="2160" y="1584"/>
              <a:ext cx="288" cy="144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84B8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6" name="Text Box 30"/>
            <p:cNvSpPr txBox="1">
              <a:spLocks noChangeArrowheads="1"/>
            </p:cNvSpPr>
            <p:nvPr/>
          </p:nvSpPr>
          <p:spPr bwMode="auto">
            <a:xfrm>
              <a:off x="3552" y="2832"/>
              <a:ext cx="2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00     40      00     00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SWITCH-Anweisungen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blackWhite">
          <a:xfrm>
            <a:off x="361950" y="1627188"/>
            <a:ext cx="8543925" cy="195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switch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(k) { /* k muss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  <a:sym typeface="Symbol" pitchFamily="18" charset="2"/>
              </a:rPr>
              <a:t>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0..3 sein!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0: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i+j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=0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1: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=1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2: f=g-h; break; /* k =2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3: f=i-j; break; /* k =3 */ 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2863850" y="1111250"/>
            <a:ext cx="2501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Annahme: k=2</a:t>
            </a:r>
          </a:p>
        </p:txBody>
      </p:sp>
      <p:sp>
        <p:nvSpPr>
          <p:cNvPr id="153605" name="AutoShape 5"/>
          <p:cNvSpPr>
            <a:spLocks noChangeArrowheads="1"/>
          </p:cNvSpPr>
          <p:nvPr/>
        </p:nvSpPr>
        <p:spPr bwMode="auto">
          <a:xfrm>
            <a:off x="111125" y="1317625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6" name="AutoShape 6"/>
          <p:cNvSpPr>
            <a:spLocks noChangeArrowheads="1"/>
          </p:cNvSpPr>
          <p:nvPr/>
        </p:nvSpPr>
        <p:spPr bwMode="auto">
          <a:xfrm>
            <a:off x="111125" y="2619375"/>
            <a:ext cx="500063" cy="309563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7" name="AutoShape 7"/>
          <p:cNvSpPr>
            <a:spLocks noChangeArrowheads="1"/>
          </p:cNvSpPr>
          <p:nvPr/>
        </p:nvSpPr>
        <p:spPr bwMode="auto">
          <a:xfrm>
            <a:off x="111125" y="3595688"/>
            <a:ext cx="500063" cy="309562"/>
          </a:xfrm>
          <a:prstGeom prst="rightArrow">
            <a:avLst>
              <a:gd name="adj1" fmla="val 50000"/>
              <a:gd name="adj2" fmla="val 4038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3626" name="Group 26"/>
          <p:cNvGrpSpPr>
            <a:grpSpLocks/>
          </p:cNvGrpSpPr>
          <p:nvPr/>
        </p:nvGrpSpPr>
        <p:grpSpPr bwMode="auto">
          <a:xfrm>
            <a:off x="361950" y="3905250"/>
            <a:ext cx="5930900" cy="2301875"/>
            <a:chOff x="768" y="2592"/>
            <a:chExt cx="3736" cy="1450"/>
          </a:xfrm>
        </p:grpSpPr>
        <p:sp>
          <p:nvSpPr>
            <p:cNvPr id="67604" name="Rectangle 8"/>
            <p:cNvSpPr>
              <a:spLocks noChangeArrowheads="1"/>
            </p:cNvSpPr>
            <p:nvPr/>
          </p:nvSpPr>
          <p:spPr bwMode="auto">
            <a:xfrm>
              <a:off x="768" y="2592"/>
              <a:ext cx="3736" cy="1442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5" name="Text Box 9"/>
            <p:cNvSpPr txBox="1">
              <a:spLocks noChangeArrowheads="1"/>
            </p:cNvSpPr>
            <p:nvPr/>
          </p:nvSpPr>
          <p:spPr bwMode="auto">
            <a:xfrm>
              <a:off x="1556" y="2862"/>
              <a:ext cx="10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Jumptable</a:t>
              </a:r>
              <a:endParaRPr lang="de-DE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6" name="Text Box 10"/>
            <p:cNvSpPr txBox="1">
              <a:spLocks noChangeArrowheads="1"/>
            </p:cNvSpPr>
            <p:nvPr/>
          </p:nvSpPr>
          <p:spPr bwMode="auto">
            <a:xfrm rot="-5400000">
              <a:off x="3792" y="3178"/>
              <a:ext cx="91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Speicher</a:t>
              </a:r>
            </a:p>
          </p:txBody>
        </p:sp>
        <p:sp>
          <p:nvSpPr>
            <p:cNvPr id="67607" name="Rectangle 11"/>
            <p:cNvSpPr>
              <a:spLocks noChangeArrowheads="1"/>
            </p:cNvSpPr>
            <p:nvPr/>
          </p:nvSpPr>
          <p:spPr bwMode="auto">
            <a:xfrm>
              <a:off x="2636" y="2647"/>
              <a:ext cx="1429" cy="138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8" name="Line 12"/>
            <p:cNvSpPr>
              <a:spLocks noChangeShapeType="1"/>
            </p:cNvSpPr>
            <p:nvPr/>
          </p:nvSpPr>
          <p:spPr bwMode="auto">
            <a:xfrm>
              <a:off x="2636" y="3324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09" name="Line 13"/>
            <p:cNvSpPr>
              <a:spLocks noChangeShapeType="1"/>
            </p:cNvSpPr>
            <p:nvPr/>
          </p:nvSpPr>
          <p:spPr bwMode="auto">
            <a:xfrm>
              <a:off x="2636" y="3071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0" name="Line 14"/>
            <p:cNvSpPr>
              <a:spLocks noChangeShapeType="1"/>
            </p:cNvSpPr>
            <p:nvPr/>
          </p:nvSpPr>
          <p:spPr bwMode="auto">
            <a:xfrm>
              <a:off x="2636" y="2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1" name="Text Box 15"/>
            <p:cNvSpPr txBox="1">
              <a:spLocks noChangeArrowheads="1"/>
            </p:cNvSpPr>
            <p:nvPr/>
          </p:nvSpPr>
          <p:spPr bwMode="auto">
            <a:xfrm>
              <a:off x="2724" y="2835"/>
              <a:ext cx="11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L0</a:t>
              </a:r>
            </a:p>
          </p:txBody>
        </p:sp>
        <p:sp>
          <p:nvSpPr>
            <p:cNvPr id="67612" name="Text Box 16"/>
            <p:cNvSpPr txBox="1">
              <a:spLocks noChangeArrowheads="1"/>
            </p:cNvSpPr>
            <p:nvPr/>
          </p:nvSpPr>
          <p:spPr bwMode="auto">
            <a:xfrm>
              <a:off x="2724" y="3071"/>
              <a:ext cx="10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</p:txBody>
        </p:sp>
        <p:sp>
          <p:nvSpPr>
            <p:cNvPr id="67613" name="Text Box 17"/>
            <p:cNvSpPr txBox="1">
              <a:spLocks noChangeArrowheads="1"/>
            </p:cNvSpPr>
            <p:nvPr/>
          </p:nvSpPr>
          <p:spPr bwMode="auto">
            <a:xfrm>
              <a:off x="2724" y="3316"/>
              <a:ext cx="88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</p:txBody>
        </p:sp>
        <p:sp>
          <p:nvSpPr>
            <p:cNvPr id="67614" name="Text Box 18"/>
            <p:cNvSpPr txBox="1">
              <a:spLocks noChangeArrowheads="1"/>
            </p:cNvSpPr>
            <p:nvPr/>
          </p:nvSpPr>
          <p:spPr bwMode="auto">
            <a:xfrm>
              <a:off x="2724" y="3547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</p:txBody>
        </p:sp>
        <p:sp>
          <p:nvSpPr>
            <p:cNvPr id="67615" name="Text Box 19"/>
            <p:cNvSpPr txBox="1">
              <a:spLocks noChangeArrowheads="1"/>
            </p:cNvSpPr>
            <p:nvPr/>
          </p:nvSpPr>
          <p:spPr bwMode="auto">
            <a:xfrm>
              <a:off x="2724" y="3754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67616" name="Text Box 20"/>
            <p:cNvSpPr txBox="1">
              <a:spLocks noChangeArrowheads="1"/>
            </p:cNvSpPr>
            <p:nvPr/>
          </p:nvSpPr>
          <p:spPr bwMode="auto">
            <a:xfrm>
              <a:off x="768" y="2592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Realisierung</a:t>
              </a:r>
            </a:p>
          </p:txBody>
        </p:sp>
        <p:sp>
          <p:nvSpPr>
            <p:cNvPr id="67617" name="Line 21"/>
            <p:cNvSpPr>
              <a:spLocks noChangeShapeType="1"/>
            </p:cNvSpPr>
            <p:nvPr/>
          </p:nvSpPr>
          <p:spPr bwMode="auto">
            <a:xfrm>
              <a:off x="2636" y="3579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8" name="Line 22"/>
            <p:cNvSpPr>
              <a:spLocks noChangeShapeType="1"/>
            </p:cNvSpPr>
            <p:nvPr/>
          </p:nvSpPr>
          <p:spPr bwMode="auto">
            <a:xfrm>
              <a:off x="2636" y="3835"/>
              <a:ext cx="14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619" name="Text Box 23"/>
            <p:cNvSpPr txBox="1">
              <a:spLocks noChangeArrowheads="1"/>
            </p:cNvSpPr>
            <p:nvPr/>
          </p:nvSpPr>
          <p:spPr bwMode="auto">
            <a:xfrm>
              <a:off x="2736" y="2592"/>
              <a:ext cx="9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</a:p>
          </p:txBody>
        </p:sp>
      </p:grpSp>
      <p:grpSp>
        <p:nvGrpSpPr>
          <p:cNvPr id="153634" name="Group 34"/>
          <p:cNvGrpSpPr>
            <a:grpSpLocks/>
          </p:cNvGrpSpPr>
          <p:nvPr/>
        </p:nvGrpSpPr>
        <p:grpSpPr bwMode="auto">
          <a:xfrm>
            <a:off x="5210175" y="4140200"/>
            <a:ext cx="3705225" cy="1739900"/>
            <a:chOff x="3288" y="2714"/>
            <a:chExt cx="2334" cy="1096"/>
          </a:xfrm>
        </p:grpSpPr>
        <p:grpSp>
          <p:nvGrpSpPr>
            <p:cNvPr id="67598" name="Group 33"/>
            <p:cNvGrpSpPr>
              <a:grpSpLocks/>
            </p:cNvGrpSpPr>
            <p:nvPr/>
          </p:nvGrpSpPr>
          <p:grpSpPr bwMode="auto">
            <a:xfrm>
              <a:off x="3288" y="3400"/>
              <a:ext cx="2334" cy="410"/>
              <a:chOff x="3288" y="3400"/>
              <a:chExt cx="2334" cy="410"/>
            </a:xfrm>
          </p:grpSpPr>
          <p:sp>
            <p:nvSpPr>
              <p:cNvPr id="67602" name="Text Box 28"/>
              <p:cNvSpPr txBox="1">
                <a:spLocks noChangeArrowheads="1"/>
              </p:cNvSpPr>
              <p:nvPr/>
            </p:nvSpPr>
            <p:spPr bwMode="auto">
              <a:xfrm>
                <a:off x="4059" y="3400"/>
                <a:ext cx="156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Adresse des ersten Befehls für </a:t>
                </a:r>
                <a:r>
                  <a:rPr lang="de-DE" alt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03" name="Line 29"/>
              <p:cNvSpPr>
                <a:spLocks noChangeShapeType="1"/>
              </p:cNvSpPr>
              <p:nvPr/>
            </p:nvSpPr>
            <p:spPr bwMode="auto">
              <a:xfrm flipH="1" flipV="1">
                <a:off x="3288" y="3657"/>
                <a:ext cx="817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599" name="Group 32"/>
            <p:cNvGrpSpPr>
              <a:grpSpLocks/>
            </p:cNvGrpSpPr>
            <p:nvPr/>
          </p:nvGrpSpPr>
          <p:grpSpPr bwMode="auto">
            <a:xfrm>
              <a:off x="3288" y="2714"/>
              <a:ext cx="2204" cy="410"/>
              <a:chOff x="3288" y="2714"/>
              <a:chExt cx="2204" cy="410"/>
            </a:xfrm>
          </p:grpSpPr>
          <p:sp>
            <p:nvSpPr>
              <p:cNvPr id="67600" name="Text Box 30"/>
              <p:cNvSpPr txBox="1">
                <a:spLocks noChangeArrowheads="1"/>
              </p:cNvSpPr>
              <p:nvPr/>
            </p:nvSpPr>
            <p:spPr bwMode="auto">
              <a:xfrm>
                <a:off x="4059" y="2714"/>
                <a:ext cx="1433" cy="410"/>
              </a:xfrm>
              <a:prstGeom prst="rect">
                <a:avLst/>
              </a:prstGeom>
              <a:solidFill>
                <a:srgbClr val="E3E3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Adresse des ersten Befehls für </a:t>
                </a:r>
                <a:r>
                  <a:rPr lang="de-DE" altLang="en-US" sz="1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case</a:t>
                </a:r>
                <a:r>
                  <a:rPr lang="de-DE" altLang="en-US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0</a:t>
                </a:r>
                <a:endPara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601" name="Line 31"/>
              <p:cNvSpPr>
                <a:spLocks noChangeShapeType="1"/>
              </p:cNvSpPr>
              <p:nvPr/>
            </p:nvSpPr>
            <p:spPr bwMode="auto">
              <a:xfrm flipH="1">
                <a:off x="3288" y="2854"/>
                <a:ext cx="817" cy="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3635" name="Text Box 35"/>
          <p:cNvSpPr txBox="1">
            <a:spLocks noChangeArrowheads="1"/>
          </p:cNvSpPr>
          <p:nvPr/>
        </p:nvSpPr>
        <p:spPr bwMode="auto">
          <a:xfrm>
            <a:off x="0" y="6207125"/>
            <a:ext cx="4572000" cy="65087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 smtClean="0">
                <a:latin typeface="Courier New" pitchFamily="49" charset="0"/>
                <a:cs typeface="Arial" panose="020B0604020202020204" pitchFamily="34" charset="0"/>
              </a:rPr>
              <a:t>.data</a:t>
            </a:r>
            <a: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  <a:t/>
            </a:r>
            <a:b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en-US" altLang="en-US" sz="1800" b="1" dirty="0" err="1">
                <a:latin typeface="Courier New" pitchFamily="49" charset="0"/>
                <a:cs typeface="Arial" panose="020B0604020202020204" pitchFamily="34" charset="0"/>
              </a:rPr>
              <a:t>Jumptable</a:t>
            </a:r>
            <a:r>
              <a:rPr lang="en-US" altLang="en-US" sz="1800" b="1" dirty="0">
                <a:latin typeface="Courier New" pitchFamily="49" charset="0"/>
                <a:cs typeface="Arial" panose="020B0604020202020204" pitchFamily="34" charset="0"/>
              </a:rPr>
              <a:t>: .word L0,L1,L2,L3, ..</a:t>
            </a:r>
          </a:p>
        </p:txBody>
      </p:sp>
      <p:sp>
        <p:nvSpPr>
          <p:cNvPr id="67595" name="Text Box 44"/>
          <p:cNvSpPr txBox="1">
            <a:spLocks noChangeArrowheads="1"/>
          </p:cNvSpPr>
          <p:nvPr/>
        </p:nvSpPr>
        <p:spPr bwMode="auto">
          <a:xfrm>
            <a:off x="9051925" y="2079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59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268413"/>
            <a:ext cx="14700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97" name="Text Box 49"/>
          <p:cNvSpPr txBox="1">
            <a:spLocks noChangeArrowheads="1"/>
          </p:cNvSpPr>
          <p:nvPr/>
        </p:nvSpPr>
        <p:spPr bwMode="auto">
          <a:xfrm rot="-5400000">
            <a:off x="8368506" y="2401094"/>
            <a:ext cx="12525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utoUpdateAnimBg="0"/>
      <p:bldP spid="153605" grpId="0" animBg="1"/>
      <p:bldP spid="153606" grpId="0" animBg="1"/>
      <p:bldP spid="153607" grpId="0" animBg="1"/>
      <p:bldP spid="15363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von SWITCH-Anweisungen mittels des </a:t>
            </a:r>
            <a:r>
              <a:rPr lang="de-DE" altLang="en-US" dirty="0" err="1" smtClean="0"/>
              <a:t>jr</a:t>
            </a:r>
            <a:r>
              <a:rPr lang="de-DE" altLang="en-US" dirty="0" smtClean="0"/>
              <a:t>-Befehls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209550" y="1223963"/>
            <a:ext cx="8782050" cy="16573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switch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(k) {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0: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i+j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=0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1: f=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g+h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 break; /* k =1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2: f=g-h; break; /* k =2 */</a:t>
            </a:r>
          </a:p>
          <a:p>
            <a:pPr eaLnBrk="1" hangingPunct="1">
              <a:lnSpc>
                <a:spcPct val="85000"/>
              </a:lnSpc>
            </a:pP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case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3: f=i-j; break; /* k =3 */ }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09550" y="2997200"/>
            <a:ext cx="8782050" cy="381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	   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li  $10,4		   # Reg[10]:=4 		</a:t>
            </a: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swit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$9,$10,$21       # Reg[9]:=k*4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$8,Jumptable($9) # 1 der 4 Adressen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$8               # PC:=Reg[8]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L0: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$16,$19,$20      # k ist 0;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L1: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$16,$17,$18      # k ist 1;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L2: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$16,$17,$18      # k ist 2;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   j   Exit		   # entspricht break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L3: 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sub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$16,$19,$20      # k ist 3;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Exit: ...  		  	   #</a:t>
            </a:r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704975" y="1457325"/>
            <a:ext cx="1282700" cy="204311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2422525" y="1865313"/>
            <a:ext cx="277813" cy="24272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817813" y="1865313"/>
            <a:ext cx="530225" cy="24272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027238" y="1865313"/>
            <a:ext cx="168275" cy="2427287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633" name="AutoShape 9"/>
          <p:cNvSpPr>
            <a:spLocks noChangeArrowheads="1"/>
          </p:cNvSpPr>
          <p:nvPr/>
        </p:nvSpPr>
        <p:spPr bwMode="auto">
          <a:xfrm>
            <a:off x="304800" y="3738563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3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776"/>
            <a:ext cx="8366125" cy="4524315"/>
          </a:xfrm>
          <a:noFill/>
        </p:spPr>
        <p:txBody>
          <a:bodyPr/>
          <a:lstStyle/>
          <a:p>
            <a:pPr marL="828675" lvl="1" indent="-558800" eaLnBrk="1" hangingPunct="1">
              <a:spcBef>
                <a:spcPts val="2400"/>
              </a:spcBef>
            </a:pPr>
            <a:r>
              <a:rPr lang="de-DE" altLang="en-US" dirty="0" smtClean="0"/>
              <a:t>Sprungbefehle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smtClean="0"/>
              <a:t>Bedingte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smtClean="0"/>
              <a:t>Unbedingte Sprungbefehle</a:t>
            </a:r>
          </a:p>
          <a:p>
            <a:pPr marL="828675" lvl="1" indent="-558800" eaLnBrk="1" hangingPunct="1">
              <a:spcBef>
                <a:spcPts val="2400"/>
              </a:spcBef>
            </a:pPr>
            <a:r>
              <a:rPr lang="de-DE" altLang="en-US" dirty="0" smtClean="0"/>
              <a:t>Realisierung von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if</a:t>
            </a:r>
            <a:r>
              <a:rPr lang="de-DE" altLang="en-US" dirty="0" smtClean="0"/>
              <a:t>-Anweisungen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while</a:t>
            </a:r>
            <a:r>
              <a:rPr lang="de-DE" altLang="en-US" dirty="0" smtClean="0"/>
              <a:t>- und </a:t>
            </a:r>
            <a:r>
              <a:rPr lang="de-DE" altLang="en-US" dirty="0" err="1" smtClean="0"/>
              <a:t>for</a:t>
            </a:r>
            <a:r>
              <a:rPr lang="de-DE" altLang="en-US" dirty="0" smtClean="0"/>
              <a:t>-Schleifen</a:t>
            </a:r>
          </a:p>
          <a:p>
            <a:pPr marL="1276350" lvl="2" indent="-558800" eaLnBrk="1" hangingPunct="1">
              <a:spcBef>
                <a:spcPts val="2400"/>
              </a:spcBef>
            </a:pPr>
            <a:r>
              <a:rPr lang="de-DE" altLang="en-US" dirty="0" err="1" smtClean="0"/>
              <a:t>switch</a:t>
            </a:r>
            <a:r>
              <a:rPr lang="de-DE" altLang="en-US" dirty="0" smtClean="0"/>
              <a:t>-Anweisungen </a:t>
            </a:r>
          </a:p>
        </p:txBody>
      </p:sp>
      <p:pic>
        <p:nvPicPr>
          <p:cNvPr id="69636" name="Picture 4" descr="j04069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33" y="1797808"/>
            <a:ext cx="897784" cy="134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9051925" y="30162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41" y="4509120"/>
            <a:ext cx="10779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 rot="-5400000">
            <a:off x="6487219" y="5194125"/>
            <a:ext cx="11398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© P. Marwedel,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2.2.1.6 Prozeduraufrufe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048000" cy="40640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C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...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B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C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void function A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B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main: A</a:t>
            </a:r>
          </a:p>
        </p:txBody>
      </p:sp>
      <p:sp>
        <p:nvSpPr>
          <p:cNvPr id="155652" name="AutoShape 4"/>
          <p:cNvSpPr>
            <a:spLocks noChangeArrowheads="1"/>
          </p:cNvSpPr>
          <p:nvPr/>
        </p:nvSpPr>
        <p:spPr bwMode="auto">
          <a:xfrm>
            <a:off x="228600" y="4597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3" name="AutoShape 5"/>
          <p:cNvSpPr>
            <a:spLocks noChangeArrowheads="1"/>
          </p:cNvSpPr>
          <p:nvPr/>
        </p:nvSpPr>
        <p:spPr bwMode="auto">
          <a:xfrm>
            <a:off x="228600" y="4902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4" name="AutoShape 6"/>
          <p:cNvSpPr>
            <a:spLocks noChangeArrowheads="1"/>
          </p:cNvSpPr>
          <p:nvPr/>
        </p:nvSpPr>
        <p:spPr bwMode="auto">
          <a:xfrm>
            <a:off x="228600" y="3048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228600" y="33528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auto">
          <a:xfrm>
            <a:off x="228600" y="3657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228600" y="1752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auto">
          <a:xfrm>
            <a:off x="228600" y="2438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9" name="AutoShape 11"/>
          <p:cNvSpPr>
            <a:spLocks noChangeArrowheads="1"/>
          </p:cNvSpPr>
          <p:nvPr/>
        </p:nvSpPr>
        <p:spPr bwMode="auto">
          <a:xfrm>
            <a:off x="228600" y="20574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>
            <a:off x="228600" y="5207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1" name="AutoShape 13"/>
          <p:cNvSpPr>
            <a:spLocks noChangeArrowheads="1"/>
          </p:cNvSpPr>
          <p:nvPr/>
        </p:nvSpPr>
        <p:spPr bwMode="auto">
          <a:xfrm>
            <a:off x="228600" y="42926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blackWhite">
          <a:xfrm>
            <a:off x="4114800" y="2514600"/>
            <a:ext cx="46482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6088" indent="-2667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Man muss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sich merken können, welches der auf den aktuellen Befehl im Speicher folgende ist (d.h., man muss sich PC+4 merken) und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 eine (Befehls-) Adresse springen.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nimBg="1"/>
      <p:bldP spid="155653" grpId="0" animBg="1"/>
      <p:bldP spid="155654" grpId="0" animBg="1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0" grpId="0" animBg="1"/>
      <p:bldP spid="155661" grpId="0" animBg="1"/>
      <p:bldP spid="15566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3"/>
          <p:cNvSpPr txBox="1">
            <a:spLocks noChangeArrowheads="1"/>
          </p:cNvSpPr>
          <p:nvPr/>
        </p:nvSpPr>
        <p:spPr bwMode="auto">
          <a:xfrm>
            <a:off x="5486400" y="5791200"/>
            <a:ext cx="3200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baseline="-25000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Der </a:t>
            </a:r>
            <a:r>
              <a:rPr lang="de-DE" altLang="en-US" i="1" dirty="0" smtClean="0"/>
              <a:t>jump-</a:t>
            </a:r>
            <a:r>
              <a:rPr lang="de-DE" altLang="en-US" i="1" dirty="0" err="1" smtClean="0"/>
              <a:t>and</a:t>
            </a:r>
            <a:r>
              <a:rPr lang="de-DE" altLang="en-US" i="1" dirty="0" smtClean="0"/>
              <a:t>-link</a:t>
            </a:r>
            <a:r>
              <a:rPr lang="de-DE" altLang="en-US" dirty="0" smtClean="0"/>
              <a:t>-Befehl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71778"/>
            <a:ext cx="9036496" cy="2185214"/>
          </a:xfrm>
          <a:noFill/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Format: 	</a:t>
            </a:r>
            <a:r>
              <a:rPr lang="de-DE" altLang="en-US" sz="2000" b="1" dirty="0" err="1" smtClean="0">
                <a:latin typeface="Courier New" pitchFamily="49" charset="0"/>
              </a:rPr>
              <a:t>jal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dirty="0" err="1" smtClean="0">
                <a:latin typeface="Courier New" pitchFamily="49" charset="0"/>
              </a:rPr>
              <a:t>adresse</a:t>
            </a:r>
            <a:r>
              <a:rPr lang="de-DE" altLang="en-US" sz="2000" b="1" dirty="0" smtClean="0">
                <a:latin typeface="Courier New" pitchFamily="49" charset="0"/>
              </a:rPr>
              <a:t/>
            </a:r>
            <a:br>
              <a:rPr lang="de-DE" altLang="en-US" sz="2000" b="1" dirty="0" smtClean="0">
                <a:latin typeface="Courier New" pitchFamily="49" charset="0"/>
              </a:rPr>
            </a:br>
            <a:r>
              <a:rPr lang="de-DE" altLang="en-US" sz="2000" dirty="0" smtClean="0"/>
              <a:t>wobei </a:t>
            </a:r>
            <a:r>
              <a:rPr lang="de-DE" altLang="en-US" sz="2000" b="1" dirty="0" err="1" smtClean="0">
                <a:latin typeface="Courier New" pitchFamily="49" charset="0"/>
              </a:rPr>
              <a:t>adresse</a:t>
            </a:r>
            <a:r>
              <a:rPr lang="de-DE" altLang="en-US" sz="2000" dirty="0" smtClean="0"/>
              <a:t> im aktuellen 256 MB-Block liegt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Bedeutung: 	</a:t>
            </a:r>
            <a:r>
              <a:rPr lang="de-DE" altLang="en-US" sz="2000" b="1" dirty="0" smtClean="0">
                <a:latin typeface="Courier New" pitchFamily="49" charset="0"/>
              </a:rPr>
              <a:t>Reg[31]:=PC+4;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</a:rPr>
              <a:t>	PC:=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PC(31:28) &amp; I(25:0) &amp; "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00“;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smtClean="0">
                <a:latin typeface="Courier New" pitchFamily="49" charset="0"/>
                <a:cs typeface="Arial" panose="020B0604020202020204" pitchFamily="34" charset="0"/>
              </a:rPr>
              <a:t>	   (auch </a:t>
            </a:r>
            <a:r>
              <a:rPr lang="de-DE" altLang="en-US" sz="2000" b="1" dirty="0" smtClean="0">
                <a:latin typeface="Courier New" pitchFamily="49" charset="0"/>
              </a:rPr>
              <a:t>PC:=(0xf0000000 &amp; PC)|</a:t>
            </a:r>
            <a:r>
              <a:rPr lang="de-DE" altLang="en-US" sz="2000" b="1" dirty="0" err="1" smtClean="0">
                <a:latin typeface="Courier New" pitchFamily="49" charset="0"/>
              </a:rPr>
              <a:t>addresse</a:t>
            </a:r>
            <a:r>
              <a:rPr lang="de-DE" altLang="en-US" sz="2000" b="1" dirty="0" smtClean="0">
                <a:latin typeface="Courier New" pitchFamily="49" charset="0"/>
              </a:rPr>
              <a:t> &lt;&lt; 2);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dirty="0" smtClean="0"/>
              <a:t>Beispiel:</a:t>
            </a:r>
            <a:r>
              <a:rPr lang="de-DE" altLang="en-US" sz="2000" b="1" dirty="0" smtClean="0">
                <a:latin typeface="Courier New" pitchFamily="49" charset="0"/>
              </a:rPr>
              <a:t> 	</a:t>
            </a:r>
            <a:r>
              <a:rPr lang="de-DE" altLang="en-US" sz="2000" b="1" dirty="0" err="1" smtClean="0">
                <a:latin typeface="Courier New" pitchFamily="49" charset="0"/>
              </a:rPr>
              <a:t>jal</a:t>
            </a:r>
            <a:r>
              <a:rPr lang="de-DE" altLang="en-US" sz="2000" b="1" dirty="0" smtClean="0">
                <a:latin typeface="Courier New" pitchFamily="49" charset="0"/>
              </a:rPr>
              <a:t> 0x104000    # </a:t>
            </a:r>
            <a:r>
              <a:rPr lang="de-DE" altLang="en-US" sz="2000" b="1" dirty="0" err="1" smtClean="0">
                <a:latin typeface="Courier New" pitchFamily="49" charset="0"/>
              </a:rPr>
              <a:t>addresse</a:t>
            </a:r>
            <a:r>
              <a:rPr lang="de-DE" altLang="en-US" sz="2000" b="1" dirty="0" smtClean="0">
                <a:latin typeface="Courier New" pitchFamily="49" charset="0"/>
              </a:rPr>
              <a:t> </a:t>
            </a:r>
            <a:r>
              <a:rPr lang="de-DE" altLang="en-US" sz="2000" b="1" dirty="0">
                <a:latin typeface="Courier New" pitchFamily="49" charset="0"/>
              </a:rPr>
              <a:t>&lt;&lt; </a:t>
            </a:r>
            <a:r>
              <a:rPr lang="de-DE" altLang="en-US" sz="2000" b="1" dirty="0" smtClean="0">
                <a:latin typeface="Courier New" pitchFamily="49" charset="0"/>
              </a:rPr>
              <a:t>2 ist 0x410000</a:t>
            </a:r>
          </a:p>
        </p:txBody>
      </p:sp>
      <p:grpSp>
        <p:nvGrpSpPr>
          <p:cNvPr id="71685" name="Group 4"/>
          <p:cNvGrpSpPr>
            <a:grpSpLocks/>
          </p:cNvGrpSpPr>
          <p:nvPr/>
        </p:nvGrpSpPr>
        <p:grpSpPr bwMode="auto">
          <a:xfrm>
            <a:off x="1143000" y="3657600"/>
            <a:ext cx="3200400" cy="2667000"/>
            <a:chOff x="816" y="2304"/>
            <a:chExt cx="2016" cy="1680"/>
          </a:xfrm>
        </p:grpSpPr>
        <p:sp>
          <p:nvSpPr>
            <p:cNvPr id="71705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6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7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8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09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10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304800" y="3284984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 (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Reg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71687" name="Group 12"/>
          <p:cNvGrpSpPr>
            <a:grpSpLocks/>
          </p:cNvGrpSpPr>
          <p:nvPr/>
        </p:nvGrpSpPr>
        <p:grpSpPr bwMode="auto">
          <a:xfrm>
            <a:off x="457200" y="3733800"/>
            <a:ext cx="838200" cy="2667000"/>
            <a:chOff x="288" y="2304"/>
            <a:chExt cx="528" cy="1680"/>
          </a:xfrm>
        </p:grpSpPr>
        <p:sp>
          <p:nvSpPr>
            <p:cNvPr id="71699" name="Text Box 13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71700" name="Text Box 14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71701" name="Text Box 15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71702" name="Text Box 16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71703" name="Text Box 17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71704" name="Text Box 18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</p:grpSp>
      <p:sp>
        <p:nvSpPr>
          <p:cNvPr id="71688" name="Line 19"/>
          <p:cNvSpPr>
            <a:spLocks noChangeShapeType="1"/>
          </p:cNvSpPr>
          <p:nvPr/>
        </p:nvSpPr>
        <p:spPr bwMode="auto">
          <a:xfrm>
            <a:off x="2743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9" name="Line 20"/>
          <p:cNvSpPr>
            <a:spLocks noChangeShapeType="1"/>
          </p:cNvSpPr>
          <p:nvPr/>
        </p:nvSpPr>
        <p:spPr bwMode="auto">
          <a:xfrm>
            <a:off x="1905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0" name="Line 21"/>
          <p:cNvSpPr>
            <a:spLocks noChangeShapeType="1"/>
          </p:cNvSpPr>
          <p:nvPr/>
        </p:nvSpPr>
        <p:spPr bwMode="auto">
          <a:xfrm>
            <a:off x="3581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91" name="Text Box 22"/>
          <p:cNvSpPr txBox="1">
            <a:spLocks noChangeArrowheads="1"/>
          </p:cNvSpPr>
          <p:nvPr/>
        </p:nvSpPr>
        <p:spPr bwMode="auto">
          <a:xfrm>
            <a:off x="5334000" y="5181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grpSp>
        <p:nvGrpSpPr>
          <p:cNvPr id="156696" name="Group 24"/>
          <p:cNvGrpSpPr>
            <a:grpSpLocks/>
          </p:cNvGrpSpPr>
          <p:nvPr/>
        </p:nvGrpSpPr>
        <p:grpSpPr bwMode="auto">
          <a:xfrm>
            <a:off x="4953000" y="3657600"/>
            <a:ext cx="3886200" cy="2530475"/>
            <a:chOff x="3120" y="2304"/>
            <a:chExt cx="2448" cy="1594"/>
          </a:xfrm>
        </p:grpSpPr>
        <p:sp>
          <p:nvSpPr>
            <p:cNvPr id="71697" name="Text Box 25"/>
            <p:cNvSpPr txBox="1">
              <a:spLocks noChangeArrowheads="1"/>
            </p:cNvSpPr>
            <p:nvPr/>
          </p:nvSpPr>
          <p:spPr bwMode="auto">
            <a:xfrm>
              <a:off x="3120" y="2304"/>
              <a:ext cx="2448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Vor der Ausführung von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an Adresse 400000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8" name="Text Box 26"/>
            <p:cNvSpPr txBox="1">
              <a:spLocks noChangeArrowheads="1"/>
            </p:cNvSpPr>
            <p:nvPr/>
          </p:nvSpPr>
          <p:spPr bwMode="auto">
            <a:xfrm>
              <a:off x="3504" y="3648"/>
              <a:ext cx="196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00     40      00     00</a:t>
              </a:r>
              <a:r>
                <a:rPr lang="de-DE" alt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156699" name="Group 27"/>
          <p:cNvGrpSpPr>
            <a:grpSpLocks/>
          </p:cNvGrpSpPr>
          <p:nvPr/>
        </p:nvGrpSpPr>
        <p:grpSpPr bwMode="auto">
          <a:xfrm>
            <a:off x="1219200" y="3657600"/>
            <a:ext cx="7620000" cy="2667000"/>
            <a:chOff x="768" y="2304"/>
            <a:chExt cx="4800" cy="1680"/>
          </a:xfrm>
        </p:grpSpPr>
        <p:sp>
          <p:nvSpPr>
            <p:cNvPr id="71694" name="Text Box 28"/>
            <p:cNvSpPr txBox="1">
              <a:spLocks noChangeArrowheads="1"/>
            </p:cNvSpPr>
            <p:nvPr/>
          </p:nvSpPr>
          <p:spPr bwMode="auto">
            <a:xfrm>
              <a:off x="768" y="3696"/>
              <a:ext cx="19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00     40     00     04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5" name="Text Box 29"/>
            <p:cNvSpPr txBox="1">
              <a:spLocks noChangeArrowheads="1"/>
            </p:cNvSpPr>
            <p:nvPr/>
          </p:nvSpPr>
          <p:spPr bwMode="auto">
            <a:xfrm>
              <a:off x="3504" y="3696"/>
              <a:ext cx="1968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00       41       00      00</a:t>
              </a:r>
              <a:r>
                <a:rPr lang="de-DE" altLang="en-US" sz="20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71696" name="Text Box 30"/>
            <p:cNvSpPr txBox="1">
              <a:spLocks noChangeArrowheads="1"/>
            </p:cNvSpPr>
            <p:nvPr/>
          </p:nvSpPr>
          <p:spPr bwMode="auto">
            <a:xfrm>
              <a:off x="3120" y="2304"/>
              <a:ext cx="2448" cy="524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Nach der Ausführung von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jal</a:t>
              </a:r>
              <a:r>
                <a:rPr lang="de-DE" alt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an Adresse 400000</a:t>
              </a:r>
              <a:r>
                <a:rPr lang="de-DE" alt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nicht verschachtelter Prozeduraufrufe mit </a:t>
            </a:r>
            <a:r>
              <a:rPr lang="de-DE" altLang="en-US" dirty="0" err="1" smtClean="0">
                <a:latin typeface="Courier New" pitchFamily="49" charset="0"/>
              </a:rPr>
              <a:t>jal</a:t>
            </a:r>
            <a:r>
              <a:rPr lang="de-DE" altLang="en-US" dirty="0" smtClean="0">
                <a:latin typeface="Courier New" pitchFamily="49" charset="0"/>
              </a:rPr>
              <a:t> </a:t>
            </a:r>
            <a:r>
              <a:rPr lang="de-DE" altLang="en-US" dirty="0" smtClean="0"/>
              <a:t>und </a:t>
            </a:r>
            <a:r>
              <a:rPr lang="de-DE" altLang="en-US" dirty="0" err="1" smtClean="0">
                <a:latin typeface="Courier New" pitchFamily="49" charset="0"/>
              </a:rPr>
              <a:t>jr</a:t>
            </a:r>
            <a:endParaRPr lang="de-DE" altLang="en-US" dirty="0" smtClean="0">
              <a:latin typeface="Courier New" pitchFamily="49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blackWhite">
          <a:xfrm>
            <a:off x="5943600" y="2057400"/>
            <a:ext cx="3048000" cy="2895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void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function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{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... 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/*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, $31 */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main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: A; /*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A*/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...</a:t>
            </a:r>
          </a:p>
        </p:txBody>
      </p:sp>
      <p:grpSp>
        <p:nvGrpSpPr>
          <p:cNvPr id="72708" name="Group 4"/>
          <p:cNvGrpSpPr>
            <a:grpSpLocks/>
          </p:cNvGrpSpPr>
          <p:nvPr/>
        </p:nvGrpSpPr>
        <p:grpSpPr bwMode="auto">
          <a:xfrm>
            <a:off x="914400" y="3657600"/>
            <a:ext cx="2895600" cy="2667000"/>
            <a:chOff x="816" y="2304"/>
            <a:chExt cx="2016" cy="1680"/>
          </a:xfrm>
        </p:grpSpPr>
        <p:sp>
          <p:nvSpPr>
            <p:cNvPr id="72740" name="Rectangle 5"/>
            <p:cNvSpPr>
              <a:spLocks noChangeArrowheads="1"/>
            </p:cNvSpPr>
            <p:nvPr/>
          </p:nvSpPr>
          <p:spPr bwMode="auto">
            <a:xfrm>
              <a:off x="816" y="2304"/>
              <a:ext cx="2016" cy="168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1" name="Line 6"/>
            <p:cNvSpPr>
              <a:spLocks noChangeShapeType="1"/>
            </p:cNvSpPr>
            <p:nvPr/>
          </p:nvSpPr>
          <p:spPr bwMode="auto">
            <a:xfrm>
              <a:off x="816" y="2880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2" name="Line 7"/>
            <p:cNvSpPr>
              <a:spLocks noChangeShapeType="1"/>
            </p:cNvSpPr>
            <p:nvPr/>
          </p:nvSpPr>
          <p:spPr bwMode="auto">
            <a:xfrm>
              <a:off x="816" y="3168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3" name="Line 8"/>
            <p:cNvSpPr>
              <a:spLocks noChangeShapeType="1"/>
            </p:cNvSpPr>
            <p:nvPr/>
          </p:nvSpPr>
          <p:spPr bwMode="auto">
            <a:xfrm>
              <a:off x="816" y="3456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4" name="Line 9"/>
            <p:cNvSpPr>
              <a:spLocks noChangeShapeType="1"/>
            </p:cNvSpPr>
            <p:nvPr/>
          </p:nvSpPr>
          <p:spPr bwMode="auto">
            <a:xfrm>
              <a:off x="816" y="3744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45" name="Line 10"/>
            <p:cNvSpPr>
              <a:spLocks noChangeShapeType="1"/>
            </p:cNvSpPr>
            <p:nvPr/>
          </p:nvSpPr>
          <p:spPr bwMode="auto">
            <a:xfrm>
              <a:off x="816" y="2592"/>
              <a:ext cx="20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709" name="Group 11"/>
          <p:cNvGrpSpPr>
            <a:grpSpLocks/>
          </p:cNvGrpSpPr>
          <p:nvPr/>
        </p:nvGrpSpPr>
        <p:grpSpPr bwMode="auto">
          <a:xfrm>
            <a:off x="228600" y="3733800"/>
            <a:ext cx="838200" cy="2667000"/>
            <a:chOff x="288" y="2304"/>
            <a:chExt cx="528" cy="1680"/>
          </a:xfrm>
        </p:grpSpPr>
        <p:sp>
          <p:nvSpPr>
            <p:cNvPr id="72734" name="Text Box 12"/>
            <p:cNvSpPr txBox="1">
              <a:spLocks noChangeArrowheads="1"/>
            </p:cNvSpPr>
            <p:nvPr/>
          </p:nvSpPr>
          <p:spPr bwMode="auto">
            <a:xfrm>
              <a:off x="288" y="369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$31</a:t>
              </a:r>
            </a:p>
          </p:txBody>
        </p:sp>
        <p:sp>
          <p:nvSpPr>
            <p:cNvPr id="72735" name="Text Box 13"/>
            <p:cNvSpPr txBox="1">
              <a:spLocks noChangeArrowheads="1"/>
            </p:cNvSpPr>
            <p:nvPr/>
          </p:nvSpPr>
          <p:spPr bwMode="auto">
            <a:xfrm>
              <a:off x="288" y="2592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$1</a:t>
              </a:r>
            </a:p>
          </p:txBody>
        </p:sp>
        <p:sp>
          <p:nvSpPr>
            <p:cNvPr id="72736" name="Text Box 14"/>
            <p:cNvSpPr txBox="1">
              <a:spLocks noChangeArrowheads="1"/>
            </p:cNvSpPr>
            <p:nvPr/>
          </p:nvSpPr>
          <p:spPr bwMode="auto">
            <a:xfrm>
              <a:off x="288" y="3168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  <p:sp>
          <p:nvSpPr>
            <p:cNvPr id="72737" name="Text Box 15"/>
            <p:cNvSpPr txBox="1">
              <a:spLocks noChangeArrowheads="1"/>
            </p:cNvSpPr>
            <p:nvPr/>
          </p:nvSpPr>
          <p:spPr bwMode="auto">
            <a:xfrm>
              <a:off x="288" y="3456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$30</a:t>
              </a:r>
            </a:p>
          </p:txBody>
        </p:sp>
        <p:sp>
          <p:nvSpPr>
            <p:cNvPr id="72738" name="Text Box 16"/>
            <p:cNvSpPr txBox="1">
              <a:spLocks noChangeArrowheads="1"/>
            </p:cNvSpPr>
            <p:nvPr/>
          </p:nvSpPr>
          <p:spPr bwMode="auto">
            <a:xfrm>
              <a:off x="288" y="230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$0</a:t>
              </a:r>
            </a:p>
          </p:txBody>
        </p:sp>
        <p:sp>
          <p:nvSpPr>
            <p:cNvPr id="72739" name="Text Box 17"/>
            <p:cNvSpPr txBox="1">
              <a:spLocks noChangeArrowheads="1"/>
            </p:cNvSpPr>
            <p:nvPr/>
          </p:nvSpPr>
          <p:spPr bwMode="auto">
            <a:xfrm>
              <a:off x="288" y="2880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b="1" dirty="0">
                  <a:latin typeface="Courier New" pitchFamily="49" charset="0"/>
                  <a:cs typeface="Arial" panose="020B0604020202020204" pitchFamily="34" charset="0"/>
                </a:rPr>
                <a:t>$..</a:t>
              </a:r>
            </a:p>
          </p:txBody>
        </p:sp>
      </p:grpSp>
      <p:sp>
        <p:nvSpPr>
          <p:cNvPr id="72710" name="Line 18"/>
          <p:cNvSpPr>
            <a:spLocks noChangeShapeType="1"/>
          </p:cNvSpPr>
          <p:nvPr/>
        </p:nvSpPr>
        <p:spPr bwMode="auto">
          <a:xfrm>
            <a:off x="23622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1" name="Line 19"/>
          <p:cNvSpPr>
            <a:spLocks noChangeShapeType="1"/>
          </p:cNvSpPr>
          <p:nvPr/>
        </p:nvSpPr>
        <p:spPr bwMode="auto">
          <a:xfrm>
            <a:off x="16764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2" name="Line 20"/>
          <p:cNvSpPr>
            <a:spLocks noChangeShapeType="1"/>
          </p:cNvSpPr>
          <p:nvPr/>
        </p:nvSpPr>
        <p:spPr bwMode="auto">
          <a:xfrm>
            <a:off x="3048000" y="36576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13" name="Text Box 21"/>
          <p:cNvSpPr txBox="1">
            <a:spLocks noChangeArrowheads="1"/>
          </p:cNvSpPr>
          <p:nvPr/>
        </p:nvSpPr>
        <p:spPr bwMode="auto">
          <a:xfrm>
            <a:off x="5791200" y="52578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72714" name="Text Box 22"/>
          <p:cNvSpPr txBox="1">
            <a:spLocks noChangeArrowheads="1"/>
          </p:cNvSpPr>
          <p:nvPr/>
        </p:nvSpPr>
        <p:spPr bwMode="auto">
          <a:xfrm>
            <a:off x="4724400" y="3886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400000</a:t>
            </a:r>
          </a:p>
        </p:txBody>
      </p:sp>
      <p:sp>
        <p:nvSpPr>
          <p:cNvPr id="72715" name="Text Box 23"/>
          <p:cNvSpPr txBox="1">
            <a:spLocks noChangeArrowheads="1"/>
          </p:cNvSpPr>
          <p:nvPr/>
        </p:nvSpPr>
        <p:spPr bwMode="auto">
          <a:xfrm>
            <a:off x="4724400" y="28194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410000</a:t>
            </a:r>
          </a:p>
        </p:txBody>
      </p:sp>
      <p:sp>
        <p:nvSpPr>
          <p:cNvPr id="72716" name="Text Box 24"/>
          <p:cNvSpPr txBox="1">
            <a:spLocks noChangeArrowheads="1"/>
          </p:cNvSpPr>
          <p:nvPr/>
        </p:nvSpPr>
        <p:spPr bwMode="auto">
          <a:xfrm>
            <a:off x="4724400" y="4267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400004</a:t>
            </a:r>
          </a:p>
        </p:txBody>
      </p:sp>
      <p:grpSp>
        <p:nvGrpSpPr>
          <p:cNvPr id="72717" name="Group 25"/>
          <p:cNvGrpSpPr>
            <a:grpSpLocks/>
          </p:cNvGrpSpPr>
          <p:nvPr/>
        </p:nvGrpSpPr>
        <p:grpSpPr bwMode="auto">
          <a:xfrm>
            <a:off x="5943600" y="5715000"/>
            <a:ext cx="2895600" cy="609600"/>
            <a:chOff x="3744" y="3648"/>
            <a:chExt cx="1824" cy="336"/>
          </a:xfrm>
        </p:grpSpPr>
        <p:sp>
          <p:nvSpPr>
            <p:cNvPr id="72730" name="Text Box 26"/>
            <p:cNvSpPr txBox="1">
              <a:spLocks noChangeArrowheads="1"/>
            </p:cNvSpPr>
            <p:nvPr/>
          </p:nvSpPr>
          <p:spPr bwMode="auto">
            <a:xfrm>
              <a:off x="3744" y="3648"/>
              <a:ext cx="18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baseline="-25000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2731" name="Line 27"/>
            <p:cNvSpPr>
              <a:spLocks noChangeShapeType="1"/>
            </p:cNvSpPr>
            <p:nvPr/>
          </p:nvSpPr>
          <p:spPr bwMode="auto">
            <a:xfrm>
              <a:off x="4656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2" name="Line 28"/>
            <p:cNvSpPr>
              <a:spLocks noChangeShapeType="1"/>
            </p:cNvSpPr>
            <p:nvPr/>
          </p:nvSpPr>
          <p:spPr bwMode="auto">
            <a:xfrm>
              <a:off x="4224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33" name="Line 29"/>
            <p:cNvSpPr>
              <a:spLocks noChangeShapeType="1"/>
            </p:cNvSpPr>
            <p:nvPr/>
          </p:nvSpPr>
          <p:spPr bwMode="auto">
            <a:xfrm>
              <a:off x="5088" y="364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718" name="Text Box 30"/>
          <p:cNvSpPr txBox="1">
            <a:spLocks noChangeArrowheads="1"/>
          </p:cNvSpPr>
          <p:nvPr/>
        </p:nvSpPr>
        <p:spPr bwMode="auto">
          <a:xfrm>
            <a:off x="6019800" y="5791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00     40    00    00</a:t>
            </a:r>
          </a:p>
        </p:txBody>
      </p:sp>
      <p:grpSp>
        <p:nvGrpSpPr>
          <p:cNvPr id="157727" name="Group 31"/>
          <p:cNvGrpSpPr>
            <a:grpSpLocks/>
          </p:cNvGrpSpPr>
          <p:nvPr/>
        </p:nvGrpSpPr>
        <p:grpSpPr bwMode="auto">
          <a:xfrm>
            <a:off x="990600" y="5867400"/>
            <a:ext cx="7772400" cy="457200"/>
            <a:chOff x="624" y="3696"/>
            <a:chExt cx="4896" cy="288"/>
          </a:xfrm>
        </p:grpSpPr>
        <p:sp>
          <p:nvSpPr>
            <p:cNvPr id="72728" name="Text Box 32"/>
            <p:cNvSpPr txBox="1">
              <a:spLocks noChangeArrowheads="1"/>
            </p:cNvSpPr>
            <p:nvPr/>
          </p:nvSpPr>
          <p:spPr bwMode="auto">
            <a:xfrm>
              <a:off x="3792" y="3696"/>
              <a:ext cx="1728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00     41    00    00</a:t>
              </a:r>
            </a:p>
          </p:txBody>
        </p:sp>
        <p:sp>
          <p:nvSpPr>
            <p:cNvPr id="72729" name="Text Box 33"/>
            <p:cNvSpPr txBox="1">
              <a:spLocks noChangeArrowheads="1"/>
            </p:cNvSpPr>
            <p:nvPr/>
          </p:nvSpPr>
          <p:spPr bwMode="auto">
            <a:xfrm>
              <a:off x="624" y="3696"/>
              <a:ext cx="17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00     40    00    04</a:t>
              </a:r>
            </a:p>
          </p:txBody>
        </p:sp>
      </p:grpSp>
      <p:sp>
        <p:nvSpPr>
          <p:cNvPr id="72720" name="Text Box 34"/>
          <p:cNvSpPr txBox="1">
            <a:spLocks noChangeArrowheads="1"/>
          </p:cNvSpPr>
          <p:nvPr/>
        </p:nvSpPr>
        <p:spPr bwMode="auto">
          <a:xfrm>
            <a:off x="4724400" y="31242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410004</a:t>
            </a:r>
          </a:p>
        </p:txBody>
      </p:sp>
      <p:sp>
        <p:nvSpPr>
          <p:cNvPr id="157731" name="Text Box 35"/>
          <p:cNvSpPr txBox="1">
            <a:spLocks noChangeArrowheads="1"/>
          </p:cNvSpPr>
          <p:nvPr/>
        </p:nvSpPr>
        <p:spPr bwMode="auto">
          <a:xfrm>
            <a:off x="6019800" y="5791200"/>
            <a:ext cx="27432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00     41    00    04</a:t>
            </a:r>
          </a:p>
        </p:txBody>
      </p:sp>
      <p:grpSp>
        <p:nvGrpSpPr>
          <p:cNvPr id="157732" name="Group 36"/>
          <p:cNvGrpSpPr>
            <a:grpSpLocks/>
          </p:cNvGrpSpPr>
          <p:nvPr/>
        </p:nvGrpSpPr>
        <p:grpSpPr bwMode="auto">
          <a:xfrm>
            <a:off x="3886200" y="5791200"/>
            <a:ext cx="4876800" cy="533400"/>
            <a:chOff x="2448" y="3648"/>
            <a:chExt cx="3072" cy="336"/>
          </a:xfrm>
        </p:grpSpPr>
        <p:sp>
          <p:nvSpPr>
            <p:cNvPr id="72726" name="Text Box 37"/>
            <p:cNvSpPr txBox="1">
              <a:spLocks noChangeArrowheads="1"/>
            </p:cNvSpPr>
            <p:nvPr/>
          </p:nvSpPr>
          <p:spPr bwMode="auto">
            <a:xfrm>
              <a:off x="3792" y="3648"/>
              <a:ext cx="1728" cy="2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00     40    00    04</a:t>
              </a:r>
            </a:p>
          </p:txBody>
        </p:sp>
        <p:sp>
          <p:nvSpPr>
            <p:cNvPr id="72727" name="Line 38"/>
            <p:cNvSpPr>
              <a:spLocks noChangeShapeType="1"/>
            </p:cNvSpPr>
            <p:nvPr/>
          </p:nvSpPr>
          <p:spPr bwMode="auto">
            <a:xfrm flipV="1">
              <a:off x="2448" y="3840"/>
              <a:ext cx="1248" cy="14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7735" name="Group 39"/>
          <p:cNvGrpSpPr>
            <a:grpSpLocks/>
          </p:cNvGrpSpPr>
          <p:nvPr/>
        </p:nvGrpSpPr>
        <p:grpSpPr bwMode="auto">
          <a:xfrm>
            <a:off x="3886200" y="5486400"/>
            <a:ext cx="1981200" cy="525463"/>
            <a:chOff x="2448" y="3456"/>
            <a:chExt cx="1248" cy="331"/>
          </a:xfrm>
        </p:grpSpPr>
        <p:sp>
          <p:nvSpPr>
            <p:cNvPr id="72724" name="Line 40"/>
            <p:cNvSpPr>
              <a:spLocks noChangeShapeType="1"/>
            </p:cNvSpPr>
            <p:nvPr/>
          </p:nvSpPr>
          <p:spPr bwMode="auto">
            <a:xfrm flipH="1">
              <a:off x="2448" y="3648"/>
              <a:ext cx="1248" cy="139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725" name="Text Box 41"/>
            <p:cNvSpPr txBox="1">
              <a:spLocks noChangeArrowheads="1"/>
            </p:cNvSpPr>
            <p:nvPr/>
          </p:nvSpPr>
          <p:spPr bwMode="auto">
            <a:xfrm>
              <a:off x="2760" y="345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 Unicode MS" pitchFamily="34" charset="-128"/>
                  <a:cs typeface="Arial" panose="020B0604020202020204" pitchFamily="34" charset="0"/>
                </a:rPr>
                <a:t>+4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31" grpId="0" animBg="1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Stapel-Prinzip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3048000" cy="4848225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C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 ...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B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C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void function A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B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main: A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779963" y="4122738"/>
            <a:ext cx="3124200" cy="831850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Evtl. Speicherbereich für Hauptprogramm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4779963" y="32845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A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4779963" y="24463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B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4779963" y="1608138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C</a:t>
            </a:r>
          </a:p>
        </p:txBody>
      </p:sp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4779963" y="1608138"/>
            <a:ext cx="3124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4779963" y="2446338"/>
            <a:ext cx="3125787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730" name="Rectangle 10"/>
          <p:cNvSpPr>
            <a:spLocks noChangeArrowheads="1"/>
          </p:cNvSpPr>
          <p:nvPr/>
        </p:nvSpPr>
        <p:spPr bwMode="auto">
          <a:xfrm>
            <a:off x="4779963" y="3284538"/>
            <a:ext cx="3124200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739" name="Picture 11" descr="j028394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333375"/>
            <a:ext cx="11985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084168" y="6525344"/>
            <a:ext cx="2313454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Beste</a:t>
            </a:r>
            <a:r>
              <a:rPr lang="en-US" sz="1050" dirty="0" smtClean="0"/>
              <a:t> Animation </a:t>
            </a:r>
            <a:r>
              <a:rPr lang="en-US" sz="1050" dirty="0" err="1" smtClean="0"/>
              <a:t>mit</a:t>
            </a:r>
            <a:r>
              <a:rPr lang="en-US" sz="1050" dirty="0" smtClean="0"/>
              <a:t> </a:t>
            </a:r>
            <a:r>
              <a:rPr lang="en-US" sz="1050" dirty="0" err="1" smtClean="0"/>
              <a:t>Powerpoint</a:t>
            </a:r>
            <a:r>
              <a:rPr lang="en-US" sz="1050" dirty="0" smtClean="0"/>
              <a:t> XP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 autoUpdateAnimBg="0"/>
      <p:bldP spid="158725" grpId="0" animBg="1" autoUpdateAnimBg="0"/>
      <p:bldP spid="158726" grpId="0" animBg="1" autoUpdateAnimBg="0"/>
      <p:bldP spid="158727" grpId="0" animBg="1" autoUpdateAnimBg="0"/>
      <p:bldP spid="158728" grpId="0" animBg="1"/>
      <p:bldP spid="158729" grpId="0" animBg="1"/>
      <p:bldP spid="15873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665663" y="1930400"/>
            <a:ext cx="3124200" cy="44831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eines Stapels im Speicher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665663" y="4829175"/>
            <a:ext cx="3124200" cy="831850"/>
          </a:xfrm>
          <a:prstGeom prst="rect">
            <a:avLst/>
          </a:prstGeom>
          <a:solidFill>
            <a:srgbClr val="FFFFCC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Evtl. Speicherbereich für Hauptprogramm</a:t>
            </a: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4665663" y="39909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A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665663" y="31527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B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665663" y="2314575"/>
            <a:ext cx="31242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Speicherbereich für (1. Aufruf) von C</a:t>
            </a:r>
          </a:p>
        </p:txBody>
      </p:sp>
      <p:sp>
        <p:nvSpPr>
          <p:cNvPr id="159752" name="Rectangle 8"/>
          <p:cNvSpPr>
            <a:spLocks noChangeArrowheads="1"/>
          </p:cNvSpPr>
          <p:nvPr/>
        </p:nvSpPr>
        <p:spPr bwMode="auto">
          <a:xfrm>
            <a:off x="4665663" y="2314575"/>
            <a:ext cx="3124200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3" name="Rectangle 9"/>
          <p:cNvSpPr>
            <a:spLocks noChangeArrowheads="1"/>
          </p:cNvSpPr>
          <p:nvPr/>
        </p:nvSpPr>
        <p:spPr bwMode="auto">
          <a:xfrm>
            <a:off x="4665663" y="3152775"/>
            <a:ext cx="3125787" cy="838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4665663" y="3990975"/>
            <a:ext cx="3124200" cy="8318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755" name="Group 11"/>
          <p:cNvGrpSpPr>
            <a:grpSpLocks/>
          </p:cNvGrpSpPr>
          <p:nvPr/>
        </p:nvGrpSpPr>
        <p:grpSpPr bwMode="auto">
          <a:xfrm>
            <a:off x="1485900" y="2268538"/>
            <a:ext cx="2686050" cy="2360612"/>
            <a:chOff x="245" y="1433"/>
            <a:chExt cx="1692" cy="1487"/>
          </a:xfrm>
        </p:grpSpPr>
        <p:sp>
          <p:nvSpPr>
            <p:cNvPr id="74766" name="Text Box 12"/>
            <p:cNvSpPr txBox="1">
              <a:spLocks noChangeArrowheads="1"/>
            </p:cNvSpPr>
            <p:nvPr/>
          </p:nvSpPr>
          <p:spPr bwMode="auto">
            <a:xfrm>
              <a:off x="245" y="2632"/>
              <a:ext cx="13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stack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altLang="en-US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pointer</a:t>
              </a:r>
              <a:endParaRPr lang="de-DE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7" name="Line 13"/>
            <p:cNvSpPr>
              <a:spLocks noChangeShapeType="1"/>
            </p:cNvSpPr>
            <p:nvPr/>
          </p:nvSpPr>
          <p:spPr bwMode="auto">
            <a:xfrm>
              <a:off x="1598" y="2779"/>
              <a:ext cx="339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8" name="Line 14"/>
            <p:cNvSpPr>
              <a:spLocks noChangeShapeType="1"/>
            </p:cNvSpPr>
            <p:nvPr/>
          </p:nvSpPr>
          <p:spPr bwMode="auto">
            <a:xfrm flipV="1">
              <a:off x="1598" y="2632"/>
              <a:ext cx="339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69" name="Line 15"/>
            <p:cNvSpPr>
              <a:spLocks noChangeShapeType="1"/>
            </p:cNvSpPr>
            <p:nvPr/>
          </p:nvSpPr>
          <p:spPr bwMode="auto">
            <a:xfrm flipV="1">
              <a:off x="1598" y="2290"/>
              <a:ext cx="339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770" name="Line 16"/>
            <p:cNvSpPr>
              <a:spLocks noChangeShapeType="1"/>
            </p:cNvSpPr>
            <p:nvPr/>
          </p:nvSpPr>
          <p:spPr bwMode="auto">
            <a:xfrm flipV="1">
              <a:off x="1598" y="1433"/>
              <a:ext cx="339" cy="13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764" name="Text Box 17"/>
          <p:cNvSpPr txBox="1">
            <a:spLocks noChangeArrowheads="1"/>
          </p:cNvSpPr>
          <p:nvPr/>
        </p:nvSpPr>
        <p:spPr bwMode="auto">
          <a:xfrm>
            <a:off x="4665663" y="1296988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blackWhite">
          <a:xfrm>
            <a:off x="352425" y="4708525"/>
            <a:ext cx="2879725" cy="15621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MIPS-Konvention: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Benutzung von Register 29 als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stack-pointer</a:t>
            </a:r>
            <a:endParaRPr lang="de-DE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 autoUpdateAnimBg="0"/>
      <p:bldP spid="159749" grpId="0" animBg="1" autoUpdateAnimBg="0"/>
      <p:bldP spid="159750" grpId="0" animBg="1" autoUpdateAnimBg="0"/>
      <p:bldP spid="159751" grpId="0" animBg="1" autoUpdateAnimBg="0"/>
      <p:bldP spid="159752" grpId="0" animBg="1"/>
      <p:bldP spid="159753" grpId="0" animBg="1"/>
      <p:bldP spid="159754" grpId="0" animBg="1"/>
      <p:bldP spid="15976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Stil des zweiten Teils der Vorlesung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363" y="1412875"/>
            <a:ext cx="8678862" cy="4154984"/>
          </a:xfrm>
          <a:extLst>
            <a:ext uri="{909E8E84-426E-40DD-AFC4-6F175D3DCCD1}">
              <a14:hiddenFill xmlns:a14="http://schemas.microsoft.com/office/drawing/2010/main">
                <a:solidFill>
                  <a:srgbClr val="DEDE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b="1" dirty="0" smtClean="0"/>
              <a:t>Stil: 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Betonung des Skripts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Integration mit praktischen Übungen</a:t>
            </a:r>
            <a:br>
              <a:rPr lang="de-DE" altLang="en-US" dirty="0" smtClean="0"/>
            </a:br>
            <a:r>
              <a:rPr lang="de-DE" altLang="en-US" dirty="0" smtClean="0"/>
              <a:t>Einsatz eines Simulators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Buch von Hennessy/Patterson: </a:t>
            </a:r>
            <a:r>
              <a:rPr lang="de-DE" altLang="en-US" i="1" dirty="0" smtClean="0"/>
              <a:t>Computer </a:t>
            </a:r>
            <a:r>
              <a:rPr lang="de-DE" altLang="en-US" i="1" dirty="0" err="1" smtClean="0"/>
              <a:t>Organization</a:t>
            </a:r>
            <a:r>
              <a:rPr lang="de-DE" altLang="en-US" i="1" dirty="0" smtClean="0"/>
              <a:t>:</a:t>
            </a:r>
            <a:br>
              <a:rPr lang="de-DE" altLang="en-US" i="1" dirty="0" smtClean="0"/>
            </a:br>
            <a:r>
              <a:rPr lang="de-DE" altLang="en-US" i="1" dirty="0" smtClean="0"/>
              <a:t>The </a:t>
            </a:r>
            <a:r>
              <a:rPr lang="de-DE" altLang="en-US" i="1" dirty="0" err="1" smtClean="0"/>
              <a:t>hardware</a:t>
            </a:r>
            <a:r>
              <a:rPr lang="de-DE" altLang="en-US" i="1" dirty="0" smtClean="0"/>
              <a:t>/</a:t>
            </a:r>
            <a:r>
              <a:rPr lang="de-DE" altLang="en-US" i="1" dirty="0" err="1" smtClean="0"/>
              <a:t>software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interface</a:t>
            </a:r>
            <a:r>
              <a:rPr lang="de-DE" altLang="en-US" dirty="0" smtClean="0"/>
              <a:t>, Morgan Kaufman,</a:t>
            </a:r>
            <a:br>
              <a:rPr lang="de-DE" altLang="en-US" dirty="0" smtClean="0"/>
            </a:br>
            <a:r>
              <a:rPr lang="de-DE" altLang="en-US" dirty="0" smtClean="0"/>
              <a:t>2. Aufl. (siehe Lehrbuchsammlung) oder 3. Aufl. als grobe Leitlinie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 smtClean="0"/>
              <a:t>Weitere Bücher: siehe Literaturverzeichnis im Skript</a:t>
            </a:r>
          </a:p>
        </p:txBody>
      </p:sp>
      <p:pic>
        <p:nvPicPr>
          <p:cNvPr id="360453" name="Picture 5" descr="j0410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574925"/>
            <a:ext cx="46513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5" name="Picture 7" descr="j03381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006975"/>
            <a:ext cx="5969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Konkrete Realisierung für drei Prozeduren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343400" cy="3759200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C()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...; }   /* jr*/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B()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      /*$31-&gt;stack*/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 C();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}       /*stack-&gt;$31,jr */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A()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       /*$31-&gt;stack*/   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 B();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}      /*stack-&gt;$31,jr */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main()</a:t>
            </a:r>
          </a:p>
          <a:p>
            <a:pPr eaLnBrk="1" hangingPunct="1"/>
            <a:r>
              <a:rPr lang="de-DE" altLang="en-US" sz="2000" b="1" smtClean="0">
                <a:latin typeface="Courier New" pitchFamily="49" charset="0"/>
              </a:rPr>
              <a:t> {A();}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04800" y="1090613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Statisch: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876800" y="1090613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Dynamisch: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953000" y="1852613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graphicFrame>
        <p:nvGraphicFramePr>
          <p:cNvPr id="160818" name="Group 50"/>
          <p:cNvGraphicFramePr>
            <a:graphicFrameLocks noGrp="1"/>
          </p:cNvGraphicFramePr>
          <p:nvPr/>
        </p:nvGraphicFramePr>
        <p:xfrm>
          <a:off x="4876800" y="1624013"/>
          <a:ext cx="3810000" cy="4754640"/>
        </p:xfrm>
        <a:graphic>
          <a:graphicData uri="http://schemas.openxmlformats.org/drawingml/2006/table">
            <a:tbl>
              <a:tblPr/>
              <a:tblGrid>
                <a:gridCol w="914400"/>
                <a:gridCol w="2895600"/>
              </a:tblGrid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Aktiv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Befehl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A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$31 -&gt;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B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$31 -&gt; </a:t>
                      </a: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jal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Rückschreiben von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Rückschreiben von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jr</a:t>
                      </a:r>
                      <a:r>
                        <a:rPr kumimoji="0" lang="de-DE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$31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621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main</a:t>
                      </a:r>
                      <a:endParaRPr kumimoji="0" lang="de-DE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von Registerinhalten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67514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Einige Register sollten von allen Prozeduren genutzt werden können, unabhängig davon, welche Prozeduren sie rufen und von welchen Prozeduren sie gerufen werden.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Die Registerinhalte müssen beim Prozeduraufruf gerettet und nach dem Aufruf zurückgeschrieben werden.</a:t>
            </a:r>
          </a:p>
          <a:p>
            <a:pPr eaLnBrk="1" hangingPunct="1">
              <a:spcBef>
                <a:spcPct val="30000"/>
              </a:spcBef>
            </a:pPr>
            <a:r>
              <a:rPr lang="de-DE" altLang="en-US" dirty="0" smtClean="0"/>
              <a:t>2 Methoden:</a:t>
            </a:r>
          </a:p>
          <a:p>
            <a:pPr marL="1201738" lvl="1" indent="-658813" eaLnBrk="1" hangingPunct="1">
              <a:spcBef>
                <a:spcPct val="30000"/>
              </a:spcBef>
              <a:buFontTx/>
              <a:buNone/>
            </a:pPr>
            <a:r>
              <a:rPr lang="de-DE" altLang="en-US" dirty="0" smtClean="0"/>
              <a:t>1. Aufrufende Prozedur rettet vor Unterprogrammaufruf  Registerinhalte (</a:t>
            </a:r>
            <a:r>
              <a:rPr lang="de-DE" altLang="en-US" i="1" dirty="0" err="1" smtClean="0"/>
              <a:t>caller</a:t>
            </a:r>
            <a:r>
              <a:rPr lang="de-DE" altLang="en-US" i="1" dirty="0" smtClean="0"/>
              <a:t> save</a:t>
            </a:r>
            <a:r>
              <a:rPr lang="de-DE" altLang="en-US" dirty="0" smtClean="0"/>
              <a:t>) und kopiert sie danach zurück.</a:t>
            </a:r>
          </a:p>
          <a:p>
            <a:pPr marL="1201738" lvl="1" indent="-658813" eaLnBrk="1" hangingPunct="1">
              <a:spcBef>
                <a:spcPct val="30000"/>
              </a:spcBef>
              <a:buFontTx/>
              <a:buNone/>
            </a:pPr>
            <a:r>
              <a:rPr lang="de-DE" altLang="en-US" dirty="0" smtClean="0"/>
              <a:t>2. Gerufene Prozedur rettet nach dem Unterprogramm-Aufruf diese Registerinhalte und kopiert sie vor dem Rücksprung zurück (</a:t>
            </a:r>
            <a:r>
              <a:rPr lang="de-DE" altLang="en-US" i="1" dirty="0" err="1" smtClean="0"/>
              <a:t>callee</a:t>
            </a:r>
            <a:r>
              <a:rPr lang="de-DE" altLang="en-US" i="1" dirty="0" smtClean="0"/>
              <a:t> save</a:t>
            </a:r>
            <a:r>
              <a:rPr lang="de-DE" altLang="en-US" dirty="0" smtClean="0"/>
              <a:t>).</a:t>
            </a:r>
          </a:p>
        </p:txBody>
      </p:sp>
      <p:pic>
        <p:nvPicPr>
          <p:cNvPr id="76804" name="Picture 4" descr="j03615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230188"/>
            <a:ext cx="9080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von Registern (2)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4464050" cy="4117975"/>
          </a:xfrm>
          <a:solidFill>
            <a:srgbClr val="E5F6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dirty="0" err="1" smtClean="0"/>
              <a:t>caller</a:t>
            </a:r>
            <a:r>
              <a:rPr lang="de-DE" altLang="en-US" dirty="0" smtClean="0"/>
              <a:t>: Retten der Register  auf</a:t>
            </a:r>
            <a:br>
              <a:rPr lang="de-DE" altLang="en-US" dirty="0" smtClean="0"/>
            </a:br>
            <a:r>
              <a:rPr lang="de-DE" altLang="en-US" dirty="0" smtClean="0"/>
              <a:t>           den </a:t>
            </a:r>
            <a:r>
              <a:rPr lang="de-DE" altLang="en-US" i="1" dirty="0" err="1" smtClean="0"/>
              <a:t>stack</a:t>
            </a:r>
            <a:r>
              <a:rPr lang="de-DE" altLang="en-US" i="1" dirty="0" smtClean="0"/>
              <a:t>.</a:t>
            </a:r>
          </a:p>
          <a:p>
            <a:pPr eaLnBrk="1" hangingPunct="1"/>
            <a:r>
              <a:rPr lang="de-DE" altLang="en-US" dirty="0" smtClean="0"/>
              <a:t>	</a:t>
            </a:r>
            <a:r>
              <a:rPr lang="de-DE" altLang="en-US" dirty="0" err="1" smtClean="0"/>
              <a:t>jal</a:t>
            </a:r>
            <a:r>
              <a:rPr lang="de-DE" altLang="en-US" dirty="0" smtClean="0"/>
              <a:t> ...</a:t>
            </a:r>
          </a:p>
          <a:p>
            <a:pPr eaLnBrk="1" hangingPunct="1"/>
            <a:r>
              <a:rPr lang="de-DE" altLang="en-US" dirty="0" err="1" smtClean="0"/>
              <a:t>callee</a:t>
            </a:r>
            <a:r>
              <a:rPr lang="de-DE" altLang="en-US" dirty="0" smtClean="0"/>
              <a:t>:</a:t>
            </a:r>
          </a:p>
          <a:p>
            <a:pPr eaLnBrk="1" hangingPunct="1"/>
            <a:r>
              <a:rPr lang="de-DE" altLang="en-US" dirty="0" smtClean="0"/>
              <a:t>	Retten von $31.</a:t>
            </a:r>
          </a:p>
          <a:p>
            <a:pPr eaLnBrk="1" hangingPunct="1"/>
            <a:r>
              <a:rPr lang="de-DE" altLang="en-US" dirty="0" smtClean="0"/>
              <a:t>	Befehle f. Rumpf.</a:t>
            </a:r>
          </a:p>
          <a:p>
            <a:pPr eaLnBrk="1" hangingPunct="1"/>
            <a:r>
              <a:rPr lang="de-DE" altLang="en-US" dirty="0" smtClean="0"/>
              <a:t>	Rückschreiben von $31.</a:t>
            </a:r>
          </a:p>
          <a:p>
            <a:pPr eaLnBrk="1" hangingPunct="1"/>
            <a:r>
              <a:rPr lang="de-DE" altLang="en-US" dirty="0" smtClean="0"/>
              <a:t>	</a:t>
            </a:r>
            <a:r>
              <a:rPr lang="de-DE" altLang="en-US" dirty="0" err="1" smtClean="0"/>
              <a:t>jr</a:t>
            </a:r>
            <a:r>
              <a:rPr lang="de-DE" altLang="en-US" dirty="0" smtClean="0"/>
              <a:t> $31.</a:t>
            </a:r>
          </a:p>
          <a:p>
            <a:pPr eaLnBrk="1" hangingPunct="1"/>
            <a:r>
              <a:rPr lang="de-DE" altLang="en-US" dirty="0" err="1" smtClean="0"/>
              <a:t>caller</a:t>
            </a:r>
            <a:r>
              <a:rPr lang="de-DE" altLang="en-US" dirty="0" smtClean="0"/>
              <a:t>:</a:t>
            </a:r>
          </a:p>
          <a:p>
            <a:pPr eaLnBrk="1" hangingPunct="1"/>
            <a:r>
              <a:rPr lang="de-DE" altLang="en-US" dirty="0" smtClean="0"/>
              <a:t>	Rückschreiben der</a:t>
            </a:r>
            <a:br>
              <a:rPr lang="de-DE" altLang="en-US" dirty="0" smtClean="0"/>
            </a:br>
            <a:r>
              <a:rPr lang="de-DE" altLang="en-US" dirty="0" smtClean="0"/>
              <a:t>           Register.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2174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save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4800600" y="1371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save</a:t>
            </a:r>
            <a:endParaRPr lang="de-DE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blackWhite">
          <a:xfrm>
            <a:off x="4800600" y="1981200"/>
            <a:ext cx="4114800" cy="434340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	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jal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...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Retten der Register  auf den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Retten von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Befehle f. Rumpf.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Rückschreiben von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Rückschreiben der Register.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$31.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caller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2.2.1.7 Prozeduren mit Parametern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4191000" cy="1382713"/>
          </a:xfrm>
          <a:solidFill>
            <a:srgbClr val="CCE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sz="2800" dirty="0" err="1" smtClean="0"/>
              <a:t>int</a:t>
            </a:r>
            <a:r>
              <a:rPr lang="de-DE" altLang="en-US" sz="2800" dirty="0" smtClean="0"/>
              <a:t> stund2sec(</a:t>
            </a:r>
            <a:r>
              <a:rPr lang="de-DE" altLang="en-US" sz="2800" dirty="0" err="1" smtClean="0"/>
              <a:t>int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stund</a:t>
            </a:r>
            <a:r>
              <a:rPr lang="de-DE" altLang="en-US" sz="2800" dirty="0" smtClean="0"/>
              <a:t>)</a:t>
            </a:r>
            <a:br>
              <a:rPr lang="de-DE" altLang="en-US" sz="2800" dirty="0" smtClean="0"/>
            </a:br>
            <a:r>
              <a:rPr lang="de-DE" altLang="en-US" sz="2800" dirty="0" smtClean="0"/>
              <a:t>{</a:t>
            </a:r>
            <a:r>
              <a:rPr lang="de-DE" altLang="en-US" sz="2800" dirty="0" err="1" smtClean="0"/>
              <a:t>return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stund</a:t>
            </a:r>
            <a:r>
              <a:rPr lang="de-DE" altLang="en-US" sz="2800" dirty="0" smtClean="0"/>
              <a:t>*60*60}</a:t>
            </a:r>
          </a:p>
          <a:p>
            <a:pPr eaLnBrk="1" hangingPunct="1"/>
            <a:r>
              <a:rPr lang="de-DE" altLang="en-US" sz="2800" dirty="0" smtClean="0"/>
              <a:t>stund2sec(5);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257800" y="1447800"/>
            <a:ext cx="35052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Wo findet stund2sec den Eingabeparameter?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blackWhite">
          <a:xfrm>
            <a:off x="304800" y="2997200"/>
            <a:ext cx="8458200" cy="1927225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Konflikt: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Parameter möglichst in Registern übergeben (schnell)</a:t>
            </a:r>
          </a:p>
          <a:p>
            <a:pPr lvl="1"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Man muss eine beliebige Anzahl von Parametern erlauben.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04800" y="5105400"/>
            <a:ext cx="8458200" cy="11969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MIPS-Konvention:</a:t>
            </a:r>
            <a:b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ersten 4 Parameter werden in Registern $4, $5, $6, $7 übergeben, alle weiteren im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Benutzung der Register</a:t>
            </a:r>
          </a:p>
        </p:txBody>
      </p:sp>
      <p:graphicFrame>
        <p:nvGraphicFramePr>
          <p:cNvPr id="173106" name="Group 50"/>
          <p:cNvGraphicFramePr>
            <a:graphicFrameLocks noGrp="1"/>
          </p:cNvGraphicFramePr>
          <p:nvPr/>
        </p:nvGraphicFramePr>
        <p:xfrm>
          <a:off x="2362200" y="1341438"/>
          <a:ext cx="4800600" cy="4967292"/>
        </p:xfrm>
        <a:graphic>
          <a:graphicData uri="http://schemas.openxmlformats.org/drawingml/2006/table">
            <a:tbl>
              <a:tblPr/>
              <a:tblGrid>
                <a:gridCol w="1462088"/>
                <a:gridCol w="3338512"/>
              </a:tblGrid>
              <a:tr h="4476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Register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Verwendung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Assembler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$2,$3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Funktionsergebnis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$4-$7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Parameter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$8-$15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$16-$23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$24-$25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$26-$27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Für Betriebssystem reserviert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$28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Zeiger auf globalen Bereich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$29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Stack </a:t>
                      </a:r>
                      <a:r>
                        <a:rPr kumimoji="0" lang="de-DE" altLang="en-US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pointer</a:t>
                      </a:r>
                      <a:endParaRPr kumimoji="0" lang="de-DE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782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$30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Zeiger auf Datenbereich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$31</a:t>
                      </a:r>
                    </a:p>
                  </a:txBody>
                  <a:tcPr marL="90000" marR="90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Rückkehradresse</a:t>
                      </a:r>
                    </a:p>
                  </a:txBody>
                  <a:tcPr marL="90000" marR="90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Call 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value</a:t>
            </a:r>
            <a:r>
              <a:rPr lang="de-DE" altLang="en-US" dirty="0" smtClean="0"/>
              <a:t> vs. </a:t>
            </a:r>
            <a:r>
              <a:rPr lang="de-DE" altLang="en-US" i="1" dirty="0" err="1" smtClean="0"/>
              <a:t>call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reference</a:t>
            </a:r>
            <a:endParaRPr lang="de-DE" altLang="en-US" i="1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28600" y="1196975"/>
            <a:ext cx="8610600" cy="8318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An Prozeduren Parameterwert oder dessen Adresse übergeben?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blackWhite">
          <a:xfrm>
            <a:off x="228600" y="2133600"/>
            <a:ext cx="4038600" cy="302260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Parameterwert selbst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Gerufener Prozedur ist nur der Wert bekannt.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Die Speicherstelle, an der er gespeichert ist, kann nicht verändert werden.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4648200" y="2133600"/>
            <a:ext cx="4191000" cy="3022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Adresse des Parameters (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Erlaubt Ausgabeparameter, Änderung der Werte im Speicher durch die gerufene Prozedur möglich.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 großen Strukturen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 effizient. </a:t>
            </a: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28600" y="5184775"/>
            <a:ext cx="8610600" cy="11969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C: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- Bei skalaren Datentypen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Zeigern, usw.):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  wählbar, typischerweise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  - bei komplexen Datentypen (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Prozedur </a:t>
            </a:r>
            <a:r>
              <a:rPr lang="de-DE" altLang="en-US" dirty="0" err="1" smtClean="0"/>
              <a:t>swap</a:t>
            </a:r>
            <a:r>
              <a:rPr lang="de-DE" altLang="en-US" dirty="0" smtClean="0"/>
              <a:t> , </a:t>
            </a:r>
            <a:br>
              <a:rPr lang="de-DE" altLang="en-US" dirty="0" smtClean="0"/>
            </a:br>
            <a:r>
              <a:rPr lang="de-DE" altLang="en-US" dirty="0" smtClean="0"/>
              <a:t>Prinzip der Übersetzung in Assembler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191000" cy="2292350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swap (int v[], int k)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{int temp;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temp=v[k];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v[k]=v[k+1];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v[k+1]=temp;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}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blackWhite">
          <a:xfrm>
            <a:off x="914400" y="4191000"/>
            <a:ext cx="7315200" cy="2109788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Schritte der Übersetzung in Assembler: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Zuordnung von Speicherzellen zu Variablen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 Übersetzung des Prozedurrumpfes in Assembler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3.  Sichern und Rückschreiben der Register</a:t>
            </a:r>
          </a:p>
        </p:txBody>
      </p:sp>
      <p:grpSp>
        <p:nvGrpSpPr>
          <p:cNvPr id="81925" name="Group 25"/>
          <p:cNvGrpSpPr>
            <a:grpSpLocks/>
          </p:cNvGrpSpPr>
          <p:nvPr/>
        </p:nvGrpSpPr>
        <p:grpSpPr bwMode="auto">
          <a:xfrm>
            <a:off x="4953000" y="1371600"/>
            <a:ext cx="3962400" cy="2590800"/>
            <a:chOff x="3120" y="864"/>
            <a:chExt cx="2496" cy="1632"/>
          </a:xfrm>
        </p:grpSpPr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5328" y="1200"/>
              <a:ext cx="240" cy="432"/>
              <a:chOff x="3360" y="912"/>
              <a:chExt cx="240" cy="432"/>
            </a:xfrm>
          </p:grpSpPr>
          <p:sp>
            <p:nvSpPr>
              <p:cNvPr id="81943" name="Text Box 7"/>
              <p:cNvSpPr txBox="1">
                <a:spLocks noChangeArrowheads="1"/>
              </p:cNvSpPr>
              <p:nvPr/>
            </p:nvSpPr>
            <p:spPr bwMode="auto">
              <a:xfrm>
                <a:off x="3360" y="115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81944" name="Text Box 8"/>
              <p:cNvSpPr txBox="1">
                <a:spLocks noChangeArrowheads="1"/>
              </p:cNvSpPr>
              <p:nvPr/>
            </p:nvSpPr>
            <p:spPr bwMode="auto">
              <a:xfrm>
                <a:off x="3360" y="912"/>
                <a:ext cx="240" cy="19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15</a:t>
                </a:r>
              </a:p>
            </p:txBody>
          </p:sp>
        </p:grpSp>
        <p:sp>
          <p:nvSpPr>
            <p:cNvPr id="81927" name="Text Box 9"/>
            <p:cNvSpPr txBox="1">
              <a:spLocks noChangeArrowheads="1"/>
            </p:cNvSpPr>
            <p:nvPr/>
          </p:nvSpPr>
          <p:spPr bwMode="auto">
            <a:xfrm>
              <a:off x="3120" y="950"/>
              <a:ext cx="10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 Unicode MS" pitchFamily="34" charset="-128"/>
                  <a:cs typeface="Arial" panose="020B0604020202020204" pitchFamily="34" charset="0"/>
                </a:rPr>
                <a:t>Adresse (v)</a:t>
              </a:r>
            </a:p>
          </p:txBody>
        </p:sp>
        <p:grpSp>
          <p:nvGrpSpPr>
            <p:cNvPr id="81928" name="Group 10"/>
            <p:cNvGrpSpPr>
              <a:grpSpLocks/>
            </p:cNvGrpSpPr>
            <p:nvPr/>
          </p:nvGrpSpPr>
          <p:grpSpPr bwMode="auto">
            <a:xfrm>
              <a:off x="4320" y="864"/>
              <a:ext cx="1296" cy="1632"/>
              <a:chOff x="4320" y="1008"/>
              <a:chExt cx="864" cy="1632"/>
            </a:xfrm>
          </p:grpSpPr>
          <p:sp>
            <p:nvSpPr>
              <p:cNvPr id="81937" name="Text Box 11"/>
              <p:cNvSpPr txBox="1">
                <a:spLocks noChangeArrowheads="1"/>
              </p:cNvSpPr>
              <p:nvPr/>
            </p:nvSpPr>
            <p:spPr bwMode="auto">
              <a:xfrm>
                <a:off x="4320" y="1008"/>
                <a:ext cx="864" cy="1632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en-US" altLang="en-US" dirty="0">
                  <a:latin typeface="Arial Unicode MS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81938" name="Line 12"/>
              <p:cNvSpPr>
                <a:spLocks noChangeShapeType="1"/>
              </p:cNvSpPr>
              <p:nvPr/>
            </p:nvSpPr>
            <p:spPr bwMode="auto">
              <a:xfrm>
                <a:off x="4320" y="201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39" name="Line 13"/>
              <p:cNvSpPr>
                <a:spLocks noChangeShapeType="1"/>
              </p:cNvSpPr>
              <p:nvPr/>
            </p:nvSpPr>
            <p:spPr bwMode="auto">
              <a:xfrm>
                <a:off x="4320" y="17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0" name="Line 14"/>
              <p:cNvSpPr>
                <a:spLocks noChangeShapeType="1"/>
              </p:cNvSpPr>
              <p:nvPr/>
            </p:nvSpPr>
            <p:spPr bwMode="auto">
              <a:xfrm>
                <a:off x="4320" y="129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1" name="Line 15"/>
              <p:cNvSpPr>
                <a:spLocks noChangeShapeType="1"/>
              </p:cNvSpPr>
              <p:nvPr/>
            </p:nvSpPr>
            <p:spPr bwMode="auto">
              <a:xfrm>
                <a:off x="4320" y="225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942" name="Line 16"/>
              <p:cNvSpPr>
                <a:spLocks noChangeShapeType="1"/>
              </p:cNvSpPr>
              <p:nvPr/>
            </p:nvSpPr>
            <p:spPr bwMode="auto">
              <a:xfrm>
                <a:off x="4320" y="153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929" name="Text Box 17"/>
            <p:cNvSpPr txBox="1">
              <a:spLocks noChangeArrowheads="1"/>
            </p:cNvSpPr>
            <p:nvPr/>
          </p:nvSpPr>
          <p:spPr bwMode="auto">
            <a:xfrm>
              <a:off x="5328" y="1670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1930" name="Text Box 18"/>
            <p:cNvSpPr txBox="1">
              <a:spLocks noChangeArrowheads="1"/>
            </p:cNvSpPr>
            <p:nvPr/>
          </p:nvSpPr>
          <p:spPr bwMode="auto">
            <a:xfrm>
              <a:off x="5352" y="1872"/>
              <a:ext cx="2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81931" name="Line 19"/>
            <p:cNvSpPr>
              <a:spLocks noChangeShapeType="1"/>
            </p:cNvSpPr>
            <p:nvPr/>
          </p:nvSpPr>
          <p:spPr bwMode="auto">
            <a:xfrm>
              <a:off x="3744" y="1200"/>
              <a:ext cx="576" cy="114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932" name="Group 20"/>
            <p:cNvGrpSpPr>
              <a:grpSpLocks/>
            </p:cNvGrpSpPr>
            <p:nvPr/>
          </p:nvGrpSpPr>
          <p:grpSpPr bwMode="auto">
            <a:xfrm>
              <a:off x="4512" y="1142"/>
              <a:ext cx="816" cy="970"/>
              <a:chOff x="5088" y="1152"/>
              <a:chExt cx="816" cy="970"/>
            </a:xfrm>
          </p:grpSpPr>
          <p:sp>
            <p:nvSpPr>
              <p:cNvPr id="81933" name="Text Box 21"/>
              <p:cNvSpPr txBox="1">
                <a:spLocks noChangeArrowheads="1"/>
              </p:cNvSpPr>
              <p:nvPr/>
            </p:nvSpPr>
            <p:spPr bwMode="auto">
              <a:xfrm>
                <a:off x="5088" y="1872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v[k+1]</a:t>
                </a:r>
              </a:p>
            </p:txBody>
          </p:sp>
          <p:sp>
            <p:nvSpPr>
              <p:cNvPr id="81934" name="Text Box 22"/>
              <p:cNvSpPr txBox="1">
                <a:spLocks noChangeArrowheads="1"/>
              </p:cNvSpPr>
              <p:nvPr/>
            </p:nvSpPr>
            <p:spPr bwMode="auto">
              <a:xfrm>
                <a:off x="5088" y="1392"/>
                <a:ext cx="5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 Unicode MS" pitchFamily="34" charset="-128"/>
                    <a:cs typeface="Arial" panose="020B0604020202020204" pitchFamily="34" charset="0"/>
                  </a:rPr>
                  <a:t>...</a:t>
                </a:r>
              </a:p>
            </p:txBody>
          </p:sp>
          <p:sp>
            <p:nvSpPr>
              <p:cNvPr id="81935" name="Text Box 23"/>
              <p:cNvSpPr txBox="1">
                <a:spLocks noChangeArrowheads="1"/>
              </p:cNvSpPr>
              <p:nvPr/>
            </p:nvSpPr>
            <p:spPr bwMode="auto">
              <a:xfrm>
                <a:off x="5088" y="1680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v[k]</a:t>
                </a:r>
              </a:p>
            </p:txBody>
          </p:sp>
          <p:sp>
            <p:nvSpPr>
              <p:cNvPr id="81936" name="Text Box 24"/>
              <p:cNvSpPr txBox="1">
                <a:spLocks noChangeArrowheads="1"/>
              </p:cNvSpPr>
              <p:nvPr/>
            </p:nvSpPr>
            <p:spPr bwMode="auto">
              <a:xfrm>
                <a:off x="5088" y="1152"/>
                <a:ext cx="8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rgbClr val="84B818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rgbClr val="84B818"/>
                  </a:buClr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rgbClr val="84B818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 alt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v[0]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2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Zuordnung von Registern</a:t>
            </a:r>
          </a:p>
        </p:txBody>
      </p:sp>
      <p:graphicFrame>
        <p:nvGraphicFramePr>
          <p:cNvPr id="166942" name="Group 30"/>
          <p:cNvGraphicFramePr>
            <a:graphicFrameLocks noGrp="1"/>
          </p:cNvGraphicFramePr>
          <p:nvPr/>
        </p:nvGraphicFramePr>
        <p:xfrm>
          <a:off x="609600" y="1341438"/>
          <a:ext cx="8059738" cy="4825999"/>
        </p:xfrm>
        <a:graphic>
          <a:graphicData uri="http://schemas.openxmlformats.org/drawingml/2006/table">
            <a:tbl>
              <a:tblPr/>
              <a:tblGrid>
                <a:gridCol w="2116138"/>
                <a:gridCol w="2286000"/>
                <a:gridCol w="3657600"/>
              </a:tblGrid>
              <a:tr h="50806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Speicherzelle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Kommentar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 von 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Aufgrund der MIPS-Konvention für den 1.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8887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Aufgrund der MIPS-Konvention für den 2. Parameter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temp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0090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Interne 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$16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(irgendein freies Register)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Realisierung des Rumpfes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6248400" cy="2657475"/>
          </a:xfrm>
          <a:solidFill>
            <a:srgbClr val="FFCC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smtClean="0">
                <a:latin typeface="Courier New" pitchFamily="49" charset="0"/>
              </a:rPr>
              <a:t>add $2,$4,$5    #Adresse(v[k]) ?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lw  $15, 0($2)  #lade v[k]   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lw  $16, 1($2)  #lade v[k+1] 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sw  $16, 0($2)  #v[k]:=v[k+1](?)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sw  $15, 1($2)  #v[k+1]:=temp(?)</a:t>
            </a:r>
          </a:p>
          <a:p>
            <a:pPr eaLnBrk="1" hangingPunct="1"/>
            <a:r>
              <a:rPr lang="de-DE" altLang="en-US" b="1" smtClean="0">
                <a:latin typeface="Courier New" pitchFamily="49" charset="0"/>
              </a:rPr>
              <a:t># wegen der Byte-adressierung falsch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blackWhite">
          <a:xfrm>
            <a:off x="304800" y="1295400"/>
            <a:ext cx="4724400" cy="1320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=v[k];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v[k]=v[k+1];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v[k+1]=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blackWhite">
          <a:xfrm>
            <a:off x="304800" y="3276600"/>
            <a:ext cx="6248400" cy="2597150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li  $2, 4       #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$2,$2,$5    #Reg[2]:=4*k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$2,$4,$2    #Adresse von v[k]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$15, 0($2)  #lade v[k]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$16, 4($2)  #lade v[k+1] 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$16, 0($2)  #v[k]:=v[k+1]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$15, 4($2)  #v[k+1]:=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temp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83974" name="Text Box 9"/>
          <p:cNvSpPr txBox="1">
            <a:spLocks noChangeArrowheads="1"/>
          </p:cNvSpPr>
          <p:nvPr/>
        </p:nvSpPr>
        <p:spPr bwMode="auto">
          <a:xfrm>
            <a:off x="5143500" y="1295400"/>
            <a:ext cx="160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$4=</a:t>
            </a:r>
            <a:b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Adresse (v)</a:t>
            </a:r>
          </a:p>
        </p:txBody>
      </p:sp>
      <p:grpSp>
        <p:nvGrpSpPr>
          <p:cNvPr id="83975" name="Group 10"/>
          <p:cNvGrpSpPr>
            <a:grpSpLocks/>
          </p:cNvGrpSpPr>
          <p:nvPr/>
        </p:nvGrpSpPr>
        <p:grpSpPr bwMode="auto">
          <a:xfrm>
            <a:off x="6858000" y="1371600"/>
            <a:ext cx="2057400" cy="2590800"/>
            <a:chOff x="4320" y="1008"/>
            <a:chExt cx="864" cy="1632"/>
          </a:xfrm>
        </p:grpSpPr>
        <p:sp>
          <p:nvSpPr>
            <p:cNvPr id="83987" name="Text Box 11"/>
            <p:cNvSpPr txBox="1">
              <a:spLocks noChangeArrowheads="1"/>
            </p:cNvSpPr>
            <p:nvPr/>
          </p:nvSpPr>
          <p:spPr bwMode="auto">
            <a:xfrm>
              <a:off x="4320" y="1008"/>
              <a:ext cx="864" cy="16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Arial Unicode MS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83988" name="Line 12"/>
            <p:cNvSpPr>
              <a:spLocks noChangeShapeType="1"/>
            </p:cNvSpPr>
            <p:nvPr/>
          </p:nvSpPr>
          <p:spPr bwMode="auto">
            <a:xfrm>
              <a:off x="4320" y="201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89" name="Line 13"/>
            <p:cNvSpPr>
              <a:spLocks noChangeShapeType="1"/>
            </p:cNvSpPr>
            <p:nvPr/>
          </p:nvSpPr>
          <p:spPr bwMode="auto">
            <a:xfrm>
              <a:off x="4320" y="17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0" name="Line 14"/>
            <p:cNvSpPr>
              <a:spLocks noChangeShapeType="1"/>
            </p:cNvSpPr>
            <p:nvPr/>
          </p:nvSpPr>
          <p:spPr bwMode="auto">
            <a:xfrm>
              <a:off x="4320" y="129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1" name="Line 15"/>
            <p:cNvSpPr>
              <a:spLocks noChangeShapeType="1"/>
            </p:cNvSpPr>
            <p:nvPr/>
          </p:nvSpPr>
          <p:spPr bwMode="auto">
            <a:xfrm>
              <a:off x="4320" y="225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992" name="Line 16"/>
            <p:cNvSpPr>
              <a:spLocks noChangeShapeType="1"/>
            </p:cNvSpPr>
            <p:nvPr/>
          </p:nvSpPr>
          <p:spPr bwMode="auto">
            <a:xfrm>
              <a:off x="4320" y="153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976" name="Text Box 17"/>
          <p:cNvSpPr txBox="1">
            <a:spLocks noChangeArrowheads="1"/>
          </p:cNvSpPr>
          <p:nvPr/>
        </p:nvSpPr>
        <p:spPr bwMode="auto">
          <a:xfrm>
            <a:off x="8458200" y="2651125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 Unicode MS" pitchFamily="34" charset="-128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83977" name="Text Box 18"/>
          <p:cNvSpPr txBox="1">
            <a:spLocks noChangeArrowheads="1"/>
          </p:cNvSpPr>
          <p:nvPr/>
        </p:nvSpPr>
        <p:spPr bwMode="auto">
          <a:xfrm>
            <a:off x="8496300" y="2971800"/>
            <a:ext cx="342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 Unicode MS" pitchFamily="34" charset="-128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83978" name="Line 19"/>
          <p:cNvSpPr>
            <a:spLocks noChangeShapeType="1"/>
          </p:cNvSpPr>
          <p:nvPr/>
        </p:nvSpPr>
        <p:spPr bwMode="auto">
          <a:xfrm>
            <a:off x="5943600" y="1997075"/>
            <a:ext cx="914400" cy="889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979" name="Group 20"/>
          <p:cNvGrpSpPr>
            <a:grpSpLocks/>
          </p:cNvGrpSpPr>
          <p:nvPr/>
        </p:nvGrpSpPr>
        <p:grpSpPr bwMode="auto">
          <a:xfrm>
            <a:off x="7162800" y="1812925"/>
            <a:ext cx="1295400" cy="1539875"/>
            <a:chOff x="5088" y="1152"/>
            <a:chExt cx="816" cy="970"/>
          </a:xfrm>
        </p:grpSpPr>
        <p:sp>
          <p:nvSpPr>
            <p:cNvPr id="83983" name="Text Box 21"/>
            <p:cNvSpPr txBox="1">
              <a:spLocks noChangeArrowheads="1"/>
            </p:cNvSpPr>
            <p:nvPr/>
          </p:nvSpPr>
          <p:spPr bwMode="auto">
            <a:xfrm>
              <a:off x="5088" y="187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v[k+1]</a:t>
              </a:r>
            </a:p>
          </p:txBody>
        </p:sp>
        <p:sp>
          <p:nvSpPr>
            <p:cNvPr id="83984" name="Text Box 22"/>
            <p:cNvSpPr txBox="1">
              <a:spLocks noChangeArrowheads="1"/>
            </p:cNvSpPr>
            <p:nvPr/>
          </p:nvSpPr>
          <p:spPr bwMode="auto">
            <a:xfrm>
              <a:off x="5088" y="1392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 Unicode MS" pitchFamily="34" charset="-128"/>
                  <a:cs typeface="Arial" panose="020B0604020202020204" pitchFamily="34" charset="0"/>
                </a:rPr>
                <a:t>...</a:t>
              </a:r>
            </a:p>
          </p:txBody>
        </p:sp>
        <p:sp>
          <p:nvSpPr>
            <p:cNvPr id="83985" name="Text Box 23"/>
            <p:cNvSpPr txBox="1">
              <a:spLocks noChangeArrowheads="1"/>
            </p:cNvSpPr>
            <p:nvPr/>
          </p:nvSpPr>
          <p:spPr bwMode="auto">
            <a:xfrm>
              <a:off x="5088" y="1680"/>
              <a:ext cx="3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v[k]</a:t>
              </a:r>
            </a:p>
          </p:txBody>
        </p:sp>
        <p:sp>
          <p:nvSpPr>
            <p:cNvPr id="83986" name="Text Box 24"/>
            <p:cNvSpPr txBox="1">
              <a:spLocks noChangeArrowheads="1"/>
            </p:cNvSpPr>
            <p:nvPr/>
          </p:nvSpPr>
          <p:spPr bwMode="auto">
            <a:xfrm>
              <a:off x="5088" y="1152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v[0]</a:t>
              </a:r>
            </a:p>
          </p:txBody>
        </p:sp>
      </p:grpSp>
      <p:grpSp>
        <p:nvGrpSpPr>
          <p:cNvPr id="167942" name="Group 6"/>
          <p:cNvGrpSpPr>
            <a:grpSpLocks/>
          </p:cNvGrpSpPr>
          <p:nvPr/>
        </p:nvGrpSpPr>
        <p:grpSpPr bwMode="auto">
          <a:xfrm>
            <a:off x="8458200" y="2613025"/>
            <a:ext cx="381000" cy="685800"/>
            <a:chOff x="3360" y="912"/>
            <a:chExt cx="240" cy="432"/>
          </a:xfrm>
        </p:grpSpPr>
        <p:sp>
          <p:nvSpPr>
            <p:cNvPr id="83981" name="Text Box 7"/>
            <p:cNvSpPr txBox="1">
              <a:spLocks noChangeArrowheads="1"/>
            </p:cNvSpPr>
            <p:nvPr/>
          </p:nvSpPr>
          <p:spPr bwMode="auto">
            <a:xfrm>
              <a:off x="3360" y="115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83982" name="Text Box 8"/>
            <p:cNvSpPr txBox="1">
              <a:spLocks noChangeArrowheads="1"/>
            </p:cNvSpPr>
            <p:nvPr/>
          </p:nvSpPr>
          <p:spPr bwMode="auto">
            <a:xfrm>
              <a:off x="3360" y="912"/>
              <a:ext cx="240" cy="19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der Register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648200" cy="1927225"/>
          </a:xfrm>
          <a:solidFill>
            <a:srgbClr val="CCFFCC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dirty="0" smtClean="0"/>
              <a:t>Prolog: Sichern der in </a:t>
            </a:r>
            <a:r>
              <a:rPr lang="de-DE" altLang="en-US" b="1" dirty="0" err="1" smtClean="0"/>
              <a:t>swap</a:t>
            </a:r>
            <a:r>
              <a:rPr lang="de-DE" altLang="en-US" b="1" dirty="0" smtClean="0"/>
              <a:t> überschriebenen Register:</a:t>
            </a:r>
          </a:p>
          <a:p>
            <a:pPr eaLnBrk="1" hangingPunct="1"/>
            <a:r>
              <a:rPr lang="de-DE" altLang="en-US" b="1" dirty="0" smtClean="0"/>
              <a:t>    </a:t>
            </a:r>
            <a:r>
              <a:rPr lang="de-DE" altLang="en-US" dirty="0" smtClean="0"/>
              <a:t>Prolog</a:t>
            </a:r>
          </a:p>
          <a:p>
            <a:pPr eaLnBrk="1" hangingPunct="1"/>
            <a:r>
              <a:rPr lang="de-DE" altLang="en-US" dirty="0" smtClean="0"/>
              <a:t>    Prozedurrumpf</a:t>
            </a:r>
          </a:p>
          <a:p>
            <a:pPr eaLnBrk="1" hangingPunct="1"/>
            <a:r>
              <a:rPr lang="de-DE" altLang="en-US" dirty="0" smtClean="0"/>
              <a:t>    Epilog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blackWhite">
          <a:xfrm>
            <a:off x="228600" y="3581400"/>
            <a:ext cx="4267200" cy="1938992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$29,$29,-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16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8($29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</a:t>
            </a:r>
            <a:r>
              <a:rPr lang="de-DE" altLang="en-US" b="1" dirty="0" err="1" smtClean="0">
                <a:latin typeface="Courier New" pitchFamily="49" charset="0"/>
                <a:cs typeface="Arial" panose="020B0604020202020204" pitchFamily="34" charset="0"/>
              </a:rPr>
              <a:t>w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 $31, 12($29)  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0" name="Line 8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6172200" y="259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953000" y="5029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 Unicode MS" pitchFamily="34" charset="-128"/>
                <a:cs typeface="Arial" panose="020B0604020202020204" pitchFamily="34" charset="0"/>
              </a:rPr>
              <a:t>$29</a:t>
            </a:r>
          </a:p>
        </p:txBody>
      </p:sp>
      <p:sp>
        <p:nvSpPr>
          <p:cNvPr id="85003" name="Line 11"/>
          <p:cNvSpPr>
            <a:spLocks noChangeShapeType="1"/>
          </p:cNvSpPr>
          <p:nvPr/>
        </p:nvSpPr>
        <p:spPr bwMode="auto">
          <a:xfrm>
            <a:off x="5638800" y="52911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Vorab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2514600" y="6172200"/>
            <a:ext cx="53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8975" name="Group 15"/>
          <p:cNvGrpSpPr>
            <a:grpSpLocks/>
          </p:cNvGrpSpPr>
          <p:nvPr/>
        </p:nvGrpSpPr>
        <p:grpSpPr bwMode="auto">
          <a:xfrm>
            <a:off x="4953000" y="3649663"/>
            <a:ext cx="1219200" cy="2133600"/>
            <a:chOff x="4560" y="192"/>
            <a:chExt cx="768" cy="1344"/>
          </a:xfrm>
        </p:grpSpPr>
        <p:sp>
          <p:nvSpPr>
            <p:cNvPr id="85017" name="Rectangle 16"/>
            <p:cNvSpPr>
              <a:spLocks noChangeArrowheads="1"/>
            </p:cNvSpPr>
            <p:nvPr/>
          </p:nvSpPr>
          <p:spPr bwMode="gray">
            <a:xfrm>
              <a:off x="4560" y="192"/>
              <a:ext cx="768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8" name="Text Box 17"/>
            <p:cNvSpPr txBox="1">
              <a:spLocks noChangeArrowheads="1"/>
            </p:cNvSpPr>
            <p:nvPr/>
          </p:nvSpPr>
          <p:spPr bwMode="gray">
            <a:xfrm>
              <a:off x="4560" y="192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$29</a:t>
              </a:r>
            </a:p>
          </p:txBody>
        </p:sp>
        <p:sp>
          <p:nvSpPr>
            <p:cNvPr id="85019" name="Line 18"/>
            <p:cNvSpPr>
              <a:spLocks noChangeShapeType="1"/>
            </p:cNvSpPr>
            <p:nvPr/>
          </p:nvSpPr>
          <p:spPr bwMode="gray">
            <a:xfrm>
              <a:off x="4992" y="351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979" name="Group 19"/>
          <p:cNvGrpSpPr>
            <a:grpSpLocks/>
          </p:cNvGrpSpPr>
          <p:nvPr/>
        </p:nvGrpSpPr>
        <p:grpSpPr bwMode="auto">
          <a:xfrm>
            <a:off x="2667000" y="3978275"/>
            <a:ext cx="3505200" cy="898525"/>
            <a:chOff x="1680" y="2506"/>
            <a:chExt cx="2208" cy="566"/>
          </a:xfrm>
        </p:grpSpPr>
        <p:sp>
          <p:nvSpPr>
            <p:cNvPr id="85014" name="Line 20"/>
            <p:cNvSpPr>
              <a:spLocks noChangeShapeType="1"/>
            </p:cNvSpPr>
            <p:nvPr/>
          </p:nvSpPr>
          <p:spPr bwMode="auto">
            <a:xfrm flipV="1">
              <a:off x="1680" y="2506"/>
              <a:ext cx="2208" cy="134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5" name="Line 21"/>
            <p:cNvSpPr>
              <a:spLocks noChangeShapeType="1"/>
            </p:cNvSpPr>
            <p:nvPr/>
          </p:nvSpPr>
          <p:spPr bwMode="auto">
            <a:xfrm>
              <a:off x="1824" y="2832"/>
              <a:ext cx="2064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6" name="Line 22"/>
            <p:cNvSpPr>
              <a:spLocks noChangeShapeType="1"/>
            </p:cNvSpPr>
            <p:nvPr/>
          </p:nvSpPr>
          <p:spPr bwMode="auto">
            <a:xfrm flipV="1">
              <a:off x="1824" y="3072"/>
              <a:ext cx="20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983" name="Group 23"/>
          <p:cNvGrpSpPr>
            <a:grpSpLocks/>
          </p:cNvGrpSpPr>
          <p:nvPr/>
        </p:nvGrpSpPr>
        <p:grpSpPr bwMode="auto">
          <a:xfrm>
            <a:off x="6172200" y="3778250"/>
            <a:ext cx="2743200" cy="2546350"/>
            <a:chOff x="3888" y="96"/>
            <a:chExt cx="1728" cy="1604"/>
          </a:xfrm>
        </p:grpSpPr>
        <p:sp>
          <p:nvSpPr>
            <p:cNvPr id="85012" name="Text Box 24"/>
            <p:cNvSpPr txBox="1">
              <a:spLocks noChangeArrowheads="1"/>
            </p:cNvSpPr>
            <p:nvPr/>
          </p:nvSpPr>
          <p:spPr bwMode="auto">
            <a:xfrm>
              <a:off x="3888" y="96"/>
              <a:ext cx="1728" cy="8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013" name="Text Box 25"/>
            <p:cNvSpPr txBox="1">
              <a:spLocks noChangeArrowheads="1"/>
            </p:cNvSpPr>
            <p:nvPr/>
          </p:nvSpPr>
          <p:spPr bwMode="auto">
            <a:xfrm>
              <a:off x="3888" y="96"/>
              <a:ext cx="1728" cy="1604"/>
            </a:xfrm>
            <a:prstGeom prst="rect">
              <a:avLst/>
            </a:prstGeom>
            <a:solidFill>
              <a:srgbClr val="DDDDDD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Nach dem Sichern  belegter Teil des </a:t>
              </a:r>
              <a:r>
                <a:rPr lang="de-DE" alt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Stacks</a:t>
              </a:r>
            </a:p>
          </p:txBody>
        </p:sp>
      </p:grpSp>
      <p:sp>
        <p:nvSpPr>
          <p:cNvPr id="85010" name="AutoShape 26"/>
          <p:cNvSpPr>
            <a:spLocks noChangeArrowheads="1"/>
          </p:cNvSpPr>
          <p:nvPr/>
        </p:nvSpPr>
        <p:spPr bwMode="auto">
          <a:xfrm>
            <a:off x="1752600" y="2133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1" name="Text Box 27"/>
          <p:cNvSpPr txBox="1">
            <a:spLocks noChangeArrowheads="1"/>
          </p:cNvSpPr>
          <p:nvPr/>
        </p:nvSpPr>
        <p:spPr bwMode="auto">
          <a:xfrm>
            <a:off x="228600" y="5499100"/>
            <a:ext cx="518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Wegen der Verwendung des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auch für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(siehe 2.2.2.3) immer </a:t>
            </a:r>
            <a:r>
              <a:rPr lang="de-D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zuerst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mittels </a:t>
            </a:r>
            <a:r>
              <a:rPr lang="de-DE" altLang="en-US" sz="18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den Platz auf dem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schaffen!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7163"/>
            <a:ext cx="9144000" cy="865187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Rechnerarchitektur</a:t>
            </a:r>
            <a:br>
              <a:rPr lang="de-DE" altLang="en-US" dirty="0" smtClean="0"/>
            </a:br>
            <a:r>
              <a:rPr lang="de-DE" altLang="en-US" dirty="0" smtClean="0"/>
              <a:t>- Einleitung -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7772400" cy="420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b="1" dirty="0" smtClean="0"/>
              <a:t>Abstraktionsebenen: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93688" y="2038350"/>
            <a:ext cx="7631112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Übliche Programmiersprache (C, Java)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Assemblerprogramm-Ebene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Maschinenprogramm-Ebene / Befehlsschnittstelle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endParaRPr lang="de-DE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Register-Transfer-Verhaltensebene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Register-Transfer-Strukturebene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Gatter-Ebene</a:t>
            </a:r>
          </a:p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Transistorebene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51200" y="36576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Betriebssystem-Ebene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03200" y="1981200"/>
            <a:ext cx="77216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03200" y="25146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203200" y="31242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203200" y="41148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203200" y="47244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203200" y="52578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203200" y="5791200"/>
            <a:ext cx="772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2982913" y="3657600"/>
            <a:ext cx="4941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 flipV="1">
            <a:off x="2982913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8191500" y="1981200"/>
            <a:ext cx="1066800" cy="3810000"/>
            <a:chOff x="5160" y="1248"/>
            <a:chExt cx="672" cy="2400"/>
          </a:xfrm>
        </p:grpSpPr>
        <p:sp>
          <p:nvSpPr>
            <p:cNvPr id="10270" name="Line 17"/>
            <p:cNvSpPr>
              <a:spLocks noChangeShapeType="1"/>
            </p:cNvSpPr>
            <p:nvPr/>
          </p:nvSpPr>
          <p:spPr bwMode="auto">
            <a:xfrm>
              <a:off x="5160" y="1584"/>
              <a:ext cx="0" cy="15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1" name="Text Box 18"/>
            <p:cNvSpPr txBox="1">
              <a:spLocks noChangeArrowheads="1"/>
            </p:cNvSpPr>
            <p:nvPr/>
          </p:nvSpPr>
          <p:spPr bwMode="auto">
            <a:xfrm>
              <a:off x="5160" y="2112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RS2</a:t>
              </a:r>
            </a:p>
          </p:txBody>
        </p:sp>
        <p:sp>
          <p:nvSpPr>
            <p:cNvPr id="10272" name="Line 19"/>
            <p:cNvSpPr>
              <a:spLocks noChangeShapeType="1"/>
            </p:cNvSpPr>
            <p:nvPr/>
          </p:nvSpPr>
          <p:spPr bwMode="auto">
            <a:xfrm>
              <a:off x="5160" y="312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73" name="Text Box 20"/>
            <p:cNvSpPr txBox="1">
              <a:spLocks noChangeArrowheads="1"/>
            </p:cNvSpPr>
            <p:nvPr/>
          </p:nvSpPr>
          <p:spPr bwMode="auto">
            <a:xfrm>
              <a:off x="5232" y="3264"/>
              <a:ext cx="52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RS1</a:t>
              </a:r>
            </a:p>
          </p:txBody>
        </p:sp>
        <p:sp>
          <p:nvSpPr>
            <p:cNvPr id="10274" name="Text Box 21"/>
            <p:cNvSpPr txBox="1">
              <a:spLocks noChangeArrowheads="1"/>
            </p:cNvSpPr>
            <p:nvPr/>
          </p:nvSpPr>
          <p:spPr bwMode="auto">
            <a:xfrm>
              <a:off x="5232" y="1248"/>
              <a:ext cx="6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DAP</a:t>
              </a:r>
            </a:p>
          </p:txBody>
        </p:sp>
        <p:sp>
          <p:nvSpPr>
            <p:cNvPr id="10275" name="Line 22"/>
            <p:cNvSpPr>
              <a:spLocks noChangeShapeType="1"/>
            </p:cNvSpPr>
            <p:nvPr/>
          </p:nvSpPr>
          <p:spPr bwMode="auto">
            <a:xfrm flipV="1">
              <a:off x="5160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8305800" y="2667000"/>
            <a:ext cx="571500" cy="304800"/>
          </a:xfrm>
          <a:prstGeom prst="leftArrow">
            <a:avLst>
              <a:gd name="adj1" fmla="val 50000"/>
              <a:gd name="adj2" fmla="val 46875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6261100" y="2819400"/>
            <a:ext cx="1600200" cy="762000"/>
            <a:chOff x="2304" y="624"/>
            <a:chExt cx="1240" cy="480"/>
          </a:xfrm>
        </p:grpSpPr>
        <p:sp>
          <p:nvSpPr>
            <p:cNvPr id="10268" name="AutoShape 32"/>
            <p:cNvSpPr>
              <a:spLocks noChangeArrowheads="1"/>
            </p:cNvSpPr>
            <p:nvPr/>
          </p:nvSpPr>
          <p:spPr bwMode="auto">
            <a:xfrm>
              <a:off x="2304" y="624"/>
              <a:ext cx="1240" cy="480"/>
            </a:xfrm>
            <a:prstGeom prst="upDownArrowCallout">
              <a:avLst>
                <a:gd name="adj1" fmla="val 64583"/>
                <a:gd name="adj2" fmla="val 64583"/>
                <a:gd name="adj3" fmla="val 12500"/>
                <a:gd name="adj4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9" name="Text Box 33"/>
            <p:cNvSpPr txBox="1">
              <a:spLocks noChangeArrowheads="1"/>
            </p:cNvSpPr>
            <p:nvPr/>
          </p:nvSpPr>
          <p:spPr bwMode="auto">
            <a:xfrm>
              <a:off x="2448" y="720"/>
              <a:ext cx="10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Assembler</a:t>
              </a:r>
            </a:p>
          </p:txBody>
        </p:sp>
      </p:grpSp>
      <p:sp>
        <p:nvSpPr>
          <p:cNvPr id="10258" name="Text Box 36"/>
          <p:cNvSpPr txBox="1">
            <a:spLocks noChangeArrowheads="1"/>
          </p:cNvSpPr>
          <p:nvPr/>
        </p:nvSpPr>
        <p:spPr bwMode="auto">
          <a:xfrm>
            <a:off x="4356100" y="4814888"/>
            <a:ext cx="3505200" cy="3762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Addierer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Multiplexer, Register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59" name="Text Box 37"/>
          <p:cNvSpPr txBox="1">
            <a:spLocks noChangeArrowheads="1"/>
          </p:cNvSpPr>
          <p:nvPr/>
        </p:nvSpPr>
        <p:spPr bwMode="auto">
          <a:xfrm>
            <a:off x="4356100" y="5373688"/>
            <a:ext cx="111283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f=a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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bc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10260" name="Text Box 38"/>
          <p:cNvSpPr txBox="1">
            <a:spLocks noChangeArrowheads="1"/>
          </p:cNvSpPr>
          <p:nvPr/>
        </p:nvSpPr>
        <p:spPr bwMode="auto">
          <a:xfrm>
            <a:off x="5819775" y="4221163"/>
            <a:ext cx="190658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Reg[2]:=Reg[3]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1" name="Text Box 39"/>
          <p:cNvSpPr txBox="1">
            <a:spLocks noChangeArrowheads="1"/>
          </p:cNvSpPr>
          <p:nvPr/>
        </p:nvSpPr>
        <p:spPr bwMode="auto">
          <a:xfrm>
            <a:off x="685800" y="3611563"/>
            <a:ext cx="1582738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01010..10</a:t>
            </a:r>
            <a:r>
              <a:rPr lang="de-DE" alt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2" name="Text Box 40"/>
          <p:cNvSpPr txBox="1">
            <a:spLocks noChangeArrowheads="1"/>
          </p:cNvSpPr>
          <p:nvPr/>
        </p:nvSpPr>
        <p:spPr bwMode="auto">
          <a:xfrm>
            <a:off x="3832225" y="2620963"/>
            <a:ext cx="1987550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bne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$1,$2,loop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3" name="Text Box 41"/>
          <p:cNvSpPr txBox="1">
            <a:spLocks noChangeArrowheads="1"/>
          </p:cNvSpPr>
          <p:nvPr/>
        </p:nvSpPr>
        <p:spPr bwMode="auto">
          <a:xfrm>
            <a:off x="4840288" y="2057400"/>
            <a:ext cx="1476375" cy="406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6261100" y="2057400"/>
            <a:ext cx="1600200" cy="762000"/>
            <a:chOff x="3936" y="480"/>
            <a:chExt cx="1240" cy="480"/>
          </a:xfrm>
        </p:grpSpPr>
        <p:sp>
          <p:nvSpPr>
            <p:cNvPr id="10266" name="AutoShape 30"/>
            <p:cNvSpPr>
              <a:spLocks noChangeArrowheads="1"/>
            </p:cNvSpPr>
            <p:nvPr/>
          </p:nvSpPr>
          <p:spPr bwMode="auto">
            <a:xfrm>
              <a:off x="3936" y="480"/>
              <a:ext cx="1240" cy="480"/>
            </a:xfrm>
            <a:prstGeom prst="upDownArrowCallout">
              <a:avLst>
                <a:gd name="adj1" fmla="val 64583"/>
                <a:gd name="adj2" fmla="val 64583"/>
                <a:gd name="adj3" fmla="val 12500"/>
                <a:gd name="adj4" fmla="val 50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67" name="Text Box 31"/>
            <p:cNvSpPr txBox="1">
              <a:spLocks noChangeArrowheads="1"/>
            </p:cNvSpPr>
            <p:nvPr/>
          </p:nvSpPr>
          <p:spPr bwMode="auto">
            <a:xfrm>
              <a:off x="4080" y="576"/>
              <a:ext cx="98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Compiler</a:t>
              </a:r>
            </a:p>
          </p:txBody>
        </p:sp>
      </p:grpSp>
      <p:sp>
        <p:nvSpPr>
          <p:cNvPr id="10265" name="Text Box 43"/>
          <p:cNvSpPr txBox="1">
            <a:spLocks noChangeArrowheads="1"/>
          </p:cNvSpPr>
          <p:nvPr/>
        </p:nvSpPr>
        <p:spPr bwMode="auto">
          <a:xfrm>
            <a:off x="7924800" y="5867400"/>
            <a:ext cx="118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ET&amp;NT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5" grpId="0" animBg="1"/>
      <p:bldP spid="10265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Rückschreiben der Register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372100" cy="1927225"/>
          </a:xfrm>
          <a:solidFill>
            <a:srgbClr val="EBFFEB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de-DE" altLang="en-US" b="1" dirty="0" smtClean="0"/>
              <a:t>Epilog: Rückschreiben der in </a:t>
            </a:r>
            <a:r>
              <a:rPr lang="de-DE" altLang="en-US" b="1" dirty="0" err="1" smtClean="0"/>
              <a:t>swap</a:t>
            </a:r>
            <a:r>
              <a:rPr lang="de-DE" altLang="en-US" b="1" dirty="0" smtClean="0"/>
              <a:t> überschriebenen Register:</a:t>
            </a:r>
          </a:p>
          <a:p>
            <a:pPr eaLnBrk="1" hangingPunct="1"/>
            <a:r>
              <a:rPr lang="de-DE" altLang="en-US" b="1" dirty="0" smtClean="0"/>
              <a:t>    </a:t>
            </a:r>
            <a:r>
              <a:rPr lang="de-DE" altLang="en-US" dirty="0" smtClean="0"/>
              <a:t>Prolog</a:t>
            </a:r>
          </a:p>
          <a:p>
            <a:pPr eaLnBrk="1" hangingPunct="1"/>
            <a:r>
              <a:rPr lang="de-DE" altLang="en-US" dirty="0" smtClean="0"/>
              <a:t>    Prozedurrumpf</a:t>
            </a:r>
          </a:p>
          <a:p>
            <a:pPr eaLnBrk="1" hangingPunct="1"/>
            <a:r>
              <a:rPr lang="de-DE" altLang="en-US" dirty="0" smtClean="0"/>
              <a:t>    Epilog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blackWhite">
          <a:xfrm>
            <a:off x="228600" y="3581400"/>
            <a:ext cx="4267200" cy="1938992"/>
          </a:xfrm>
          <a:prstGeom prst="rect">
            <a:avLst/>
          </a:prstGeom>
          <a:solidFill>
            <a:srgbClr val="FFDD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$2, 0($29) 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$15, 4($29)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$16, 8($29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$31, 12($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$29,$</a:t>
            </a:r>
            <a:r>
              <a:rPr lang="de-DE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29,16 </a:t>
            </a:r>
            <a:endParaRPr lang="de-DE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6172200" y="2590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Speicher</a:t>
            </a: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2514600" y="6172200"/>
            <a:ext cx="533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1676400" y="2895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172200" y="3276600"/>
            <a:ext cx="2743200" cy="304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>
            <a:off x="6172200" y="377825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6172200" y="4716463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>
            <a:off x="6172200" y="4191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28" name="Text Box 14"/>
          <p:cNvSpPr txBox="1">
            <a:spLocks noChangeArrowheads="1"/>
          </p:cNvSpPr>
          <p:nvPr/>
        </p:nvSpPr>
        <p:spPr bwMode="auto">
          <a:xfrm>
            <a:off x="6172200" y="5143500"/>
            <a:ext cx="2743200" cy="1181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Vorab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6029" name="Line 15"/>
          <p:cNvSpPr>
            <a:spLocks noChangeShapeType="1"/>
          </p:cNvSpPr>
          <p:nvPr/>
        </p:nvSpPr>
        <p:spPr bwMode="auto">
          <a:xfrm>
            <a:off x="6172200" y="5486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012" name="Group 28"/>
          <p:cNvGrpSpPr>
            <a:grpSpLocks/>
          </p:cNvGrpSpPr>
          <p:nvPr/>
        </p:nvGrpSpPr>
        <p:grpSpPr bwMode="auto">
          <a:xfrm>
            <a:off x="4991100" y="3733800"/>
            <a:ext cx="1181100" cy="457200"/>
            <a:chOff x="3120" y="2314"/>
            <a:chExt cx="744" cy="288"/>
          </a:xfrm>
        </p:grpSpPr>
        <p:sp>
          <p:nvSpPr>
            <p:cNvPr id="86037" name="Text Box 12"/>
            <p:cNvSpPr txBox="1">
              <a:spLocks noChangeArrowheads="1"/>
            </p:cNvSpPr>
            <p:nvPr/>
          </p:nvSpPr>
          <p:spPr bwMode="auto">
            <a:xfrm>
              <a:off x="3120" y="2314"/>
              <a:ext cx="5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$29</a:t>
              </a:r>
            </a:p>
          </p:txBody>
        </p:sp>
        <p:sp>
          <p:nvSpPr>
            <p:cNvPr id="86038" name="Line 19"/>
            <p:cNvSpPr>
              <a:spLocks noChangeShapeType="1"/>
            </p:cNvSpPr>
            <p:nvPr/>
          </p:nvSpPr>
          <p:spPr bwMode="auto">
            <a:xfrm>
              <a:off x="3528" y="245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006" name="Group 22"/>
          <p:cNvGrpSpPr>
            <a:grpSpLocks/>
          </p:cNvGrpSpPr>
          <p:nvPr/>
        </p:nvGrpSpPr>
        <p:grpSpPr bwMode="auto">
          <a:xfrm>
            <a:off x="2667000" y="3952875"/>
            <a:ext cx="3505200" cy="993775"/>
            <a:chOff x="1680" y="2458"/>
            <a:chExt cx="2208" cy="626"/>
          </a:xfrm>
        </p:grpSpPr>
        <p:sp>
          <p:nvSpPr>
            <p:cNvPr id="86034" name="Line 23"/>
            <p:cNvSpPr>
              <a:spLocks noChangeShapeType="1"/>
            </p:cNvSpPr>
            <p:nvPr/>
          </p:nvSpPr>
          <p:spPr bwMode="auto">
            <a:xfrm flipH="1" flipV="1">
              <a:off x="1680" y="2458"/>
              <a:ext cx="220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35" name="Line 24"/>
            <p:cNvSpPr>
              <a:spLocks noChangeShapeType="1"/>
            </p:cNvSpPr>
            <p:nvPr/>
          </p:nvSpPr>
          <p:spPr bwMode="auto">
            <a:xfrm flipH="1" flipV="1">
              <a:off x="1824" y="2640"/>
              <a:ext cx="2064" cy="20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036" name="Line 25"/>
            <p:cNvSpPr>
              <a:spLocks noChangeShapeType="1"/>
            </p:cNvSpPr>
            <p:nvPr/>
          </p:nvSpPr>
          <p:spPr bwMode="auto">
            <a:xfrm flipH="1" flipV="1">
              <a:off x="1824" y="2842"/>
              <a:ext cx="2064" cy="24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0010" name="Text Box 26"/>
          <p:cNvSpPr txBox="1">
            <a:spLocks noChangeArrowheads="1"/>
          </p:cNvSpPr>
          <p:nvPr/>
        </p:nvSpPr>
        <p:spPr bwMode="auto">
          <a:xfrm>
            <a:off x="6172200" y="3784600"/>
            <a:ext cx="2743200" cy="2540000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Nach dem Sichern  belegter Teil des 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</a:p>
        </p:txBody>
      </p:sp>
      <p:sp>
        <p:nvSpPr>
          <p:cNvPr id="86033" name="Text Box 27"/>
          <p:cNvSpPr txBox="1">
            <a:spLocks noChangeArrowheads="1"/>
          </p:cNvSpPr>
          <p:nvPr/>
        </p:nvSpPr>
        <p:spPr bwMode="auto">
          <a:xfrm>
            <a:off x="228600" y="5499100"/>
            <a:ext cx="5181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Wegen der Verwendung des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auch für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Interrupts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(siehe 2.2.2.3) immer </a:t>
            </a:r>
            <a:r>
              <a:rPr lang="de-DE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zuletzt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mittels </a:t>
            </a:r>
            <a:r>
              <a:rPr lang="de-DE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addi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den Platz auf dem 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freigeben!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70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5.55556E-7 0.20996 " pathEditMode="relative" ptsTypes="AA">
                                      <p:cBhvr>
                                        <p:cTn id="20" dur="2000" fill="hold"/>
                                        <p:tgtEl>
                                          <p:spTgt spid="170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8"/>
            <a:ext cx="7100888" cy="1019175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Übersetzung von </a:t>
            </a:r>
            <a:r>
              <a:rPr lang="de-DE" altLang="en-US" i="1" dirty="0" err="1" smtClean="0"/>
              <a:t>bubble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sort</a:t>
            </a:r>
            <a:endParaRPr lang="de-DE" altLang="en-US" i="1" dirty="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04800" y="4786313"/>
            <a:ext cx="8458200" cy="1562100"/>
          </a:xfrm>
          <a:prstGeom prst="rect">
            <a:avLst/>
          </a:prstGeom>
          <a:solidFill>
            <a:srgbClr val="EBFFE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371600" indent="-4572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828800" indent="-4572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286000" indent="-4572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Schritte der Übersetzung in Assembler: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1.  Zuordnung von Speicherzellen zu Variablen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2.  Übersetzung des Prozedurrumpfes in Assembler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3.  Sichern und Rückschreiben der Registerinhalte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04800" y="1258888"/>
            <a:ext cx="8458200" cy="33877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v[10000]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sort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v[],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n)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{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i,j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(i=0; i&lt;n; i=i+1) {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(j=i-1; j&gt;=0 &amp;&amp; v[j]&gt;v[j+1]; j=j-1){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 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v,j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);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 }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 }</a:t>
            </a:r>
          </a:p>
          <a:p>
            <a:pPr eaLnBrk="1" hangingPunct="1"/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}</a:t>
            </a:r>
          </a:p>
        </p:txBody>
      </p:sp>
      <p:sp>
        <p:nvSpPr>
          <p:cNvPr id="87045" name="Text Box 12"/>
          <p:cNvSpPr txBox="1">
            <a:spLocks noChangeArrowheads="1"/>
          </p:cNvSpPr>
          <p:nvPr/>
        </p:nvSpPr>
        <p:spPr bwMode="auto">
          <a:xfrm>
            <a:off x="8801100" y="1304925"/>
            <a:ext cx="22383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Zuordnung von Registern</a:t>
            </a:r>
          </a:p>
        </p:txBody>
      </p:sp>
      <p:graphicFrame>
        <p:nvGraphicFramePr>
          <p:cNvPr id="69677" name="Group 45"/>
          <p:cNvGraphicFramePr>
            <a:graphicFrameLocks noGrp="1"/>
          </p:cNvGraphicFramePr>
          <p:nvPr/>
        </p:nvGraphicFramePr>
        <p:xfrm>
          <a:off x="381000" y="1196975"/>
          <a:ext cx="8382000" cy="5121276"/>
        </p:xfrm>
        <a:graphic>
          <a:graphicData uri="http://schemas.openxmlformats.org/drawingml/2006/table">
            <a:tbl>
              <a:tblPr/>
              <a:tblGrid>
                <a:gridCol w="2500313"/>
                <a:gridCol w="2626791"/>
                <a:gridCol w="3254896"/>
              </a:tblGrid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 von v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Lt. 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Lt. Konvention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gesichertes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55467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Sichern der Parameter zur Vorbereitung des Aufrufs von </a:t>
                      </a:r>
                      <a:r>
                        <a:rPr kumimoji="0" lang="de-DE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swap</a:t>
                      </a:r>
                      <a:endParaRPr kumimoji="0" lang="de-DE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gesichertes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wie $4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2306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irgendwelche</a:t>
                      </a:r>
                      <a:b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freien Register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57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nicht gesichert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69674" name="Line 42"/>
          <p:cNvSpPr>
            <a:spLocks noChangeShapeType="1"/>
          </p:cNvSpPr>
          <p:nvPr/>
        </p:nvSpPr>
        <p:spPr bwMode="auto">
          <a:xfrm>
            <a:off x="381000" y="63992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2766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Übersetzung des Rumpfes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52400" y="1143000"/>
            <a:ext cx="3429000" cy="222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v[10000]</a:t>
            </a:r>
          </a:p>
          <a:p>
            <a:pPr eaLnBrk="1" hangingPunct="1"/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sort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v[],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n)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{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int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i,j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;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(i=0;i&lt;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n;i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=i+1){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(j=i-1;j&gt;=0 &amp;&amp;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v[j]&gt;v[j+1];j=j-1)</a:t>
            </a:r>
            <a:b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</a:b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  {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v,j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);}}}</a:t>
            </a: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gray">
          <a:xfrm>
            <a:off x="3886200" y="228600"/>
            <a:ext cx="5257800" cy="649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$18,$4,$0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$20,$5,$0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$19,0 	    # i:=0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for1: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bge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$19,$20,ex1 # i&gt;=n?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$17,$19,-1 # j:=i-1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for2: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slti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$8,$17,0   # j&lt;0?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bne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$8,$0,ex2   #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li $8,4	    # $8:=4	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mul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$15,$17,$8  # j*4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$16,$18,$15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(V[j]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$24,0($16)   # v[j]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$25, 4($16)  # v[j+1]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ble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$24,$25,ex2 # v[j]&lt;=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$4,$18,$0   # 1.Param.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$5,$17,$0   # 2.Param.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jal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swap</a:t>
            </a:r>
            <a:endParaRPr lang="de-DE" altLang="en-US" sz="2000" b="1" dirty="0">
              <a:latin typeface="Courier New" pitchFamily="49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$17,$17,-1 # j:=j-1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j for2         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-ende 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ex2: 	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 $19,$19,1  # i:=i+1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	j for1          # </a:t>
            </a:r>
            <a:r>
              <a:rPr lang="de-DE" altLang="en-US" sz="2000" b="1" dirty="0" err="1">
                <a:latin typeface="Courier New" pitchFamily="49" charset="0"/>
                <a:cs typeface="Arial" panose="020B0604020202020204" pitchFamily="34" charset="0"/>
              </a:rPr>
              <a:t>for</a:t>
            </a:r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-ende</a:t>
            </a:r>
          </a:p>
          <a:p>
            <a:pPr eaLnBrk="1" hangingPunct="1"/>
            <a:r>
              <a:rPr lang="de-DE" altLang="en-US" sz="2000" b="1" dirty="0">
                <a:latin typeface="Courier New" pitchFamily="49" charset="0"/>
                <a:cs typeface="Arial" panose="020B0604020202020204" pitchFamily="34" charset="0"/>
              </a:rPr>
              <a:t>ex1 : # ende</a:t>
            </a:r>
          </a:p>
        </p:txBody>
      </p:sp>
      <p:graphicFrame>
        <p:nvGraphicFramePr>
          <p:cNvPr id="71717" name="Group 37"/>
          <p:cNvGraphicFramePr>
            <a:graphicFrameLocks noGrp="1"/>
          </p:cNvGraphicFramePr>
          <p:nvPr/>
        </p:nvGraphicFramePr>
        <p:xfrm>
          <a:off x="152400" y="3508375"/>
          <a:ext cx="3657600" cy="3224213"/>
        </p:xfrm>
        <a:graphic>
          <a:graphicData uri="http://schemas.openxmlformats.org/drawingml/2006/table">
            <a:tbl>
              <a:tblPr/>
              <a:tblGrid>
                <a:gridCol w="1752600"/>
                <a:gridCol w="1905000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901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9123" name="Line 35"/>
          <p:cNvSpPr>
            <a:spLocks noChangeShapeType="1"/>
          </p:cNvSpPr>
          <p:nvPr/>
        </p:nvSpPr>
        <p:spPr bwMode="auto">
          <a:xfrm>
            <a:off x="3886200" y="333375"/>
            <a:ext cx="0" cy="6275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Sichern der Registerinhalte</a:t>
            </a: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blackWhite">
          <a:xfrm>
            <a:off x="228600" y="1295400"/>
            <a:ext cx="4191000" cy="162560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Prolog: Sichern der über-</a:t>
            </a:r>
            <a:r>
              <a:rPr lang="de-DE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schriebenen</a:t>
            </a: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Register:</a:t>
            </a:r>
          </a:p>
          <a:p>
            <a:pPr eaLnBrk="1" hangingPunct="1"/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Prolog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Prozedurrumpf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Epilog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1676400" y="20193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blackWhite">
          <a:xfrm>
            <a:off x="4724400" y="1295400"/>
            <a:ext cx="4191000" cy="3752850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 $29, -36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$15,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$16,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$17, 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$18, 12($29)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$19, 16($29)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$20, 20($29)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$24, 24($29)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$25, 28($29)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sw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$31, 32($29)</a:t>
            </a:r>
          </a:p>
        </p:txBody>
      </p:sp>
      <p:graphicFrame>
        <p:nvGraphicFramePr>
          <p:cNvPr id="72741" name="Group 37"/>
          <p:cNvGraphicFramePr>
            <a:graphicFrameLocks noGrp="1"/>
          </p:cNvGraphicFramePr>
          <p:nvPr/>
        </p:nvGraphicFramePr>
        <p:xfrm>
          <a:off x="304800" y="3041650"/>
          <a:ext cx="4114800" cy="3235327"/>
        </p:xfrm>
        <a:graphic>
          <a:graphicData uri="http://schemas.openxmlformats.org/drawingml/2006/table">
            <a:tbl>
              <a:tblPr/>
              <a:tblGrid>
                <a:gridCol w="1890713"/>
                <a:gridCol w="2224087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01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Rückschreiben der Registerinhalte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blackWhite">
          <a:xfrm>
            <a:off x="228600" y="1196975"/>
            <a:ext cx="4191000" cy="1763713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Epilog: Rückschreiben der Registerinhalte: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Prolog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Prozedurrumpf</a:t>
            </a:r>
          </a:p>
          <a:p>
            <a:pPr eaLnBrk="1" hangingPunct="1">
              <a:spcBef>
                <a:spcPct val="15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Epilog</a:t>
            </a: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1447800" y="2667000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84B8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blackWhite">
          <a:xfrm>
            <a:off x="4724400" y="1295400"/>
            <a:ext cx="4191000" cy="41179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$15, 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$16, 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$17, 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$18, 12($29)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$19, 16($29)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$20, 20($29)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$24, 24($29)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$25, 28($29)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lw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$31, 32($29)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addi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$29, $29, 36</a:t>
            </a:r>
          </a:p>
          <a:p>
            <a:pPr eaLnBrk="1" hangingPunct="1"/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jr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	$31</a:t>
            </a:r>
          </a:p>
        </p:txBody>
      </p:sp>
      <p:graphicFrame>
        <p:nvGraphicFramePr>
          <p:cNvPr id="73765" name="Group 37"/>
          <p:cNvGraphicFramePr>
            <a:graphicFrameLocks noGrp="1"/>
          </p:cNvGraphicFramePr>
          <p:nvPr/>
        </p:nvGraphicFramePr>
        <p:xfrm>
          <a:off x="304800" y="3041650"/>
          <a:ext cx="4114800" cy="3235327"/>
        </p:xfrm>
        <a:graphic>
          <a:graphicData uri="http://schemas.openxmlformats.org/drawingml/2006/table">
            <a:tbl>
              <a:tblPr/>
              <a:tblGrid>
                <a:gridCol w="1890713"/>
                <a:gridCol w="2224087"/>
              </a:tblGrid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Adr. von v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j 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$4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32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Kopie von $5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0129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$15,$16,$24,$25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206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Hilfsvariable, nicht gesichert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Zusammenfassung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207375" cy="4893647"/>
          </a:xfrm>
          <a:noFill/>
        </p:spPr>
        <p:txBody>
          <a:bodyPr/>
          <a:lstStyle/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Nicht-verschachtelte Prozeduren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err="1" smtClean="0"/>
              <a:t>jr</a:t>
            </a:r>
            <a:r>
              <a:rPr lang="de-DE" altLang="en-US" dirty="0" smtClean="0"/>
              <a:t>- und </a:t>
            </a:r>
            <a:r>
              <a:rPr lang="de-DE" altLang="en-US" dirty="0" err="1" smtClean="0"/>
              <a:t>jal</a:t>
            </a:r>
            <a:r>
              <a:rPr lang="de-DE" altLang="en-US" dirty="0" smtClean="0"/>
              <a:t>-Befehle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Das Stapel- (</a:t>
            </a:r>
            <a:r>
              <a:rPr lang="de-DE" altLang="en-US" i="1" dirty="0" err="1" smtClean="0"/>
              <a:t>stack</a:t>
            </a:r>
            <a:r>
              <a:rPr lang="de-DE" altLang="en-US" dirty="0" smtClean="0"/>
              <a:t>) Prinzip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Verschachtelte Prozeduren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Konventionen zur Registernutzung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i="1" dirty="0" smtClean="0"/>
              <a:t>Call-</a:t>
            </a:r>
            <a:r>
              <a:rPr lang="de-DE" altLang="en-US" i="1" dirty="0" err="1" smtClean="0"/>
              <a:t>by</a:t>
            </a:r>
            <a:r>
              <a:rPr lang="de-DE" altLang="en-US" i="1" dirty="0" smtClean="0"/>
              <a:t>-</a:t>
            </a:r>
            <a:r>
              <a:rPr lang="de-DE" altLang="en-US" i="1" dirty="0" err="1" smtClean="0"/>
              <a:t>value</a:t>
            </a:r>
            <a:r>
              <a:rPr lang="de-DE" altLang="en-US" dirty="0" smtClean="0"/>
              <a:t>, </a:t>
            </a:r>
            <a:r>
              <a:rPr lang="de-DE" altLang="en-US" i="1" dirty="0" err="1" smtClean="0"/>
              <a:t>call-by-reference</a:t>
            </a:r>
            <a:endParaRPr lang="de-DE" altLang="en-US" i="1" dirty="0" smtClean="0"/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Sichern und Rückschreiben von Registerinhalten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i="1" dirty="0" err="1" smtClean="0"/>
              <a:t>Callee</a:t>
            </a:r>
            <a:r>
              <a:rPr lang="de-DE" altLang="en-US" i="1" dirty="0" smtClean="0"/>
              <a:t>-save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caller</a:t>
            </a:r>
            <a:r>
              <a:rPr lang="de-DE" altLang="en-US" i="1" dirty="0" smtClean="0"/>
              <a:t>-save</a:t>
            </a:r>
          </a:p>
          <a:p>
            <a:pPr marL="539750" lvl="1" indent="-269875" eaLnBrk="1" hangingPunct="1">
              <a:spcBef>
                <a:spcPct val="50000"/>
              </a:spcBef>
            </a:pPr>
            <a:r>
              <a:rPr lang="de-DE" altLang="en-US" dirty="0" smtClean="0"/>
              <a:t>Beispiele</a:t>
            </a:r>
          </a:p>
        </p:txBody>
      </p:sp>
      <p:pic>
        <p:nvPicPr>
          <p:cNvPr id="92164" name="Picture 4" descr="j02347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88913"/>
            <a:ext cx="877887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14400"/>
          </a:xfrm>
        </p:spPr>
        <p:txBody>
          <a:bodyPr/>
          <a:lstStyle/>
          <a:p>
            <a:pPr eaLnBrk="1" hangingPunct="1"/>
            <a:r>
              <a:rPr lang="de-DE" altLang="en-US" dirty="0" smtClean="0"/>
              <a:t>2.2.2 Allgemeine Sicht der Befehlsschnittstelle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628063" cy="4708981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Bislang haben wir ein spezielles Beispiel einer Befehlsschnittstelle betrachtet.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>
                <a:sym typeface="Wingdings" pitchFamily="2" charset="2"/>
              </a:rPr>
              <a:t> </a:t>
            </a:r>
            <a:r>
              <a:rPr lang="de-DE" altLang="en-US" dirty="0" smtClean="0"/>
              <a:t>Jetzt allgemeine Sicht auf die Befehlsschnittstelle.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Zur Befehlsschnittstelle (</a:t>
            </a:r>
            <a:r>
              <a:rPr lang="de-DE" altLang="en-US" b="1" i="1" dirty="0" err="1" smtClean="0"/>
              <a:t>instruction</a:t>
            </a:r>
            <a:r>
              <a:rPr lang="de-DE" altLang="en-US" b="1" i="1" dirty="0" smtClean="0"/>
              <a:t> </a:t>
            </a:r>
            <a:r>
              <a:rPr lang="de-DE" altLang="en-US" b="1" i="1" dirty="0" err="1" smtClean="0"/>
              <a:t>set</a:t>
            </a:r>
            <a:r>
              <a:rPr lang="de-DE" altLang="en-US" b="1" i="1" dirty="0" smtClean="0"/>
              <a:t> </a:t>
            </a:r>
            <a:r>
              <a:rPr lang="de-DE" altLang="en-US" b="1" i="1" dirty="0" err="1" smtClean="0"/>
              <a:t>architecture</a:t>
            </a:r>
            <a:r>
              <a:rPr lang="de-DE" altLang="en-US" b="1" i="1" dirty="0" smtClean="0"/>
              <a:t>, ISA</a:t>
            </a:r>
            <a:r>
              <a:rPr lang="de-DE" altLang="en-US" dirty="0" smtClean="0"/>
              <a:t>) gehören: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1. Die nutzbaren </a:t>
            </a:r>
            <a:r>
              <a:rPr lang="de-DE" altLang="en-US" b="1" dirty="0" smtClean="0"/>
              <a:t>Maschinenbefehle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(einschl. der elementaren </a:t>
            </a:r>
            <a:r>
              <a:rPr lang="de-DE" altLang="en-US" dirty="0"/>
              <a:t>Datentypen, </a:t>
            </a:r>
            <a:r>
              <a:rPr lang="de-DE" altLang="en-US" dirty="0" smtClean="0"/>
              <a:t>siehe 2.2.2.2).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2. Ein </a:t>
            </a:r>
            <a:r>
              <a:rPr lang="de-DE" altLang="en-US" b="1" dirty="0" smtClean="0"/>
              <a:t>Modell des Speichers</a:t>
            </a:r>
            <a:r>
              <a:rPr lang="de-DE" altLang="en-US" dirty="0" smtClean="0"/>
              <a:t> (siehe 2.2.2.1).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 smtClean="0"/>
              <a:t>3. Die logische Sicht auf das </a:t>
            </a:r>
            <a:r>
              <a:rPr lang="de-DE" altLang="en-US" b="1" dirty="0" smtClean="0"/>
              <a:t>Unterbrechungssystem</a:t>
            </a:r>
            <a:r>
              <a:rPr lang="de-DE" altLang="en-US" dirty="0" smtClean="0"/>
              <a:t> (</a:t>
            </a:r>
            <a:r>
              <a:rPr lang="de-DE" altLang="en-US" i="1" dirty="0" err="1" smtClean="0"/>
              <a:t>interrupt</a:t>
            </a:r>
            <a:r>
              <a:rPr lang="de-DE" altLang="en-US" i="1" dirty="0" smtClean="0"/>
              <a:t> system, </a:t>
            </a:r>
            <a:r>
              <a:rPr lang="de-DE" altLang="en-US" dirty="0" smtClean="0"/>
              <a:t>siehe 2.2.2.3).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841375" y="1762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3189" name="Picture 5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3733800"/>
            <a:ext cx="9128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 descr="j00903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4700"/>
            <a:ext cx="6461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blackWhite">
          <a:xfrm>
            <a:off x="609600" y="2133600"/>
            <a:ext cx="8077200" cy="2579688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Vorlesung Rechnerstrukturen, Teil 2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 Rechnerarchitektur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 Die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 Allgemeine Sicht der Befehlsschnittstelle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2.2.2.1 Das Speichermodell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Das Speichermodell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89364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lvl="1" eaLnBrk="1" hangingPunct="1">
              <a:spcBef>
                <a:spcPct val="25000"/>
              </a:spcBef>
            </a:pPr>
            <a:r>
              <a:rPr lang="de-DE" altLang="en-US" b="1" dirty="0" smtClean="0"/>
              <a:t>Zeitkomplexität des Zugriffs</a:t>
            </a:r>
            <a:r>
              <a:rPr lang="de-DE" altLang="en-US" dirty="0" smtClean="0"/>
              <a:t>: Verhalten entspricht dem eines großen Arrays, direkter Zugriff (ohne </a:t>
            </a:r>
            <a:r>
              <a:rPr lang="de-DE" altLang="en-US" dirty="0" err="1" smtClean="0"/>
              <a:t>sequent</a:t>
            </a:r>
            <a:r>
              <a:rPr lang="de-DE" altLang="en-US" dirty="0" smtClean="0"/>
              <a:t>. Suche)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Größe der </a:t>
            </a:r>
            <a:r>
              <a:rPr lang="de-DE" altLang="en-US" b="1" dirty="0" smtClean="0"/>
              <a:t>adressierbaren Einheiten</a:t>
            </a:r>
            <a:r>
              <a:rPr lang="de-DE" altLang="en-US" dirty="0" smtClean="0"/>
              <a:t>:</a:t>
            </a:r>
            <a:br>
              <a:rPr lang="de-DE" altLang="en-US" dirty="0" smtClean="0"/>
            </a:br>
            <a:r>
              <a:rPr lang="de-DE" altLang="en-US" dirty="0" smtClean="0"/>
              <a:t>meist Byte-adressierbar.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b="1" i="1" dirty="0" err="1" smtClean="0"/>
              <a:t>Alignment</a:t>
            </a:r>
            <a:r>
              <a:rPr lang="de-DE" altLang="en-US" dirty="0" smtClean="0"/>
              <a:t>-Beschränkungen beschreiben Einschränkungen hinsichtlich der Ausrichtung</a:t>
            </a:r>
            <a:br>
              <a:rPr lang="de-DE" altLang="en-US" dirty="0" smtClean="0"/>
            </a:br>
            <a:r>
              <a:rPr lang="de-DE" altLang="en-US" dirty="0" smtClean="0"/>
              <a:t>(z.B.: Befehle und </a:t>
            </a:r>
            <a:r>
              <a:rPr lang="de-DE" altLang="en-US" i="1" dirty="0" err="1" smtClean="0"/>
              <a:t>int‘s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beginnen auf Wortgrenzen).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Maximale </a:t>
            </a:r>
            <a:r>
              <a:rPr lang="de-DE" altLang="en-US" b="1" dirty="0" smtClean="0"/>
              <a:t>Größe</a:t>
            </a:r>
            <a:r>
              <a:rPr lang="de-DE" altLang="en-US" dirty="0" smtClean="0"/>
              <a:t> des Speichers:</a:t>
            </a:r>
            <a:br>
              <a:rPr lang="de-DE" altLang="en-US" dirty="0" smtClean="0"/>
            </a:br>
            <a:r>
              <a:rPr lang="de-DE" altLang="en-US" dirty="0" smtClean="0"/>
              <a:t>Historisch gesehen immer wieder unterschätzt.</a:t>
            </a:r>
            <a:br>
              <a:rPr lang="de-DE" altLang="en-US" dirty="0" smtClean="0"/>
            </a:br>
            <a:r>
              <a:rPr lang="de-DE" altLang="en-US" dirty="0" smtClean="0"/>
              <a:t>"</a:t>
            </a:r>
            <a:r>
              <a:rPr lang="de-DE" altLang="en-US" i="1" dirty="0" smtClean="0"/>
              <a:t>640k will </a:t>
            </a:r>
            <a:r>
              <a:rPr lang="de-DE" altLang="en-US" i="1" dirty="0" err="1" smtClean="0"/>
              <a:t>be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enough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for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everyone</a:t>
            </a:r>
            <a:r>
              <a:rPr lang="de-DE" altLang="en-US" i="1" dirty="0" smtClean="0"/>
              <a:t>", </a:t>
            </a:r>
            <a:r>
              <a:rPr lang="de-DE" altLang="en-US" dirty="0" smtClean="0"/>
              <a:t>Bill Gates (?), 1981.</a:t>
            </a:r>
            <a:br>
              <a:rPr lang="de-DE" altLang="en-US" dirty="0" smtClean="0"/>
            </a:br>
            <a:r>
              <a:rPr lang="de-DE" altLang="en-US" dirty="0" smtClean="0"/>
              <a:t>Verdopplung alle 2-3 Jahre.</a:t>
            </a:r>
          </a:p>
          <a:p>
            <a:pPr lvl="1" eaLnBrk="1" hangingPunct="1">
              <a:spcBef>
                <a:spcPct val="25000"/>
              </a:spcBef>
            </a:pPr>
            <a:r>
              <a:rPr lang="de-DE" altLang="en-US" dirty="0" smtClean="0"/>
              <a:t>Die Speicher realisieren den </a:t>
            </a:r>
            <a:r>
              <a:rPr lang="de-DE" altLang="en-US" b="1" dirty="0" smtClean="0"/>
              <a:t>Zustand</a:t>
            </a:r>
            <a:r>
              <a:rPr lang="de-DE" altLang="en-US" dirty="0" smtClean="0"/>
              <a:t> des Rechensystems.</a:t>
            </a:r>
          </a:p>
        </p:txBody>
      </p:sp>
      <p:pic>
        <p:nvPicPr>
          <p:cNvPr id="95236" name="Picture 4" descr="j0090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76225"/>
            <a:ext cx="893762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2.2 Die Befehlsschnittstelle</a:t>
            </a:r>
            <a:br>
              <a:rPr lang="de-DE" altLang="en-US" dirty="0" smtClean="0"/>
            </a:br>
            <a:r>
              <a:rPr lang="de-DE" altLang="en-US" dirty="0" smtClean="0"/>
              <a:t>2.2.1 Der MIPS-Befehlssatz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4962897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900"/>
              </a:spcBef>
            </a:pPr>
            <a:r>
              <a:rPr lang="de-DE" altLang="en-US" b="1" dirty="0" smtClean="0"/>
              <a:t>Beispiel: MIPS</a:t>
            </a:r>
            <a:r>
              <a:rPr lang="de-DE" altLang="en-US" dirty="0" smtClean="0"/>
              <a:t>  (~ </a:t>
            </a:r>
            <a:r>
              <a:rPr lang="en-US" altLang="en-US" i="1" dirty="0" smtClean="0"/>
              <a:t>machine with no interlocked pipe stages</a:t>
            </a:r>
            <a:r>
              <a:rPr lang="de-DE" altLang="en-US" dirty="0" smtClean="0"/>
              <a:t>)</a:t>
            </a:r>
          </a:p>
          <a:p>
            <a:pPr eaLnBrk="1" hangingPunct="1">
              <a:spcBef>
                <a:spcPts val="900"/>
              </a:spcBef>
            </a:pPr>
            <a:r>
              <a:rPr lang="de-DE" altLang="en-US" dirty="0" smtClean="0">
                <a:sym typeface="Symbol" pitchFamily="18" charset="2"/>
              </a:rPr>
              <a:t> MIPS (</a:t>
            </a:r>
            <a:r>
              <a:rPr lang="en-US" altLang="en-US" i="1" dirty="0" smtClean="0">
                <a:sym typeface="Symbol" pitchFamily="18" charset="2"/>
              </a:rPr>
              <a:t>million operations per second</a:t>
            </a:r>
            <a:r>
              <a:rPr lang="de-DE" altLang="en-US" dirty="0" smtClean="0">
                <a:sym typeface="Symbol" pitchFamily="18" charset="2"/>
              </a:rPr>
              <a:t>)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Entwurf Anfang der 80er Jahre</a:t>
            </a:r>
          </a:p>
          <a:p>
            <a:pPr eaLnBrk="1" hangingPunct="1">
              <a:spcBef>
                <a:spcPts val="900"/>
              </a:spcBef>
            </a:pPr>
            <a:r>
              <a:rPr lang="de-DE" altLang="en-US" b="1" dirty="0" smtClean="0"/>
              <a:t>Warum MIPS ?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Weitgehend sauberer und klarer Befehlssatz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Kein historischer Ballast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Basis der richtungsweisenden Bücher von Hennessy/Patterson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Simulator verfügbar</a:t>
            </a:r>
          </a:p>
          <a:p>
            <a:pPr lvl="1" eaLnBrk="1" hangingPunct="1">
              <a:spcBef>
                <a:spcPts val="900"/>
              </a:spcBef>
            </a:pPr>
            <a:r>
              <a:rPr lang="de-DE" altLang="en-US" dirty="0" smtClean="0"/>
              <a:t>MIPS außerhalb von PCs (bei Druckern, Routern, Handys)</a:t>
            </a:r>
            <a:br>
              <a:rPr lang="de-DE" altLang="en-US" dirty="0" smtClean="0"/>
            </a:br>
            <a:r>
              <a:rPr lang="de-DE" altLang="en-US" dirty="0" smtClean="0"/>
              <a:t>weit verbreitet</a:t>
            </a:r>
          </a:p>
        </p:txBody>
      </p:sp>
      <p:pic>
        <p:nvPicPr>
          <p:cNvPr id="5124" name="Picture 4" descr="j0078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44475"/>
            <a:ext cx="1079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(1)</a:t>
            </a:r>
            <a:br>
              <a:rPr lang="de-DE" altLang="en-US" dirty="0" smtClean="0"/>
            </a:br>
            <a:r>
              <a:rPr lang="de-DE" altLang="en-US" sz="2400" dirty="0" smtClean="0"/>
              <a:t>(</a:t>
            </a:r>
            <a:r>
              <a:rPr lang="de-DE" altLang="en-US" sz="2400" i="1" dirty="0" err="1" smtClean="0"/>
              <a:t>Endianess</a:t>
            </a:r>
            <a:r>
              <a:rPr lang="de-DE" altLang="en-US" sz="2400" dirty="0" smtClean="0"/>
              <a:t>)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937" y="4767857"/>
            <a:ext cx="8686800" cy="1541463"/>
          </a:xfrm>
          <a:solidFill>
            <a:srgbClr val="E5F6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tIns="0" rIns="108000" bIns="72000"/>
          <a:lstStyle/>
          <a:p>
            <a:pPr marL="381000" indent="-381000" eaLnBrk="1" hangingPunct="1"/>
            <a:r>
              <a:rPr lang="de-DE" altLang="en-US" b="1" i="1" dirty="0" smtClean="0"/>
              <a:t>Little </a:t>
            </a:r>
            <a:r>
              <a:rPr lang="de-DE" altLang="en-US" b="1" i="1" dirty="0" err="1" smtClean="0"/>
              <a:t>endians</a:t>
            </a:r>
            <a:r>
              <a:rPr lang="de-DE" altLang="en-US" dirty="0" smtClean="0"/>
              <a:t>: der am wenigsten signifikante Teil eines Wortes erhält die niedrigste Byteadresse.</a:t>
            </a:r>
          </a:p>
          <a:p>
            <a:pPr marL="381000" indent="-381000" eaLnBrk="1" hangingPunct="1"/>
            <a:r>
              <a:rPr lang="de-DE" altLang="en-US" b="1" i="1" dirty="0" smtClean="0"/>
              <a:t>Big </a:t>
            </a:r>
            <a:r>
              <a:rPr lang="de-DE" altLang="en-US" b="1" i="1" dirty="0" err="1" smtClean="0"/>
              <a:t>endians</a:t>
            </a:r>
            <a:r>
              <a:rPr lang="de-DE" altLang="en-US" dirty="0" smtClean="0"/>
              <a:t>: der signifikanteste Teil eines Wortes erhält die niedrigste Byteadresse.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28600" y="1268760"/>
            <a:ext cx="4487416" cy="120032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Ursprung: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Gulliver‘s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Reisen: Ei am dicken oder dünnen Ende aufschlagen?</a:t>
            </a:r>
          </a:p>
        </p:txBody>
      </p:sp>
      <p:pic>
        <p:nvPicPr>
          <p:cNvPr id="96261" name="Picture 7" descr="Eier,Eierbecher,Essen,Geschirr,Gewürze,Hartgekochte Eier,Haushalte,Salze,Streuer,Wü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3" y="2616227"/>
            <a:ext cx="2085111" cy="208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9" descr="MH9002308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53403"/>
            <a:ext cx="1931910" cy="193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3" name="Text Box 10"/>
          <p:cNvSpPr txBox="1">
            <a:spLocks noChangeArrowheads="1"/>
          </p:cNvSpPr>
          <p:nvPr/>
        </p:nvSpPr>
        <p:spPr bwMode="auto">
          <a:xfrm>
            <a:off x="2843808" y="4406762"/>
            <a:ext cx="763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Microsoft</a:t>
            </a:r>
          </a:p>
        </p:txBody>
      </p:sp>
      <p:pic>
        <p:nvPicPr>
          <p:cNvPr id="8" name="Picture 5" descr="big_en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1" y="1677001"/>
            <a:ext cx="4040658" cy="276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6" name="Picture 2" descr="http://www.kellscraft.com/GulliversTravels/Gulliver0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51" y="1720216"/>
            <a:ext cx="4012849" cy="22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 bwMode="ltGray">
          <a:xfrm>
            <a:off x="4855907" y="1415723"/>
            <a:ext cx="4133945" cy="32403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uiExpand="1" build="p" animBg="1"/>
      <p:bldP spid="76804" grpId="0" animBg="1" autoUpdateAnimBg="0"/>
      <p:bldP spid="96263" grpId="0"/>
      <p:bldP spid="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(2)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1196975"/>
          </a:xfrm>
          <a:solidFill>
            <a:srgbClr val="E3E3FF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381000" indent="-381000" eaLnBrk="1" hangingPunct="1"/>
            <a:r>
              <a:rPr lang="de-DE" altLang="en-US" dirty="0" smtClean="0"/>
              <a:t>Anwendungen, u.a.:</a:t>
            </a:r>
          </a:p>
          <a:p>
            <a:pPr marL="381000" indent="-381000" eaLnBrk="1" hangingPunct="1"/>
            <a:r>
              <a:rPr lang="de-DE" altLang="en-US" dirty="0" smtClean="0"/>
              <a:t>1. Bei der Speicherbelegung durch 32-Bit </a:t>
            </a:r>
            <a:r>
              <a:rPr lang="de-DE" altLang="en-US" b="1" dirty="0" smtClean="0">
                <a:latin typeface="Courier New" pitchFamily="49" charset="0"/>
              </a:rPr>
              <a:t>Integer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dirty="0" smtClean="0"/>
              <a:t>Beispiel: Darstellung von 00010203</a:t>
            </a:r>
            <a:r>
              <a:rPr lang="de-DE" altLang="en-US" baseline="-25000" dirty="0" smtClean="0"/>
              <a:t>16</a:t>
            </a:r>
            <a:endParaRPr lang="de-DE" altLang="en-US" dirty="0" smtClean="0"/>
          </a:p>
        </p:txBody>
      </p:sp>
      <p:graphicFrame>
        <p:nvGraphicFramePr>
          <p:cNvPr id="77864" name="Group 40"/>
          <p:cNvGraphicFramePr>
            <a:graphicFrameLocks noGrp="1"/>
          </p:cNvGraphicFramePr>
          <p:nvPr/>
        </p:nvGraphicFramePr>
        <p:xfrm>
          <a:off x="304800" y="3068638"/>
          <a:ext cx="5257800" cy="3108528"/>
        </p:xfrm>
        <a:graphic>
          <a:graphicData uri="http://schemas.openxmlformats.org/drawingml/2006/table">
            <a:tbl>
              <a:tblPr/>
              <a:tblGrid>
                <a:gridCol w="1524000"/>
                <a:gridCol w="1066800"/>
                <a:gridCol w="1600200"/>
                <a:gridCol w="1066800"/>
              </a:tblGrid>
              <a:tr h="518054"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little</a:t>
                      </a:r>
                      <a:r>
                        <a:rPr kumimoji="0" lang="de-DE" alt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</a:t>
                      </a:r>
                      <a:r>
                        <a:rPr kumimoji="0" lang="de-DE" alt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  <a:tr h="518054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DFF"/>
                    </a:solidFill>
                  </a:tcPr>
                </a:tc>
              </a:tr>
            </a:tbl>
          </a:graphicData>
        </a:graphic>
      </p:graphicFrame>
      <p:sp>
        <p:nvSpPr>
          <p:cNvPr id="97319" name="Text Box 39"/>
          <p:cNvSpPr txBox="1">
            <a:spLocks noChangeArrowheads="1"/>
          </p:cNvSpPr>
          <p:nvPr/>
        </p:nvSpPr>
        <p:spPr bwMode="auto">
          <a:xfrm>
            <a:off x="6248400" y="3276600"/>
            <a:ext cx="2667000" cy="2308324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Invertierung der beiden letzten Adressbits bewirkt Umschaltung zwischen den beiden Systemen.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i="1" dirty="0" smtClean="0"/>
              <a:t>Little </a:t>
            </a:r>
            <a:r>
              <a:rPr lang="de-DE" altLang="en-US" i="1" dirty="0" err="1" smtClean="0"/>
              <a:t>endians</a:t>
            </a:r>
            <a:r>
              <a:rPr lang="de-DE" altLang="en-US" dirty="0" smtClean="0"/>
              <a:t> und </a:t>
            </a:r>
            <a:r>
              <a:rPr lang="de-DE" altLang="en-US" i="1" dirty="0" err="1" smtClean="0"/>
              <a:t>big</a:t>
            </a:r>
            <a:r>
              <a:rPr lang="de-DE" altLang="en-US" i="1" dirty="0" smtClean="0"/>
              <a:t> </a:t>
            </a:r>
            <a:r>
              <a:rPr lang="de-DE" altLang="en-US" i="1" dirty="0" err="1" smtClean="0"/>
              <a:t>endians</a:t>
            </a:r>
            <a:r>
              <a:rPr lang="de-DE" altLang="en-US" i="1" dirty="0" smtClean="0"/>
              <a:t> </a:t>
            </a:r>
            <a:r>
              <a:rPr lang="de-DE" altLang="en-US" dirty="0" smtClean="0"/>
              <a:t>(3)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7772400" cy="1233488"/>
          </a:xfrm>
          <a:noFill/>
          <a:ln>
            <a:noFill/>
            <a:miter lim="800000"/>
            <a:headEnd/>
            <a:tailEnd/>
          </a:ln>
          <a:effectLst/>
        </p:spPr>
        <p:txBody>
          <a:bodyPr bIns="82800"/>
          <a:lstStyle/>
          <a:p>
            <a:pPr marL="381000" indent="-381000" eaLnBrk="1" hangingPunct="1"/>
            <a:r>
              <a:rPr lang="de-DE" altLang="en-US" dirty="0" smtClean="0"/>
              <a:t>Anwendungen, unter anderem:</a:t>
            </a:r>
          </a:p>
          <a:p>
            <a:pPr marL="381000" indent="-381000" eaLnBrk="1" hangingPunct="1"/>
            <a:r>
              <a:rPr lang="de-DE" altLang="en-US" dirty="0" smtClean="0"/>
              <a:t>2.  Bei der Zeichenketten-Darstellung und Verarbeitung</a:t>
            </a:r>
            <a:r>
              <a:rPr lang="de-DE" altLang="en-US" b="1" dirty="0" smtClean="0">
                <a:latin typeface="Courier New" pitchFamily="49" charset="0"/>
              </a:rPr>
              <a:t/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dirty="0" smtClean="0"/>
              <a:t>Beispiel: Darstellung von "Esel"</a:t>
            </a:r>
          </a:p>
        </p:txBody>
      </p:sp>
      <p:graphicFrame>
        <p:nvGraphicFramePr>
          <p:cNvPr id="78889" name="Group 41"/>
          <p:cNvGraphicFramePr>
            <a:graphicFrameLocks noGrp="1"/>
          </p:cNvGraphicFramePr>
          <p:nvPr/>
        </p:nvGraphicFramePr>
        <p:xfrm>
          <a:off x="304800" y="3068638"/>
          <a:ext cx="4800600" cy="3017839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1524000"/>
                <a:gridCol w="914400"/>
              </a:tblGrid>
              <a:tr h="457200"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little</a:t>
                      </a:r>
                      <a:r>
                        <a:rPr kumimoji="0" lang="de-DE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big</a:t>
                      </a:r>
                      <a:r>
                        <a:rPr kumimoji="0" lang="de-DE" alt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de-DE" alt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endian</a:t>
                      </a:r>
                      <a:endParaRPr kumimoji="0" lang="de-DE" alt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11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Adresse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Wert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"..00"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"..01"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1175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"..10"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2763"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"..11"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indent="-277813">
                        <a:buClr>
                          <a:srgbClr val="84B818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indent="-290513">
                        <a:buClr>
                          <a:srgbClr val="84B818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indent="-298450">
                        <a:buClr>
                          <a:srgbClr val="84B818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indent="-301625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indent="-301625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98343" name="Text Box 39"/>
          <p:cNvSpPr txBox="1">
            <a:spLocks noChangeArrowheads="1"/>
          </p:cNvSpPr>
          <p:nvPr/>
        </p:nvSpPr>
        <p:spPr bwMode="auto">
          <a:xfrm>
            <a:off x="5486400" y="3276600"/>
            <a:ext cx="3429000" cy="2657475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277813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Vorteile von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endian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Inkrementieren der Adresse liefert das nächste Zeichen.</a:t>
            </a:r>
          </a:p>
          <a:p>
            <a:pPr lvl="1"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Verlängern der Zeichenkette ist einfach.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i="1" dirty="0"/>
              <a:t>Little </a:t>
            </a:r>
            <a:r>
              <a:rPr lang="de-DE" altLang="en-US" i="1" dirty="0" err="1"/>
              <a:t>endians</a:t>
            </a:r>
            <a:r>
              <a:rPr lang="de-DE" altLang="en-US" dirty="0"/>
              <a:t> und </a:t>
            </a:r>
            <a:r>
              <a:rPr lang="de-DE" altLang="en-US" i="1" dirty="0" err="1"/>
              <a:t>big</a:t>
            </a:r>
            <a:r>
              <a:rPr lang="de-DE" altLang="en-US" i="1" dirty="0"/>
              <a:t> </a:t>
            </a:r>
            <a:r>
              <a:rPr lang="de-DE" altLang="en-US" i="1" dirty="0" err="1"/>
              <a:t>endians</a:t>
            </a:r>
            <a:r>
              <a:rPr lang="de-DE" altLang="en-US" i="1" dirty="0"/>
              <a:t> </a:t>
            </a:r>
            <a:r>
              <a:rPr lang="de-DE" altLang="en-US" dirty="0" smtClean="0"/>
              <a:t>(4)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268760"/>
            <a:ext cx="8571805" cy="5293757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de-DE" dirty="0" smtClean="0"/>
              <a:t>Anwendungen bei Datenübertragung: was wird zuerst übertragen?</a:t>
            </a:r>
          </a:p>
          <a:p>
            <a:pPr marL="542925" lvl="1" indent="-271463">
              <a:spcBef>
                <a:spcPts val="900"/>
              </a:spcBef>
            </a:pPr>
            <a:r>
              <a:rPr lang="de-DE" dirty="0" smtClean="0"/>
              <a:t>Internet: </a:t>
            </a:r>
            <a:r>
              <a:rPr lang="de-DE" i="1" dirty="0" smtClean="0"/>
              <a:t>Big-</a:t>
            </a:r>
            <a:r>
              <a:rPr lang="de-DE" i="1" dirty="0" err="1" smtClean="0"/>
              <a:t>endian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Signifikanteste Information wird zuerst übertragen</a:t>
            </a:r>
          </a:p>
          <a:p>
            <a:pPr marL="542925" lvl="1" indent="-271463">
              <a:spcBef>
                <a:spcPts val="900"/>
              </a:spcBef>
            </a:pPr>
            <a:r>
              <a:rPr lang="de-DE" dirty="0" smtClean="0"/>
              <a:t>RS-232 serielle Schnittstelle: </a:t>
            </a:r>
            <a:r>
              <a:rPr lang="de-DE" i="1" dirty="0" err="1" smtClean="0"/>
              <a:t>little-endian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Am wenigsten signifikante Information wird zuerst übertragen („</a:t>
            </a:r>
            <a:r>
              <a:rPr lang="de-DE" i="1" dirty="0" smtClean="0"/>
              <a:t>LSB </a:t>
            </a:r>
            <a:r>
              <a:rPr lang="de-DE" i="1" dirty="0" err="1" smtClean="0"/>
              <a:t>travels</a:t>
            </a:r>
            <a:r>
              <a:rPr lang="de-DE" i="1" dirty="0" smtClean="0"/>
              <a:t> </a:t>
            </a:r>
            <a:r>
              <a:rPr lang="de-DE" i="1" dirty="0" err="1" smtClean="0"/>
              <a:t>first</a:t>
            </a:r>
            <a:r>
              <a:rPr lang="de-DE" dirty="0" smtClean="0"/>
              <a:t>“)</a:t>
            </a:r>
          </a:p>
          <a:p>
            <a:pPr>
              <a:spcBef>
                <a:spcPts val="900"/>
              </a:spcBef>
            </a:pPr>
            <a:r>
              <a:rPr lang="de-DE" dirty="0" smtClean="0"/>
              <a:t>Quellen (u.a.):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Danny </a:t>
            </a:r>
            <a:r>
              <a:rPr lang="en-US" dirty="0" smtClean="0"/>
              <a:t>Cohen: </a:t>
            </a:r>
            <a:r>
              <a:rPr lang="en-US" i="1" dirty="0"/>
              <a:t>On Holy Wars and a Plea for </a:t>
            </a:r>
            <a:r>
              <a:rPr lang="en-US" i="1" dirty="0" smtClean="0"/>
              <a:t>Peace, IEEE </a:t>
            </a:r>
            <a:r>
              <a:rPr lang="en-US" i="1" dirty="0"/>
              <a:t>Computer</a:t>
            </a:r>
            <a:r>
              <a:rPr lang="en-US" dirty="0"/>
              <a:t>, October </a:t>
            </a:r>
            <a:r>
              <a:rPr lang="en-US" dirty="0" smtClean="0"/>
              <a:t>1981, (</a:t>
            </a:r>
            <a:r>
              <a:rPr lang="en-US" dirty="0" err="1" smtClean="0"/>
              <a:t>reine</a:t>
            </a:r>
            <a:r>
              <a:rPr lang="en-US" dirty="0" smtClean="0"/>
              <a:t> Text-</a:t>
            </a:r>
            <a:r>
              <a:rPr lang="en-US" dirty="0" err="1" smtClean="0"/>
              <a:t>Fassung</a:t>
            </a:r>
            <a:r>
              <a:rPr lang="en-US" dirty="0"/>
              <a:t>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www.ietf.org/rfc/ien/ien137.txt)</a:t>
            </a:r>
          </a:p>
          <a:p>
            <a:pPr lvl="1">
              <a:spcBef>
                <a:spcPts val="900"/>
              </a:spcBef>
            </a:pPr>
            <a:r>
              <a:rPr lang="en-US" dirty="0" err="1" smtClean="0"/>
              <a:t>Bitte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den </a:t>
            </a:r>
            <a:r>
              <a:rPr lang="en-US" dirty="0" err="1" smtClean="0"/>
              <a:t>deutschen</a:t>
            </a:r>
            <a:r>
              <a:rPr lang="en-US" dirty="0" smtClean="0"/>
              <a:t> Wikipedia-</a:t>
            </a:r>
            <a:r>
              <a:rPr lang="en-US" dirty="0" err="1" smtClean="0"/>
              <a:t>Artikel</a:t>
            </a:r>
            <a:r>
              <a:rPr lang="en-US" dirty="0" smtClean="0"/>
              <a:t>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Registerspeicher (1)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228600" y="1371600"/>
            <a:ext cx="8763000" cy="1270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Warum Registerspeicher?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Man könnte in Befehlen 3 Adressteile angeben &amp; bei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arith-metischen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Befehlen ausschließl. den Hauptspeicher benutzen.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8763000" cy="830997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Beispiel (so genannter 3-Adressbefehl):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b="1" dirty="0" err="1">
                <a:latin typeface="Courier New" pitchFamily="49" charset="0"/>
                <a:cs typeface="Arial" panose="020B0604020202020204" pitchFamily="34" charset="0"/>
              </a:rPr>
              <a:t>add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 </a:t>
            </a:r>
            <a:r>
              <a:rPr lang="de-DE" altLang="en-US" b="1" dirty="0" smtClean="0">
                <a:latin typeface="Courier New" pitchFamily="49" charset="0"/>
                <a:cs typeface="Arial" panose="020B0604020202020204" pitchFamily="34" charset="0"/>
              </a:rPr>
              <a:t>adresse1, adresse2, adresse3</a:t>
            </a:r>
            <a:endParaRPr lang="de-DE" altLang="en-US" b="1" dirty="0">
              <a:latin typeface="Courier New" pitchFamily="49" charset="0"/>
              <a:cs typeface="Arial" panose="020B0604020202020204" pitchFamily="34" charset="0"/>
            </a:endParaRP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blackWhite">
          <a:xfrm>
            <a:off x="228600" y="3886200"/>
            <a:ext cx="8763000" cy="2416175"/>
          </a:xfrm>
          <a:prstGeom prst="rect">
            <a:avLst/>
          </a:prstGeom>
          <a:solidFill>
            <a:srgbClr val="E5F6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Nachteile: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Extrem große Befehlswortlänge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Unterschiedlich lange Befehlsworte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alt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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Schnelle Abarbeitung in einem Fließband wird schwierig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Registeradressen ermöglichen Verkürzung der Adressteile.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28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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RISC: Alle Operanden &amp; Ziele in Registern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Registerspeicher (2)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blackWhite">
          <a:xfrm>
            <a:off x="1219200" y="2667000"/>
            <a:ext cx="2667000" cy="229235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(i=0;i&lt;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n;i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=i+1)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{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j=31-i;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=a[i]*b[j];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}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5257800" y="2743200"/>
            <a:ext cx="2133600" cy="2133600"/>
            <a:chOff x="2784" y="1920"/>
            <a:chExt cx="1344" cy="1344"/>
          </a:xfrm>
        </p:grpSpPr>
        <p:sp>
          <p:nvSpPr>
            <p:cNvPr id="100363" name="Rectangle 5"/>
            <p:cNvSpPr>
              <a:spLocks noChangeArrowheads="1"/>
            </p:cNvSpPr>
            <p:nvPr/>
          </p:nvSpPr>
          <p:spPr bwMode="auto">
            <a:xfrm>
              <a:off x="2784" y="2304"/>
              <a:ext cx="1344" cy="9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4" name="Text Box 6"/>
            <p:cNvSpPr txBox="1">
              <a:spLocks noChangeArrowheads="1"/>
            </p:cNvSpPr>
            <p:nvPr/>
          </p:nvSpPr>
          <p:spPr bwMode="auto">
            <a:xfrm>
              <a:off x="2784" y="1920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buClr>
                  <a:srgbClr val="84B818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buClr>
                  <a:srgbClr val="84B818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buClr>
                  <a:srgbClr val="84B818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Reg</a:t>
              </a:r>
            </a:p>
          </p:txBody>
        </p:sp>
        <p:sp>
          <p:nvSpPr>
            <p:cNvPr id="100365" name="Line 7"/>
            <p:cNvSpPr>
              <a:spLocks noChangeShapeType="1"/>
            </p:cNvSpPr>
            <p:nvPr/>
          </p:nvSpPr>
          <p:spPr bwMode="auto">
            <a:xfrm>
              <a:off x="2784" y="254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6" name="Line 8"/>
            <p:cNvSpPr>
              <a:spLocks noChangeShapeType="1"/>
            </p:cNvSpPr>
            <p:nvPr/>
          </p:nvSpPr>
          <p:spPr bwMode="auto">
            <a:xfrm>
              <a:off x="2784" y="278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367" name="Line 9"/>
            <p:cNvSpPr>
              <a:spLocks noChangeShapeType="1"/>
            </p:cNvSpPr>
            <p:nvPr/>
          </p:nvSpPr>
          <p:spPr bwMode="auto">
            <a:xfrm>
              <a:off x="2784" y="302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357" name="Line 10"/>
          <p:cNvSpPr>
            <a:spLocks noChangeShapeType="1"/>
          </p:cNvSpPr>
          <p:nvPr/>
        </p:nvSpPr>
        <p:spPr bwMode="auto">
          <a:xfrm>
            <a:off x="3276600" y="2971800"/>
            <a:ext cx="2057400" cy="6096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8" name="Freeform 11"/>
          <p:cNvSpPr>
            <a:spLocks/>
          </p:cNvSpPr>
          <p:nvPr/>
        </p:nvSpPr>
        <p:spPr bwMode="auto">
          <a:xfrm>
            <a:off x="1981200" y="4419600"/>
            <a:ext cx="3429000" cy="266700"/>
          </a:xfrm>
          <a:custGeom>
            <a:avLst/>
            <a:gdLst>
              <a:gd name="T0" fmla="*/ 0 w 2160"/>
              <a:gd name="T1" fmla="*/ 0 h 168"/>
              <a:gd name="T2" fmla="*/ 2147483647 w 2160"/>
              <a:gd name="T3" fmla="*/ 2147483647 h 168"/>
              <a:gd name="T4" fmla="*/ 2147483647 w 2160"/>
              <a:gd name="T5" fmla="*/ 2147483647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" h="168">
                <a:moveTo>
                  <a:pt x="0" y="0"/>
                </a:moveTo>
                <a:cubicBezTo>
                  <a:pt x="180" y="60"/>
                  <a:pt x="360" y="120"/>
                  <a:pt x="720" y="144"/>
                </a:cubicBezTo>
                <a:cubicBezTo>
                  <a:pt x="1080" y="168"/>
                  <a:pt x="1620" y="156"/>
                  <a:pt x="2160" y="144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9" name="Line 12"/>
          <p:cNvSpPr>
            <a:spLocks noChangeShapeType="1"/>
          </p:cNvSpPr>
          <p:nvPr/>
        </p:nvSpPr>
        <p:spPr bwMode="auto">
          <a:xfrm>
            <a:off x="2743200" y="3048000"/>
            <a:ext cx="26670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0" name="Freeform 13"/>
          <p:cNvSpPr>
            <a:spLocks/>
          </p:cNvSpPr>
          <p:nvPr/>
        </p:nvSpPr>
        <p:spPr bwMode="auto">
          <a:xfrm>
            <a:off x="1676400" y="3314700"/>
            <a:ext cx="3733800" cy="1028700"/>
          </a:xfrm>
          <a:custGeom>
            <a:avLst/>
            <a:gdLst>
              <a:gd name="T0" fmla="*/ 0 w 2352"/>
              <a:gd name="T1" fmla="*/ 2147483647 h 648"/>
              <a:gd name="T2" fmla="*/ 2147483647 w 2352"/>
              <a:gd name="T3" fmla="*/ 2147483647 h 648"/>
              <a:gd name="T4" fmla="*/ 2147483647 w 2352"/>
              <a:gd name="T5" fmla="*/ 2147483647 h 6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52" h="648">
                <a:moveTo>
                  <a:pt x="0" y="216"/>
                </a:moveTo>
                <a:cubicBezTo>
                  <a:pt x="68" y="108"/>
                  <a:pt x="136" y="0"/>
                  <a:pt x="528" y="72"/>
                </a:cubicBezTo>
                <a:cubicBezTo>
                  <a:pt x="920" y="144"/>
                  <a:pt x="1636" y="396"/>
                  <a:pt x="2352" y="648"/>
                </a:cubicBezTo>
              </a:path>
            </a:pathLst>
          </a:custGeom>
          <a:noFill/>
          <a:ln w="190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1" name="Text Box 14"/>
          <p:cNvSpPr txBox="1">
            <a:spLocks noChangeArrowheads="1"/>
          </p:cNvSpPr>
          <p:nvPr/>
        </p:nvSpPr>
        <p:spPr bwMode="blackWhite">
          <a:xfrm>
            <a:off x="228600" y="1447800"/>
            <a:ext cx="8763000" cy="904875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Zugriff auf Register viel schneller als Zugriff auf Hauptspeicher.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Programme verhalten sich in der Regel </a:t>
            </a:r>
            <a:r>
              <a:rPr lang="de-DE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lokal.</a:t>
            </a:r>
            <a:endParaRPr lang="de-DE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62" name="Text Box 15"/>
          <p:cNvSpPr txBox="1">
            <a:spLocks noChangeArrowheads="1"/>
          </p:cNvSpPr>
          <p:nvPr/>
        </p:nvSpPr>
        <p:spPr bwMode="blackWhite">
          <a:xfrm>
            <a:off x="228600" y="5334000"/>
            <a:ext cx="8763000" cy="831850"/>
          </a:xfrm>
          <a:prstGeom prst="rect">
            <a:avLst/>
          </a:prstGeom>
          <a:solidFill>
            <a:srgbClr val="E3E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lokaler Ausschnitt bietet schnellen Zugriff auf häufig genutzte Information.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Größe von Registerspeichern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2875"/>
            <a:ext cx="8686800" cy="4773614"/>
          </a:xfrm>
          <a:extLst>
            <a:ext uri="{909E8E84-426E-40DD-AFC4-6F175D3DCCD1}">
              <a14:hiddenFill xmlns:a14="http://schemas.microsoft.com/office/drawing/2010/main">
                <a:solidFill>
                  <a:srgbClr val="D9F1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35000"/>
              </a:spcBef>
            </a:pPr>
            <a:r>
              <a:rPr lang="de-DE" altLang="en-US" b="1" dirty="0" smtClean="0"/>
              <a:t>Vorteile einer großen Anzahl von Registern: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dirty="0" smtClean="0"/>
              <a:t>Viele lokale Zugriffe möglich.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schnelle Zugriffe.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Entlastung des Hauptspeichers.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b="1" dirty="0" smtClean="0"/>
              <a:t>Nachteile einer großen Anzahl von Registern: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Befehlswortbreite wächst an.</a:t>
            </a:r>
          </a:p>
          <a:p>
            <a:pPr lvl="1" eaLnBrk="1" hangingPunct="1">
              <a:spcBef>
                <a:spcPct val="35000"/>
              </a:spcBef>
            </a:pPr>
            <a:r>
              <a:rPr lang="de-DE" altLang="en-US" dirty="0" smtClean="0"/>
              <a:t>Aufwand für das Retten und Rückschreiben (bei Prozeduraufrufen, Unterbrechungen, Prozessumschaltungen usw.) wächst an.</a:t>
            </a:r>
          </a:p>
          <a:p>
            <a:pPr eaLnBrk="1" hangingPunct="1">
              <a:spcBef>
                <a:spcPct val="35000"/>
              </a:spcBef>
            </a:pPr>
            <a:r>
              <a:rPr lang="de-DE" altLang="en-US" sz="2800" dirty="0" smtClean="0">
                <a:solidFill>
                  <a:srgbClr val="FF3300"/>
                </a:solidFill>
                <a:sym typeface="Wingdings" pitchFamily="2" charset="2"/>
              </a:rPr>
              <a:t></a:t>
            </a:r>
            <a:r>
              <a:rPr lang="de-DE" altLang="en-US" dirty="0" smtClean="0"/>
              <a:t> Kompromiss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Homogene und heterogene Registersätze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041380"/>
          </a:xfrm>
          <a:extLst>
            <a:ext uri="{909E8E84-426E-40DD-AFC4-6F175D3DCCD1}">
              <a14:hiddenFill xmlns:a14="http://schemas.microsoft.com/office/drawing/2010/main">
                <a:solidFill>
                  <a:srgbClr val="E3E3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de-DE" altLang="en-US" b="1" dirty="0" smtClean="0"/>
              <a:t>Homogene Registersätze:</a:t>
            </a:r>
            <a:br>
              <a:rPr lang="de-DE" altLang="en-US" b="1" dirty="0" smtClean="0"/>
            </a:br>
            <a:r>
              <a:rPr lang="de-DE" altLang="en-US" dirty="0" smtClean="0"/>
              <a:t>Alle Register besitzen dieselbe Funktionalität.</a:t>
            </a:r>
          </a:p>
          <a:p>
            <a:pPr eaLnBrk="1" hangingPunct="1">
              <a:spcBef>
                <a:spcPct val="20000"/>
              </a:spcBef>
            </a:pPr>
            <a:r>
              <a:rPr lang="de-DE" altLang="en-US" b="1" dirty="0" smtClean="0"/>
              <a:t>Heterogene Registersätze:</a:t>
            </a:r>
            <a:r>
              <a:rPr lang="de-DE" altLang="en-US" dirty="0" smtClean="0"/>
              <a:t/>
            </a:r>
            <a:br>
              <a:rPr lang="de-DE" altLang="en-US" dirty="0" smtClean="0"/>
            </a:br>
            <a:r>
              <a:rPr lang="de-DE" altLang="en-US" dirty="0" smtClean="0"/>
              <a:t>Manche Register besitzen spezielle Funktionen.</a:t>
            </a:r>
            <a:br>
              <a:rPr lang="de-DE" altLang="en-US" dirty="0" smtClean="0"/>
            </a:br>
            <a:r>
              <a:rPr lang="de-DE" altLang="en-US" dirty="0" smtClean="0"/>
              <a:t>Beispiele: </a:t>
            </a:r>
            <a:r>
              <a:rPr lang="de-DE" altLang="en-US" b="1" dirty="0" smtClean="0">
                <a:latin typeface="Courier New" pitchFamily="49" charset="0"/>
              </a:rPr>
              <a:t>$0,</a:t>
            </a:r>
            <a:r>
              <a:rPr lang="de-DE" altLang="en-US" dirty="0" smtClean="0"/>
              <a:t> </a:t>
            </a:r>
            <a:r>
              <a:rPr lang="de-DE" altLang="en-US" b="1" dirty="0" smtClean="0">
                <a:latin typeface="Courier New" pitchFamily="49" charset="0"/>
              </a:rPr>
              <a:t>$31, Hi</a:t>
            </a:r>
            <a:r>
              <a:rPr lang="de-DE" altLang="en-US" dirty="0" smtClean="0"/>
              <a:t> und </a:t>
            </a:r>
            <a:r>
              <a:rPr lang="de-DE" altLang="en-US" b="1" dirty="0" smtClean="0">
                <a:latin typeface="Courier New" pitchFamily="49" charset="0"/>
              </a:rPr>
              <a:t>Lo,</a:t>
            </a:r>
            <a:br>
              <a:rPr lang="de-DE" altLang="en-US" b="1" dirty="0" smtClean="0">
                <a:latin typeface="Courier New" pitchFamily="49" charset="0"/>
              </a:rPr>
            </a:br>
            <a:r>
              <a:rPr lang="de-DE" altLang="en-US" b="1" dirty="0" smtClean="0"/>
              <a:t>Vorteile:</a:t>
            </a:r>
            <a:endParaRPr lang="de-DE" altLang="en-US" dirty="0" smtClean="0"/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Befehle mit vielen (</a:t>
            </a:r>
            <a:r>
              <a:rPr lang="de-DE" altLang="en-US" dirty="0" smtClean="0">
                <a:sym typeface="Symbol" pitchFamily="18" charset="2"/>
              </a:rPr>
              <a:t> 4) </a:t>
            </a:r>
            <a:r>
              <a:rPr lang="de-DE" altLang="en-US" dirty="0" smtClean="0"/>
              <a:t>Registern leicht zu realisieren.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Weniger Registernummern im Befehl.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Kann effizienter sein.</a:t>
            </a:r>
          </a:p>
          <a:p>
            <a:pPr lvl="1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de-DE" altLang="en-US" b="1" dirty="0" smtClean="0"/>
              <a:t>Nachteile: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Separate Kopierbefehle erforderlich.</a:t>
            </a:r>
          </a:p>
          <a:p>
            <a:pPr lvl="1" eaLnBrk="1" hangingPunct="1">
              <a:spcBef>
                <a:spcPct val="20000"/>
              </a:spcBef>
            </a:pPr>
            <a:r>
              <a:rPr lang="de-DE" altLang="en-US" dirty="0" smtClean="0"/>
              <a:t>Durch Compiler schwieriger zu nutzen.</a:t>
            </a:r>
          </a:p>
        </p:txBody>
      </p:sp>
      <p:sp>
        <p:nvSpPr>
          <p:cNvPr id="102404" name="Text Box 14"/>
          <p:cNvSpPr txBox="1">
            <a:spLocks noChangeArrowheads="1"/>
          </p:cNvSpPr>
          <p:nvPr/>
        </p:nvSpPr>
        <p:spPr bwMode="auto">
          <a:xfrm>
            <a:off x="13696950" y="31003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648200" y="46482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Master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4572000" y="43434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Interrupt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642350" cy="1090613"/>
          </a:xfrm>
        </p:spPr>
        <p:txBody>
          <a:bodyPr/>
          <a:lstStyle/>
          <a:p>
            <a:pPr algn="l" eaLnBrk="1" hangingPunct="1"/>
            <a:r>
              <a:rPr lang="de-DE" altLang="en-US" dirty="0" smtClean="0"/>
              <a:t>Beispiele: 1. Motorola 680x0/</a:t>
            </a:r>
            <a:r>
              <a:rPr lang="de-DE" altLang="en-US" dirty="0" err="1" smtClean="0"/>
              <a:t>Freescale</a:t>
            </a:r>
            <a:r>
              <a:rPr lang="de-DE" altLang="en-US" dirty="0" smtClean="0"/>
              <a:t> </a:t>
            </a:r>
            <a:r>
              <a:rPr lang="de-DE" altLang="en-US" dirty="0" err="1" smtClean="0"/>
              <a:t>ColdFire</a:t>
            </a:r>
            <a:r>
              <a:rPr lang="de-DE" altLang="en-US" dirty="0" smtClean="0"/>
              <a:t> 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685800" y="1752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981200" y="4648200"/>
            <a:ext cx="15240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4572000" y="5181600"/>
            <a:ext cx="28194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572000" y="1143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Adressregister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Datenregister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52400" y="4114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Statusregister</a:t>
            </a:r>
          </a:p>
        </p:txBody>
      </p:sp>
      <p:sp>
        <p:nvSpPr>
          <p:cNvPr id="103435" name="Text Box 11"/>
          <p:cNvSpPr txBox="1">
            <a:spLocks noChangeArrowheads="1"/>
          </p:cNvSpPr>
          <p:nvPr/>
        </p:nvSpPr>
        <p:spPr bwMode="auto">
          <a:xfrm>
            <a:off x="152400" y="1752600"/>
            <a:ext cx="68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D0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D3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D4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D5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D6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D7</a:t>
            </a:r>
          </a:p>
        </p:txBody>
      </p:sp>
      <p:sp>
        <p:nvSpPr>
          <p:cNvPr id="103436" name="Rectangle 12"/>
          <p:cNvSpPr>
            <a:spLocks noChangeArrowheads="1"/>
          </p:cNvSpPr>
          <p:nvPr/>
        </p:nvSpPr>
        <p:spPr bwMode="auto">
          <a:xfrm>
            <a:off x="4495800" y="1828800"/>
            <a:ext cx="2819400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3886200" y="1828800"/>
            <a:ext cx="68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A0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A5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A6</a:t>
            </a: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4495800" y="4038600"/>
            <a:ext cx="28194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39" name="Text Box 15"/>
          <p:cNvSpPr txBox="1">
            <a:spLocks noChangeArrowheads="1"/>
          </p:cNvSpPr>
          <p:nvPr/>
        </p:nvSpPr>
        <p:spPr bwMode="auto">
          <a:xfrm>
            <a:off x="3886200" y="4114800"/>
            <a:ext cx="68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A7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'</a:t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A7''</a:t>
            </a:r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3886200" y="51054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VBR</a:t>
            </a:r>
          </a:p>
        </p:txBody>
      </p:sp>
      <p:sp>
        <p:nvSpPr>
          <p:cNvPr id="103441" name="Line 17"/>
          <p:cNvSpPr>
            <a:spLocks noChangeShapeType="1"/>
          </p:cNvSpPr>
          <p:nvPr/>
        </p:nvSpPr>
        <p:spPr bwMode="auto">
          <a:xfrm>
            <a:off x="4495800" y="3581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2" name="Line 18"/>
          <p:cNvSpPr>
            <a:spLocks noChangeShapeType="1"/>
          </p:cNvSpPr>
          <p:nvPr/>
        </p:nvSpPr>
        <p:spPr bwMode="auto">
          <a:xfrm>
            <a:off x="4495800" y="2133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3" name="Line 19"/>
          <p:cNvSpPr>
            <a:spLocks noChangeShapeType="1"/>
          </p:cNvSpPr>
          <p:nvPr/>
        </p:nvSpPr>
        <p:spPr bwMode="auto">
          <a:xfrm>
            <a:off x="4495800" y="2438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4" name="Line 20"/>
          <p:cNvSpPr>
            <a:spLocks noChangeShapeType="1"/>
          </p:cNvSpPr>
          <p:nvPr/>
        </p:nvSpPr>
        <p:spPr bwMode="auto">
          <a:xfrm>
            <a:off x="4495800" y="2743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5" name="Line 21"/>
          <p:cNvSpPr>
            <a:spLocks noChangeShapeType="1"/>
          </p:cNvSpPr>
          <p:nvPr/>
        </p:nvSpPr>
        <p:spPr bwMode="auto">
          <a:xfrm>
            <a:off x="4495800" y="3048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6" name="Line 22"/>
          <p:cNvSpPr>
            <a:spLocks noChangeShapeType="1"/>
          </p:cNvSpPr>
          <p:nvPr/>
        </p:nvSpPr>
        <p:spPr bwMode="auto">
          <a:xfrm>
            <a:off x="4495800" y="3352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7" name="Line 23"/>
          <p:cNvSpPr>
            <a:spLocks noChangeShapeType="1"/>
          </p:cNvSpPr>
          <p:nvPr/>
        </p:nvSpPr>
        <p:spPr bwMode="auto">
          <a:xfrm>
            <a:off x="685800" y="3505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8" name="Line 24"/>
          <p:cNvSpPr>
            <a:spLocks noChangeShapeType="1"/>
          </p:cNvSpPr>
          <p:nvPr/>
        </p:nvSpPr>
        <p:spPr bwMode="auto">
          <a:xfrm>
            <a:off x="685800" y="205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49" name="Line 25"/>
          <p:cNvSpPr>
            <a:spLocks noChangeShapeType="1"/>
          </p:cNvSpPr>
          <p:nvPr/>
        </p:nvSpPr>
        <p:spPr bwMode="auto">
          <a:xfrm>
            <a:off x="685800" y="236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685800" y="2667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6858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6858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685800" y="3810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45720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5" name="Rectangle 31"/>
          <p:cNvSpPr>
            <a:spLocks noChangeArrowheads="1"/>
          </p:cNvSpPr>
          <p:nvPr/>
        </p:nvSpPr>
        <p:spPr bwMode="auto">
          <a:xfrm>
            <a:off x="4572000" y="5791200"/>
            <a:ext cx="2819400" cy="625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4572000" y="6096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7" name="Text Box 33"/>
          <p:cNvSpPr txBox="1">
            <a:spLocks noChangeArrowheads="1"/>
          </p:cNvSpPr>
          <p:nvPr/>
        </p:nvSpPr>
        <p:spPr bwMode="auto">
          <a:xfrm>
            <a:off x="1828800" y="4953000"/>
            <a:ext cx="1219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Zero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Overflow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</a:p>
        </p:txBody>
      </p:sp>
      <p:sp>
        <p:nvSpPr>
          <p:cNvPr id="103458" name="Freeform 34"/>
          <p:cNvSpPr>
            <a:spLocks/>
          </p:cNvSpPr>
          <p:nvPr/>
        </p:nvSpPr>
        <p:spPr bwMode="auto">
          <a:xfrm>
            <a:off x="2514600" y="4876800"/>
            <a:ext cx="914400" cy="1371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59" name="Freeform 35"/>
          <p:cNvSpPr>
            <a:spLocks/>
          </p:cNvSpPr>
          <p:nvPr/>
        </p:nvSpPr>
        <p:spPr bwMode="auto">
          <a:xfrm>
            <a:off x="2895600" y="4876800"/>
            <a:ext cx="457200" cy="10668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0" name="Freeform 36"/>
          <p:cNvSpPr>
            <a:spLocks/>
          </p:cNvSpPr>
          <p:nvPr/>
        </p:nvSpPr>
        <p:spPr bwMode="auto">
          <a:xfrm>
            <a:off x="2514600" y="4876800"/>
            <a:ext cx="762000" cy="7620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1" name="Freeform 37"/>
          <p:cNvSpPr>
            <a:spLocks/>
          </p:cNvSpPr>
          <p:nvPr/>
        </p:nvSpPr>
        <p:spPr bwMode="auto">
          <a:xfrm>
            <a:off x="2895600" y="4876800"/>
            <a:ext cx="304800" cy="5334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2" name="Freeform 38"/>
          <p:cNvSpPr>
            <a:spLocks/>
          </p:cNvSpPr>
          <p:nvPr/>
        </p:nvSpPr>
        <p:spPr bwMode="auto">
          <a:xfrm>
            <a:off x="2667000" y="4876800"/>
            <a:ext cx="457200" cy="228600"/>
          </a:xfrm>
          <a:custGeom>
            <a:avLst/>
            <a:gdLst>
              <a:gd name="T0" fmla="*/ 0 w 384"/>
              <a:gd name="T1" fmla="*/ 2147483647 h 864"/>
              <a:gd name="T2" fmla="*/ 2147483647 w 384"/>
              <a:gd name="T3" fmla="*/ 2147483647 h 864"/>
              <a:gd name="T4" fmla="*/ 2147483647 w 384"/>
              <a:gd name="T5" fmla="*/ 0 h 86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864">
                <a:moveTo>
                  <a:pt x="0" y="864"/>
                </a:moveTo>
                <a:lnTo>
                  <a:pt x="384" y="864"/>
                </a:ln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3" name="Text Box 39"/>
          <p:cNvSpPr txBox="1">
            <a:spLocks noChangeArrowheads="1"/>
          </p:cNvSpPr>
          <p:nvPr/>
        </p:nvSpPr>
        <p:spPr bwMode="auto">
          <a:xfrm>
            <a:off x="1042988" y="441483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4724400" y="5791200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Cache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Cache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H="1">
            <a:off x="1482725" y="472440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4800600" y="5334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67" name="Text Box 43"/>
          <p:cNvSpPr txBox="1">
            <a:spLocks noChangeArrowheads="1"/>
          </p:cNvSpPr>
          <p:nvPr/>
        </p:nvSpPr>
        <p:spPr bwMode="gray">
          <a:xfrm>
            <a:off x="7467600" y="1143000"/>
            <a:ext cx="1549400" cy="527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Trennung in Daten- &amp; Adress-register bewirkt Reduktion auf 3 Bits/ Register-nummer; spezielle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pointer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separates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(CCR)</a:t>
            </a:r>
          </a:p>
        </p:txBody>
      </p:sp>
      <p:pic>
        <p:nvPicPr>
          <p:cNvPr id="10346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9" b="22757"/>
          <a:stretch>
            <a:fillRect/>
          </a:stretch>
        </p:blipFill>
        <p:spPr bwMode="auto">
          <a:xfrm>
            <a:off x="193675" y="4953000"/>
            <a:ext cx="12890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69" name="Text Box 49"/>
          <p:cNvSpPr txBox="1">
            <a:spLocks noChangeArrowheads="1"/>
          </p:cNvSpPr>
          <p:nvPr/>
        </p:nvSpPr>
        <p:spPr bwMode="auto">
          <a:xfrm>
            <a:off x="128588" y="6165850"/>
            <a:ext cx="1828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Arial" panose="020B0604020202020204" pitchFamily="34" charset="0"/>
                <a:cs typeface="Arial" panose="020B0604020202020204" pitchFamily="34" charset="0"/>
              </a:rPr>
              <a:t>© M. Engel,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dirty="0" smtClean="0"/>
              <a:t>Beispiele: 2. MIPS R2000-R8000</a:t>
            </a:r>
            <a:endParaRPr lang="de-DE" altLang="en-US" sz="2400" dirty="0" smtClean="0"/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838200" y="1752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838200" y="3505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>
            <a:off x="838200" y="205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838200" y="236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838200" y="2667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8382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838200" y="3276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838200" y="3763963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59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Registerspeicher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152400" y="1600200"/>
            <a:ext cx="6096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$0</a:t>
            </a: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$31</a:t>
            </a:r>
          </a:p>
        </p:txBody>
      </p:sp>
      <p:sp>
        <p:nvSpPr>
          <p:cNvPr id="104461" name="Rectangle 13"/>
          <p:cNvSpPr>
            <a:spLocks noChangeArrowheads="1"/>
          </p:cNvSpPr>
          <p:nvPr/>
        </p:nvSpPr>
        <p:spPr bwMode="auto">
          <a:xfrm>
            <a:off x="838200" y="4038600"/>
            <a:ext cx="2819400" cy="228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838200" y="5867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838200" y="4343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838200" y="4648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838200" y="4953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838200" y="5257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838200" y="5562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838200" y="6172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4876800" y="17526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0" name="Text Box 22"/>
          <p:cNvSpPr txBox="1">
            <a:spLocks noChangeArrowheads="1"/>
          </p:cNvSpPr>
          <p:nvPr/>
        </p:nvSpPr>
        <p:spPr bwMode="auto">
          <a:xfrm>
            <a:off x="4191000" y="1676400"/>
            <a:ext cx="60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</a:p>
          <a:p>
            <a:pPr eaLnBrk="1" hangingPunct="1"/>
            <a:r>
              <a:rPr lang="de-DE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4876800" y="20574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2" name="Text Box 24"/>
          <p:cNvSpPr txBox="1">
            <a:spLocks noChangeArrowheads="1"/>
          </p:cNvSpPr>
          <p:nvPr/>
        </p:nvSpPr>
        <p:spPr bwMode="auto">
          <a:xfrm>
            <a:off x="4876800" y="2362200"/>
            <a:ext cx="2819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89" name="Text Box 25"/>
          <p:cNvSpPr txBox="1">
            <a:spLocks noChangeArrowheads="1"/>
          </p:cNvSpPr>
          <p:nvPr/>
        </p:nvSpPr>
        <p:spPr bwMode="blackWhite">
          <a:xfrm>
            <a:off x="3886200" y="4038600"/>
            <a:ext cx="5029200" cy="2292350"/>
          </a:xfrm>
          <a:prstGeom prst="rect">
            <a:avLst/>
          </a:prstGeom>
          <a:solidFill>
            <a:srgbClr val="D9F1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5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condition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Weitgehend homogen,</a:t>
            </a:r>
          </a:p>
          <a:p>
            <a:pPr eaLnBrk="1" hangingPunct="1"/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Ausnahmen: </a:t>
            </a:r>
            <a:r>
              <a:rPr lang="de-DE" altLang="en-US" b="1" dirty="0">
                <a:latin typeface="Courier New" pitchFamily="49" charset="0"/>
                <a:cs typeface="Arial" panose="020B0604020202020204" pitchFamily="34" charset="0"/>
              </a:rPr>
              <a:t>$0, $31, Hi, Lo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Assemblerkonventionen für Registerbenutzung.</a:t>
            </a:r>
          </a:p>
        </p:txBody>
      </p:sp>
      <p:sp>
        <p:nvSpPr>
          <p:cNvPr id="139290" name="Text Box 26"/>
          <p:cNvSpPr txBox="1">
            <a:spLocks noChangeArrowheads="1"/>
          </p:cNvSpPr>
          <p:nvPr/>
        </p:nvSpPr>
        <p:spPr bwMode="auto">
          <a:xfrm>
            <a:off x="4191000" y="3048000"/>
            <a:ext cx="457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So genannte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DE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 (z.B. für Unterbrechungen)</a:t>
            </a:r>
          </a:p>
        </p:txBody>
      </p:sp>
      <p:sp>
        <p:nvSpPr>
          <p:cNvPr id="139291" name="Text Box 27"/>
          <p:cNvSpPr txBox="1">
            <a:spLocks noChangeArrowheads="1"/>
          </p:cNvSpPr>
          <p:nvPr/>
        </p:nvSpPr>
        <p:spPr bwMode="auto">
          <a:xfrm>
            <a:off x="4191000" y="2667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dirty="0">
                <a:latin typeface="Arial" panose="020B0604020202020204" pitchFamily="34" charset="0"/>
                <a:cs typeface="Arial" panose="020B0604020202020204" pitchFamily="34" charset="0"/>
              </a:rPr>
              <a:t>Gleitkommaregister ...</a:t>
            </a:r>
          </a:p>
        </p:txBody>
      </p:sp>
      <p:sp>
        <p:nvSpPr>
          <p:cNvPr id="104476" name="Text Box 28"/>
          <p:cNvSpPr txBox="1">
            <a:spLocks noChangeArrowheads="1"/>
          </p:cNvSpPr>
          <p:nvPr/>
        </p:nvSpPr>
        <p:spPr bwMode="auto">
          <a:xfrm>
            <a:off x="1752600" y="1676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lr>
                <a:srgbClr val="84B818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lr>
                <a:srgbClr val="84B818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lr>
                <a:srgbClr val="84B818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477" name="Line 29"/>
          <p:cNvSpPr>
            <a:spLocks noChangeShapeType="1"/>
          </p:cNvSpPr>
          <p:nvPr/>
        </p:nvSpPr>
        <p:spPr bwMode="auto">
          <a:xfrm>
            <a:off x="838200" y="1981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8" name="Line 30"/>
          <p:cNvSpPr>
            <a:spLocks noChangeShapeType="1"/>
          </p:cNvSpPr>
          <p:nvPr/>
        </p:nvSpPr>
        <p:spPr bwMode="auto">
          <a:xfrm>
            <a:off x="838200" y="2514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79" name="Line 31"/>
          <p:cNvSpPr>
            <a:spLocks noChangeShapeType="1"/>
          </p:cNvSpPr>
          <p:nvPr/>
        </p:nvSpPr>
        <p:spPr bwMode="auto">
          <a:xfrm>
            <a:off x="838200" y="220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0" name="Line 32"/>
          <p:cNvSpPr>
            <a:spLocks noChangeShapeType="1"/>
          </p:cNvSpPr>
          <p:nvPr/>
        </p:nvSpPr>
        <p:spPr bwMode="auto">
          <a:xfrm>
            <a:off x="838200" y="4800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1" name="Line 33"/>
          <p:cNvSpPr>
            <a:spLocks noChangeShapeType="1"/>
          </p:cNvSpPr>
          <p:nvPr/>
        </p:nvSpPr>
        <p:spPr bwMode="auto">
          <a:xfrm>
            <a:off x="838200" y="2819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2" name="Line 34"/>
          <p:cNvSpPr>
            <a:spLocks noChangeShapeType="1"/>
          </p:cNvSpPr>
          <p:nvPr/>
        </p:nvSpPr>
        <p:spPr bwMode="auto">
          <a:xfrm>
            <a:off x="838200" y="3124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3" name="Line 35"/>
          <p:cNvSpPr>
            <a:spLocks noChangeShapeType="1"/>
          </p:cNvSpPr>
          <p:nvPr/>
        </p:nvSpPr>
        <p:spPr bwMode="auto">
          <a:xfrm>
            <a:off x="838200" y="3657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4" name="Line 36"/>
          <p:cNvSpPr>
            <a:spLocks noChangeShapeType="1"/>
          </p:cNvSpPr>
          <p:nvPr/>
        </p:nvSpPr>
        <p:spPr bwMode="auto">
          <a:xfrm>
            <a:off x="838200" y="4191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5" name="Line 37"/>
          <p:cNvSpPr>
            <a:spLocks noChangeShapeType="1"/>
          </p:cNvSpPr>
          <p:nvPr/>
        </p:nvSpPr>
        <p:spPr bwMode="auto">
          <a:xfrm>
            <a:off x="838200" y="6019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6" name="Line 38"/>
          <p:cNvSpPr>
            <a:spLocks noChangeShapeType="1"/>
          </p:cNvSpPr>
          <p:nvPr/>
        </p:nvSpPr>
        <p:spPr bwMode="auto">
          <a:xfrm>
            <a:off x="838200" y="5410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7" name="Line 39"/>
          <p:cNvSpPr>
            <a:spLocks noChangeShapeType="1"/>
          </p:cNvSpPr>
          <p:nvPr/>
        </p:nvSpPr>
        <p:spPr bwMode="auto">
          <a:xfrm>
            <a:off x="838200" y="5105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8" name="Line 40"/>
          <p:cNvSpPr>
            <a:spLocks noChangeShapeType="1"/>
          </p:cNvSpPr>
          <p:nvPr/>
        </p:nvSpPr>
        <p:spPr bwMode="auto">
          <a:xfrm>
            <a:off x="838200" y="4495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89" name="Line 41"/>
          <p:cNvSpPr>
            <a:spLocks noChangeShapeType="1"/>
          </p:cNvSpPr>
          <p:nvPr/>
        </p:nvSpPr>
        <p:spPr bwMode="auto">
          <a:xfrm>
            <a:off x="838200" y="57086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90" name="Line 42"/>
          <p:cNvSpPr>
            <a:spLocks noChangeShapeType="1"/>
          </p:cNvSpPr>
          <p:nvPr/>
        </p:nvSpPr>
        <p:spPr bwMode="auto">
          <a:xfrm>
            <a:off x="838200" y="3886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491" name="Line 43"/>
          <p:cNvSpPr>
            <a:spLocks noChangeShapeType="1"/>
          </p:cNvSpPr>
          <p:nvPr/>
        </p:nvSpPr>
        <p:spPr bwMode="auto">
          <a:xfrm>
            <a:off x="838200" y="340995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9" grpId="0" build="p" animBg="1" autoUpdateAnimBg="0"/>
      <p:bldP spid="139290" grpId="0" autoUpdateAnimBg="0"/>
      <p:bldP spid="139291" grpId="0" autoUpdateAnimBg="0"/>
    </p:bldLst>
  </p:timing>
</p:sld>
</file>

<file path=ppt/theme/theme1.xml><?xml version="1.0" encoding="utf-8"?>
<a:theme xmlns:a="http://schemas.openxmlformats.org/drawingml/2006/main" name="marwedel's layout">
  <a:themeElements>
    <a:clrScheme name="4_ra-2.1-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ra-2.1-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ra-2.1-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ra-2.1-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ra-2.1-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es-marw-2.1-moc</Template>
  <TotalTime>27160</TotalTime>
  <Words>7131</Words>
  <Application>Microsoft Macintosh PowerPoint</Application>
  <PresentationFormat>On-screen Show (4:3)</PresentationFormat>
  <Paragraphs>2135</Paragraphs>
  <Slides>157</Slides>
  <Notes>138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157</vt:i4>
      </vt:variant>
    </vt:vector>
  </HeadingPairs>
  <TitlesOfParts>
    <vt:vector size="166" baseType="lpstr">
      <vt:lpstr>Arial Unicode MS</vt:lpstr>
      <vt:lpstr>Calibri</vt:lpstr>
      <vt:lpstr>Courier New</vt:lpstr>
      <vt:lpstr>Symbol</vt:lpstr>
      <vt:lpstr>Times New Roman</vt:lpstr>
      <vt:lpstr>Wingdings</vt:lpstr>
      <vt:lpstr>Arial</vt:lpstr>
      <vt:lpstr>marwedel's layout</vt:lpstr>
      <vt:lpstr>Clip</vt:lpstr>
      <vt:lpstr>Rechnerstrukturen, Teil 2  Vorlesung      4 SWS      WS 19/20</vt:lpstr>
      <vt:lpstr>Kontext</vt:lpstr>
      <vt:lpstr>Motivation</vt:lpstr>
      <vt:lpstr>Problematische Situationen …</vt:lpstr>
      <vt:lpstr>… und Techniken zu deren Vermeidung</vt:lpstr>
      <vt:lpstr>Thema des zweiten Teils der Vorlesung</vt:lpstr>
      <vt:lpstr>Stil des zweiten Teils der Vorlesung</vt:lpstr>
      <vt:lpstr>Rechnerarchitektur - Einleitung -</vt:lpstr>
      <vt:lpstr>2.2 Die Befehlsschnittstelle 2.2.1 Der MIPS-Befehlssatz</vt:lpstr>
      <vt:lpstr>Begriffe</vt:lpstr>
      <vt:lpstr>MIPS-Assembler-Befehle Arithmetische und Transportbefehle</vt:lpstr>
      <vt:lpstr>Funktion des Additionsbefehls</vt:lpstr>
      <vt:lpstr>Simulation des MIPS-Befehlssatzes mit MARS</vt:lpstr>
      <vt:lpstr>Älterer Simulator: SPIM</vt:lpstr>
      <vt:lpstr>Semantik: per Register-Transfer-Notation (genauer: Register-Transfer-Verhaltens-Notation)</vt:lpstr>
      <vt:lpstr>Semantik des Additionsbefehls</vt:lpstr>
      <vt:lpstr>Addition für 2k-Zahlen oder für vorzeichenlose Zahlen? (1)</vt:lpstr>
      <vt:lpstr>Addition für 2k-Zahlen oder für vorzeichenlose Zahlen? (2)</vt:lpstr>
      <vt:lpstr>Das Speichermodell der MIPS-Architektur</vt:lpstr>
      <vt:lpstr>Eigenschaften des Von-Neumann-Rechners (1)</vt:lpstr>
      <vt:lpstr>Der load word-Befehl</vt:lpstr>
      <vt:lpstr>Der store word-Befehl</vt:lpstr>
      <vt:lpstr>Darstellung von Befehlen im Rechner</vt:lpstr>
      <vt:lpstr>Speicherung von Befehlen im Rechner</vt:lpstr>
      <vt:lpstr>Eigenschaften des Von-Neumann-Rechners (2)</vt:lpstr>
      <vt:lpstr>Zusammenfassung</vt:lpstr>
      <vt:lpstr>Abarbeitung: immer der Reihe nach</vt:lpstr>
      <vt:lpstr>Eigenschaften des Von-Neumann-Rechners (3)</vt:lpstr>
      <vt:lpstr>2.2.1 Der MIPS-Befehlssatz  2.2.1.1 Arithmetische und Transportbefehle</vt:lpstr>
      <vt:lpstr>Nutzung des 16-Bit-Offsets in der 32-Bit Arithmetik</vt:lpstr>
      <vt:lpstr>Auswirkung der Nutzung von sign_ext bei der Adressierung</vt:lpstr>
      <vt:lpstr>Einsatz der Vorzeichenerweiterung bei Direktoperanden (immediate addressing)</vt:lpstr>
      <vt:lpstr>Subtraktionsbefehle</vt:lpstr>
      <vt:lpstr>Multiplikationsbefehle</vt:lpstr>
      <vt:lpstr>Varianten des Multiplikationsbefehls</vt:lpstr>
      <vt:lpstr>Divisionsbefehle</vt:lpstr>
      <vt:lpstr>Logische Befehle</vt:lpstr>
      <vt:lpstr>Laden von Konstanten</vt:lpstr>
      <vt:lpstr>Laden von Konstanten (2)</vt:lpstr>
      <vt:lpstr>Laden von Konstanten (3)</vt:lpstr>
      <vt:lpstr>Der load address – Befehl la</vt:lpstr>
      <vt:lpstr>Einteilung des Speicherbereichs (memory map)  im Simulator folgt üblicher C/Unix-Konvention</vt:lpstr>
      <vt:lpstr>Problem der Nutzung nicht zusammenhängender Adressbereiche</vt:lpstr>
      <vt:lpstr>Benutzung weitgehend zusammenhängender Speicherbereiche</vt:lpstr>
      <vt:lpstr>Benutzung der Speicherbereiche in einem Beispielprogramm</vt:lpstr>
      <vt:lpstr>Zwei Versionen des Additionsprograms</vt:lpstr>
      <vt:lpstr>Transformation der Programmdarstellungen</vt:lpstr>
      <vt:lpstr>Funktion des Assemblers (1)</vt:lpstr>
      <vt:lpstr>Funktion des Assemblers (2)</vt:lpstr>
      <vt:lpstr>Assembler übersetzt symbolische Registernummern</vt:lpstr>
      <vt:lpstr>Zusammenfassung</vt:lpstr>
      <vt:lpstr>2.2.1.5 Sprungbefehle</vt:lpstr>
      <vt:lpstr>Anwendung von beq und bne</vt:lpstr>
      <vt:lpstr>Unbedingte Sprünge</vt:lpstr>
      <vt:lpstr>Realisierung von Array-Zugriffen</vt:lpstr>
      <vt:lpstr>Realisierung von Schleifen mit unbedingten Sprüngen</vt:lpstr>
      <vt:lpstr>Format und Bedeutung unbedingter Sprünge</vt:lpstr>
      <vt:lpstr>Tests auf &lt;,  ,&gt;,  </vt:lpstr>
      <vt:lpstr>Weitere Befehle</vt:lpstr>
      <vt:lpstr>Übersetzung einer for-Schleife</vt:lpstr>
      <vt:lpstr>Realisierung von berechneten Sprüngen: der jr-Befehl</vt:lpstr>
      <vt:lpstr>SWITCH-Anweisungen</vt:lpstr>
      <vt:lpstr>Realisierung von SWITCH-Anweisungen mittels des jr-Befehls</vt:lpstr>
      <vt:lpstr>Zusammenfassung</vt:lpstr>
      <vt:lpstr>2.2.1.6 Prozeduraufrufe</vt:lpstr>
      <vt:lpstr>Der jump-and-link-Befehl</vt:lpstr>
      <vt:lpstr>Realisierung nicht verschachtelter Prozeduraufrufe mit jal und jr</vt:lpstr>
      <vt:lpstr>Das Stapel-Prinzip</vt:lpstr>
      <vt:lpstr>Realisierung eines Stapels im Speicher</vt:lpstr>
      <vt:lpstr>Konkrete Realisierung für drei Prozeduren</vt:lpstr>
      <vt:lpstr>Sichern von Registerinhalten</vt:lpstr>
      <vt:lpstr>Sichern von Registern (2)</vt:lpstr>
      <vt:lpstr>2.2.1.7 Prozeduren mit Parametern</vt:lpstr>
      <vt:lpstr>Benutzung der Register</vt:lpstr>
      <vt:lpstr>Call by value vs. call by reference</vt:lpstr>
      <vt:lpstr>Prozedur swap ,  Prinzip der Übersetzung in Assembler</vt:lpstr>
      <vt:lpstr>Zuordnung von Registern</vt:lpstr>
      <vt:lpstr>Realisierung des Rumpfes</vt:lpstr>
      <vt:lpstr>Sichern der Register</vt:lpstr>
      <vt:lpstr>Rückschreiben der Register</vt:lpstr>
      <vt:lpstr>Übersetzung von bubble sort</vt:lpstr>
      <vt:lpstr>Zuordnung von Registern</vt:lpstr>
      <vt:lpstr>Übersetzung des Rumpfes</vt:lpstr>
      <vt:lpstr>Sichern der Registerinhalte</vt:lpstr>
      <vt:lpstr>Rückschreiben der Registerinhalte</vt:lpstr>
      <vt:lpstr>Zusammenfassung</vt:lpstr>
      <vt:lpstr>2.2.2 Allgemeine Sicht der Befehlsschnittstelle</vt:lpstr>
      <vt:lpstr>PowerPoint Presentation</vt:lpstr>
      <vt:lpstr>Das Speichermodell</vt:lpstr>
      <vt:lpstr>Little endians und big endians (1) (Endianess)</vt:lpstr>
      <vt:lpstr>Little endians und big endians (2)</vt:lpstr>
      <vt:lpstr>Little endians und big endians (3)</vt:lpstr>
      <vt:lpstr>Little endians und big endians (4)</vt:lpstr>
      <vt:lpstr>Registerspeicher (1)</vt:lpstr>
      <vt:lpstr>Registerspeicher (2)</vt:lpstr>
      <vt:lpstr>Größe von Registerspeichern</vt:lpstr>
      <vt:lpstr>Homogene und heterogene Registersätze</vt:lpstr>
      <vt:lpstr>Beispiele: 1. Motorola 680x0/Freescale ColdFire </vt:lpstr>
      <vt:lpstr>Beispiele: 2. MIPS R2000-R8000</vt:lpstr>
      <vt:lpstr>Beispiele: 3. Intel 80x86</vt:lpstr>
      <vt:lpstr>Zusammenfassung</vt:lpstr>
      <vt:lpstr>2.2.2.2 Befehlssätze - Befehlsgruppen -</vt:lpstr>
      <vt:lpstr>2.2.2.2 Befehlssätze - Adressierungsarten -</vt:lpstr>
      <vt:lpstr>0-stufige Adressierung</vt:lpstr>
      <vt:lpstr>1-stufige Adressierung, Referenzstufe 1 (1)</vt:lpstr>
      <vt:lpstr>1-stufige Adressierung, Referenzstufe 1 (2)</vt:lpstr>
      <vt:lpstr>1-stufige Adressierung, Referenzstufe 1 (3)</vt:lpstr>
      <vt:lpstr>2-stufige Adressierung - Indirekte Adressierung - (1)</vt:lpstr>
      <vt:lpstr>2-stufige Adressierung  - Indirekte Adressierung - (2) </vt:lpstr>
      <vt:lpstr>n-stufige Adressierung</vt:lpstr>
      <vt:lpstr>Übersicht</vt:lpstr>
      <vt:lpstr>n-Adressmaschinen - Die 3-Adressmaschine (1) -</vt:lpstr>
      <vt:lpstr>- Die 3-Adressmaschine (2) -</vt:lpstr>
      <vt:lpstr>Die 2-Adressmaschine (1)</vt:lpstr>
      <vt:lpstr>Die 2-Adressmaschine (2)</vt:lpstr>
      <vt:lpstr>Die 1½-Adressmaschine (1)</vt:lpstr>
      <vt:lpstr>Die 1½-Adressmaschine (2)</vt:lpstr>
      <vt:lpstr>Die 1-Adressmaschine (1)</vt:lpstr>
      <vt:lpstr>Die 1-Adressmaschine (2)</vt:lpstr>
      <vt:lpstr>Die 0-Adressmaschine (1)</vt:lpstr>
      <vt:lpstr>Die 0-Adressmaschine (2)</vt:lpstr>
      <vt:lpstr>Die 0-Adressmaschine (3)</vt:lpstr>
      <vt:lpstr>Zusammenfassung</vt:lpstr>
      <vt:lpstr>Klassifikation von Befehlssätzen - Reduced instruction set computers (RISC)  (1)-</vt:lpstr>
      <vt:lpstr>Klassifikation von Befehlssätzen - Reduced instruction set computers (RISC) (2)-</vt:lpstr>
      <vt:lpstr>Complex instruction set computers (CISC) </vt:lpstr>
      <vt:lpstr>Complex instruction set computers (CISC) Beispiel MC680x0 (1)</vt:lpstr>
      <vt:lpstr>Complex instruction set computers (CISC) - Beispiel MC680x0 [ ColdFire] (2) -</vt:lpstr>
      <vt:lpstr>Complex instruction set computers (CISC) - Eigenschaften -</vt:lpstr>
      <vt:lpstr>Zusammenfassung</vt:lpstr>
      <vt:lpstr>PowerPoint Presentation</vt:lpstr>
      <vt:lpstr>Unterbrechungen</vt:lpstr>
      <vt:lpstr>Ablauf (bei MIPS)</vt:lpstr>
      <vt:lpstr>Interrupts und Prozeduren (1)</vt:lpstr>
      <vt:lpstr>Interrupts und Prozeduren (2)</vt:lpstr>
      <vt:lpstr>Synchrone und asynchrone Unterbrechungen</vt:lpstr>
      <vt:lpstr>Unterbrechung am Ende des laufenden Befehls oder bereits während der Bearbeitung ?</vt:lpstr>
      <vt:lpstr>Endgültiger Abbruch oder Fortfahren ?</vt:lpstr>
      <vt:lpstr>Übersicht über verschiedene Unterbrechungen</vt:lpstr>
      <vt:lpstr>Systemaufrufe in der MIPS-Maschine</vt:lpstr>
      <vt:lpstr>Beispiel der Anwendung</vt:lpstr>
      <vt:lpstr>Realisierung von Systemaufrufen</vt:lpstr>
      <vt:lpstr>Unterbrechungen bei MIPS/MARS</vt:lpstr>
      <vt:lpstr>Coprozessorregister-Bedeutung - Cause-Register-</vt:lpstr>
      <vt:lpstr>Coprozessorregister-Bedeutung - Status-Register-</vt:lpstr>
      <vt:lpstr>Wiedereintrittsfähiger Code (reentrant code)</vt:lpstr>
      <vt:lpstr>SPIM-Traphandler</vt:lpstr>
      <vt:lpstr>Das Von Neumann-Modell</vt:lpstr>
      <vt:lpstr>Wo sind diese Komponenten auf PC-Boards?</vt:lpstr>
      <vt:lpstr>Wo sind diese Komponenten auf PC-Boards (2)?</vt:lpstr>
      <vt:lpstr>Das Von Neumann-Modell (2)</vt:lpstr>
      <vt:lpstr>Das Von Neumann-Modell (3)</vt:lpstr>
      <vt:lpstr>Zusammenfassung (Abschnitt)</vt:lpstr>
      <vt:lpstr>Zusammenfassung (Kapitel)</vt:lpstr>
      <vt:lpstr>1-stufige Adressierung, Referenzstufe 1 (4)</vt:lpstr>
      <vt:lpstr>1-stufige Adressierung, Referenzstufe 1 (1)</vt:lpstr>
      <vt:lpstr>1-stufige Adressierung, Referenzstufe 1 (5)</vt:lpstr>
    </vt:vector>
  </TitlesOfParts>
  <Company>Universität Dortmund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Rechnerstrukturen, Teil 2</dc:title>
  <dc:creator>marwedel</dc:creator>
  <cp:lastModifiedBy>Microsoft Office User</cp:lastModifiedBy>
  <cp:revision>605</cp:revision>
  <cp:lastPrinted>2014-06-12T05:30:59Z</cp:lastPrinted>
  <dcterms:created xsi:type="dcterms:W3CDTF">2001-11-29T11:06:10Z</dcterms:created>
  <dcterms:modified xsi:type="dcterms:W3CDTF">2019-11-26T22:38:24Z</dcterms:modified>
</cp:coreProperties>
</file>