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61" r:id="rId2"/>
    <p:sldId id="316" r:id="rId3"/>
    <p:sldId id="365" r:id="rId4"/>
    <p:sldId id="421" r:id="rId5"/>
    <p:sldId id="383" r:id="rId6"/>
    <p:sldId id="422" r:id="rId7"/>
    <p:sldId id="367" r:id="rId8"/>
    <p:sldId id="360" r:id="rId9"/>
    <p:sldId id="388" r:id="rId10"/>
    <p:sldId id="368" r:id="rId11"/>
    <p:sldId id="420" r:id="rId12"/>
    <p:sldId id="389" r:id="rId13"/>
    <p:sldId id="390" r:id="rId14"/>
    <p:sldId id="369" r:id="rId15"/>
    <p:sldId id="412" r:id="rId16"/>
    <p:sldId id="419" r:id="rId17"/>
    <p:sldId id="413" r:id="rId18"/>
    <p:sldId id="370" r:id="rId19"/>
    <p:sldId id="424" r:id="rId20"/>
    <p:sldId id="426" r:id="rId21"/>
    <p:sldId id="347" r:id="rId22"/>
    <p:sldId id="376" r:id="rId23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5656"/>
    <a:srgbClr val="DDF4AE"/>
    <a:srgbClr val="C5C6C6"/>
    <a:srgbClr val="84B818"/>
    <a:srgbClr val="E3E3E3"/>
    <a:srgbClr val="E4F2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71" autoAdjust="0"/>
    <p:restoredTop sz="95427" autoAdjust="0"/>
  </p:normalViewPr>
  <p:slideViewPr>
    <p:cSldViewPr snapToGrid="0">
      <p:cViewPr varScale="1">
        <p:scale>
          <a:sx n="108" d="100"/>
          <a:sy n="108" d="100"/>
        </p:scale>
        <p:origin x="-2112" y="-78"/>
      </p:cViewPr>
      <p:guideLst>
        <p:guide orient="horz" pos="1182"/>
        <p:guide pos="2880"/>
      </p:guideLst>
    </p:cSldViewPr>
  </p:slideViewPr>
  <p:outlineViewPr>
    <p:cViewPr>
      <p:scale>
        <a:sx n="33" d="100"/>
        <a:sy n="33" d="100"/>
      </p:scale>
      <p:origin x="0" y="129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VW-Data\userdat\Referat01\Presse\+JAHRBUCH\Alt\Daten%20Jahrbuch%202015\ZDF\Tabellen_f&#252;r_Grafiken\stat_jahrbuch_teil_2_mit_Ringdiagramm_02.05.16.xlsm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VW-Data\userdat\Referat01\Presse\+JAHRBUCH\Alt\Daten%20Jahrbuch%202015\ZDF\Tabellen_f&#252;r_Grafiken\stat_jahrbuch_teil_2_mit_Ringdiagramm_02.05.16.xlsm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VW-Data\userdat\Referat01\Pers&#246;nliche%20Ordner\Reil\Jahrbuch2015\stat_jahrbuch_teil_2_mit_Ringdiagramm_neu.xlsm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VW-Data\userdat\Referat01\Presse\+BASISPR&#196;SENTATION\BP2017_S&#228;ulendiagramme_NEU.xlsm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VW-Data\userdat\Referat01\Presse\+BASISPR&#196;SENTATION\BP2017_S&#228;ulendiagramme_NEU.xlsm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VW-Data\userdat\Referat01\Presse\+JAHRBUCH\Jahrbuch%202016\ZDF\JB2016_Ringdiagramme_170227.xlsm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\\VW-Data\userdat\Referat01\Presse\+JAHRBUCH\Jahrbuch%202016\ZDF\JB2016_Ringdiagramme_170227.xlsm" TargetMode="External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3610921457206588"/>
          <c:y val="0.36298152124923777"/>
          <c:w val="0.3528821498025142"/>
          <c:h val="0.81481481481481477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84B818"/>
              </a:solidFill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300" baseline="0">
                        <a:solidFill>
                          <a:srgbClr val="FFFFFF"/>
                        </a:solidFill>
                        <a:latin typeface="Arial" panose="020B0604020202020204" pitchFamily="34" charset="0"/>
                      </a:rPr>
                      <a:t>TU</a:t>
                    </a:r>
                    <a:r>
                      <a:rPr lang="en-US" sz="1300" baseline="0">
                        <a:latin typeface="Arial" panose="020B0604020202020204" pitchFamily="34" charset="0"/>
                      </a:rPr>
                      <a:t>  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aseline="0">
                    <a:latin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Testdaten!$B$157:$B$158</c:f>
              <c:strCache>
                <c:ptCount val="2"/>
                <c:pt idx="0">
                  <c:v>TU  </c:v>
                </c:pt>
                <c:pt idx="1">
                  <c:v>übrige Dortmunder Hochschulen und Wissenschaftseinrichtungen</c:v>
                </c:pt>
              </c:strCache>
            </c:strRef>
          </c:cat>
          <c:val>
            <c:numRef>
              <c:f>Testdaten!$C$157:$C$158</c:f>
              <c:numCache>
                <c:formatCode>General</c:formatCode>
                <c:ptCount val="2"/>
                <c:pt idx="0">
                  <c:v>6199</c:v>
                </c:pt>
                <c:pt idx="1">
                  <c:v>3921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</c:plotArea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1023611929179817"/>
          <c:y val="0.27637685696175168"/>
          <c:w val="0.3528821498025142"/>
          <c:h val="0.81481481481481477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84B818"/>
              </a:solidFill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>
                <c:manualLayout>
                  <c:x val="1.9060772195406233E-2"/>
                  <c:y val="-0.11457875325685728"/>
                </c:manualLayout>
              </c:layout>
              <c:tx>
                <c:rich>
                  <a:bodyPr/>
                  <a:lstStyle/>
                  <a:p>
                    <a:r>
                      <a:rPr lang="en-US" sz="1300" baseline="0">
                        <a:solidFill>
                          <a:srgbClr val="FFFFFF"/>
                        </a:solidFill>
                        <a:latin typeface="Arial" panose="020B0604020202020204" pitchFamily="34" charset="0"/>
                      </a:rPr>
                      <a:t>TU </a:t>
                    </a:r>
                    <a:r>
                      <a:rPr lang="en-US" sz="1300" baseline="0">
                        <a:latin typeface="Arial" panose="020B0604020202020204" pitchFamily="34" charset="0"/>
                      </a:rPr>
                      <a:t> 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aseline="0">
                    <a:latin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Testdaten!$B$155:$B$156</c:f>
              <c:strCache>
                <c:ptCount val="2"/>
                <c:pt idx="0">
                  <c:v>TU  </c:v>
                </c:pt>
                <c:pt idx="1">
                  <c:v>übrige  Dortmunder Hochschulen</c:v>
                </c:pt>
              </c:strCache>
            </c:strRef>
          </c:cat>
          <c:val>
            <c:numRef>
              <c:f>Testdaten!$C$155:$C$156</c:f>
              <c:numCache>
                <c:formatCode>General</c:formatCode>
                <c:ptCount val="2"/>
                <c:pt idx="0">
                  <c:v>33558</c:v>
                </c:pt>
                <c:pt idx="1">
                  <c:v>17312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</c:plotArea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283594557442088"/>
          <c:y val="0.14722482000020978"/>
          <c:w val="0.32798129574975204"/>
          <c:h val="0.54618488397144538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84B818"/>
              </a:solidFill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300" baseline="0">
                        <a:solidFill>
                          <a:srgbClr val="FFFFFF"/>
                        </a:solidFill>
                        <a:latin typeface="Arial" panose="020B0604020202020204" pitchFamily="34" charset="0"/>
                      </a:rPr>
                      <a:t>30%</a:t>
                    </a:r>
                    <a:endParaRPr lang="en-US">
                      <a:solidFill>
                        <a:srgbClr val="FFFFFF"/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300" baseline="0">
                    <a:latin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Testdaten!$A$178:$A$180</c:f>
              <c:strCache>
                <c:ptCount val="3"/>
                <c:pt idx="0">
                  <c:v>Direkte Umsatzeffekte: 351 Mio. Euro</c:v>
                </c:pt>
                <c:pt idx="1">
                  <c:v>Indirekte Umsatzeffekte: 138 Mio. Euro</c:v>
                </c:pt>
                <c:pt idx="2">
                  <c:v>Umsatzeffekte durch Multiplikatoreffekte: 671 Mio. Euro</c:v>
                </c:pt>
              </c:strCache>
            </c:strRef>
          </c:cat>
          <c:val>
            <c:numRef>
              <c:f>Testdaten!$B$178:$B$180</c:f>
              <c:numCache>
                <c:formatCode>General</c:formatCode>
                <c:ptCount val="3"/>
                <c:pt idx="0">
                  <c:v>351</c:v>
                </c:pt>
                <c:pt idx="1">
                  <c:v>138</c:v>
                </c:pt>
                <c:pt idx="2">
                  <c:v>671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</c:plotArea>
    <c:legend>
      <c:legendPos val="r"/>
      <c:layout>
        <c:manualLayout>
          <c:xMode val="edge"/>
          <c:yMode val="edge"/>
          <c:x val="0.46663063297039598"/>
          <c:y val="0.26971000728633016"/>
          <c:w val="0.49837400166391366"/>
          <c:h val="0.30913264429233434"/>
        </c:manualLayout>
      </c:layout>
      <c:overlay val="0"/>
      <c:txPr>
        <a:bodyPr/>
        <a:lstStyle/>
        <a:p>
          <a:pPr>
            <a:defRPr sz="1600" baseline="0">
              <a:solidFill>
                <a:srgbClr val="565656"/>
              </a:solidFill>
              <a:latin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"/>
          <c:y val="0.11645600122144296"/>
          <c:w val="0.73748524779065339"/>
          <c:h val="0.7410191224375404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Testdaten!$B$3</c:f>
              <c:strCache>
                <c:ptCount val="1"/>
                <c:pt idx="0">
                  <c:v>Studienanfängerinnen</c:v>
                </c:pt>
              </c:strCache>
            </c:strRef>
          </c:tx>
          <c:spPr>
            <a:solidFill>
              <a:srgbClr val="84B818"/>
            </a:solidFill>
            <a:ln w="12700">
              <a:noFill/>
              <a:prstDash val="solid"/>
            </a:ln>
          </c:spPr>
          <c:invertIfNegative val="0"/>
          <c:dLbls>
            <c:delete val="1"/>
          </c:dLbls>
          <c:cat>
            <c:numRef>
              <c:f>Testdaten!$A$4:$A$11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</c:numCache>
            </c:numRef>
          </c:cat>
          <c:val>
            <c:numRef>
              <c:f>Testdaten!$B$4:$B$11</c:f>
              <c:numCache>
                <c:formatCode>#,##0</c:formatCode>
                <c:ptCount val="8"/>
                <c:pt idx="0">
                  <c:v>2066</c:v>
                </c:pt>
                <c:pt idx="1">
                  <c:v>2102</c:v>
                </c:pt>
                <c:pt idx="2">
                  <c:v>2256</c:v>
                </c:pt>
                <c:pt idx="3">
                  <c:v>2370</c:v>
                </c:pt>
                <c:pt idx="4">
                  <c:v>2308</c:v>
                </c:pt>
                <c:pt idx="5">
                  <c:v>2200</c:v>
                </c:pt>
                <c:pt idx="6">
                  <c:v>2234</c:v>
                </c:pt>
                <c:pt idx="7">
                  <c:v>2231</c:v>
                </c:pt>
              </c:numCache>
            </c:numRef>
          </c:val>
        </c:ser>
        <c:ser>
          <c:idx val="1"/>
          <c:order val="1"/>
          <c:tx>
            <c:strRef>
              <c:f>Testdaten!$C$3</c:f>
              <c:strCache>
                <c:ptCount val="1"/>
                <c:pt idx="0">
                  <c:v>Studienanfänger</c:v>
                </c:pt>
              </c:strCache>
            </c:strRef>
          </c:tx>
          <c:spPr>
            <a:solidFill>
              <a:srgbClr val="CFD0D2"/>
            </a:solidFill>
            <a:ln w="12700">
              <a:noFill/>
              <a:prstDash val="solid"/>
            </a:ln>
          </c:spPr>
          <c:invertIfNegative val="0"/>
          <c:dLbls>
            <c:delete val="1"/>
          </c:dLbls>
          <c:cat>
            <c:numRef>
              <c:f>Testdaten!$A$4:$A$11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</c:numCache>
            </c:numRef>
          </c:cat>
          <c:val>
            <c:numRef>
              <c:f>Testdaten!$C$4:$C$11</c:f>
              <c:numCache>
                <c:formatCode>#,##0</c:formatCode>
                <c:ptCount val="8"/>
                <c:pt idx="0">
                  <c:v>1996</c:v>
                </c:pt>
                <c:pt idx="1">
                  <c:v>2134</c:v>
                </c:pt>
                <c:pt idx="2">
                  <c:v>2932</c:v>
                </c:pt>
                <c:pt idx="3">
                  <c:v>2674</c:v>
                </c:pt>
                <c:pt idx="4">
                  <c:v>2862</c:v>
                </c:pt>
                <c:pt idx="5">
                  <c:v>2668</c:v>
                </c:pt>
                <c:pt idx="6">
                  <c:v>2533</c:v>
                </c:pt>
                <c:pt idx="7">
                  <c:v>2553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73696000"/>
        <c:axId val="73697536"/>
      </c:barChart>
      <c:catAx>
        <c:axId val="7369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00" b="0" i="0" u="none" strike="noStrike" baseline="0">
                <a:solidFill>
                  <a:srgbClr val="565656"/>
                </a:solidFill>
                <a:latin typeface="Arial" panose="020B0604020202020204" pitchFamily="34" charset="0"/>
                <a:ea typeface="Akkurat"/>
                <a:cs typeface="Akkurat"/>
              </a:defRPr>
            </a:pPr>
            <a:endParaRPr lang="de-DE"/>
          </a:p>
        </c:txPr>
        <c:crossAx val="73697536"/>
        <c:crosses val="autoZero"/>
        <c:auto val="1"/>
        <c:lblAlgn val="ctr"/>
        <c:lblOffset val="100"/>
        <c:noMultiLvlLbl val="0"/>
      </c:catAx>
      <c:valAx>
        <c:axId val="7369753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73696000"/>
        <c:crosses val="autoZero"/>
        <c:crossBetween val="between"/>
      </c:valAx>
      <c:spPr>
        <a:noFill/>
        <a:ln w="12700">
          <a:noFill/>
          <a:prstDash val="solid"/>
        </a:ln>
      </c:spPr>
    </c:plotArea>
    <c:legend>
      <c:legendPos val="b"/>
      <c:layout>
        <c:manualLayout>
          <c:xMode val="edge"/>
          <c:yMode val="edge"/>
          <c:x val="9.6122375965282364E-2"/>
          <c:y val="0.93706296974747494"/>
          <c:w val="0.59384821254332731"/>
          <c:h val="2.3659745041090419E-2"/>
        </c:manualLayout>
      </c:layout>
      <c:overlay val="0"/>
      <c:spPr>
        <a:solidFill>
          <a:srgbClr val="FFFFFF"/>
        </a:solidFill>
        <a:ln w="3175">
          <a:noFill/>
          <a:prstDash val="solid"/>
        </a:ln>
      </c:spPr>
      <c:txPr>
        <a:bodyPr/>
        <a:lstStyle/>
        <a:p>
          <a:pPr>
            <a:defRPr sz="1300" b="0" i="0" u="none" strike="noStrike" baseline="0">
              <a:solidFill>
                <a:srgbClr val="565656"/>
              </a:solidFill>
              <a:latin typeface="Arial" panose="020B0604020202020204" pitchFamily="34" charset="0"/>
              <a:ea typeface="Akkurat"/>
              <a:cs typeface="Akkurat"/>
            </a:defRPr>
          </a:pPr>
          <a:endParaRPr lang="de-DE"/>
        </a:p>
      </c:txPr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2197073753158017E-2"/>
          <c:y val="6.1737488438597533E-2"/>
          <c:w val="0.62647594527709305"/>
          <c:h val="0.7926555639800398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Testdaten!$B$13</c:f>
              <c:strCache>
                <c:ptCount val="1"/>
                <c:pt idx="0">
                  <c:v>Bildungsausländer/innen</c:v>
                </c:pt>
              </c:strCache>
            </c:strRef>
          </c:tx>
          <c:spPr>
            <a:solidFill>
              <a:srgbClr val="84B818"/>
            </a:solidFill>
            <a:ln w="12700">
              <a:noFill/>
              <a:prstDash val="solid"/>
            </a:ln>
          </c:spPr>
          <c:invertIfNegative val="0"/>
          <c:dLbls>
            <c:delete val="1"/>
          </c:dLbls>
          <c:cat>
            <c:strRef>
              <c:f>Testdaten!$A$14:$A$19</c:f>
              <c:strCache>
                <c:ptCount val="6"/>
                <c:pt idx="0">
                  <c:v>WS 11/12</c:v>
                </c:pt>
                <c:pt idx="1">
                  <c:v>WS 12/13</c:v>
                </c:pt>
                <c:pt idx="2">
                  <c:v>WS 13/14</c:v>
                </c:pt>
                <c:pt idx="3">
                  <c:v>WS 14/15</c:v>
                </c:pt>
                <c:pt idx="4">
                  <c:v>WS 15/16</c:v>
                </c:pt>
                <c:pt idx="5">
                  <c:v>WS 16/17</c:v>
                </c:pt>
              </c:strCache>
            </c:strRef>
          </c:cat>
          <c:val>
            <c:numRef>
              <c:f>Testdaten!$B$14:$B$19</c:f>
              <c:numCache>
                <c:formatCode>#,##0</c:formatCode>
                <c:ptCount val="6"/>
                <c:pt idx="0">
                  <c:v>1940</c:v>
                </c:pt>
                <c:pt idx="1">
                  <c:v>2179</c:v>
                </c:pt>
                <c:pt idx="2">
                  <c:v>2296</c:v>
                </c:pt>
                <c:pt idx="3">
                  <c:v>2415</c:v>
                </c:pt>
                <c:pt idx="4">
                  <c:v>2426</c:v>
                </c:pt>
                <c:pt idx="5">
                  <c:v>2502</c:v>
                </c:pt>
              </c:numCache>
            </c:numRef>
          </c:val>
        </c:ser>
        <c:ser>
          <c:idx val="1"/>
          <c:order val="1"/>
          <c:tx>
            <c:strRef>
              <c:f>Testdaten!$C$13</c:f>
              <c:strCache>
                <c:ptCount val="1"/>
                <c:pt idx="0">
                  <c:v>Bildungsinländer/innen</c:v>
                </c:pt>
              </c:strCache>
            </c:strRef>
          </c:tx>
          <c:spPr>
            <a:solidFill>
              <a:srgbClr val="CFD0D2"/>
            </a:solidFill>
            <a:ln w="12700">
              <a:noFill/>
              <a:prstDash val="solid"/>
            </a:ln>
          </c:spPr>
          <c:invertIfNegative val="0"/>
          <c:dLbls>
            <c:delete val="1"/>
          </c:dLbls>
          <c:cat>
            <c:strRef>
              <c:f>Testdaten!$A$14:$A$19</c:f>
              <c:strCache>
                <c:ptCount val="6"/>
                <c:pt idx="0">
                  <c:v>WS 11/12</c:v>
                </c:pt>
                <c:pt idx="1">
                  <c:v>WS 12/13</c:v>
                </c:pt>
                <c:pt idx="2">
                  <c:v>WS 13/14</c:v>
                </c:pt>
                <c:pt idx="3">
                  <c:v>WS 14/15</c:v>
                </c:pt>
                <c:pt idx="4">
                  <c:v>WS 15/16</c:v>
                </c:pt>
                <c:pt idx="5">
                  <c:v>WS 16/17</c:v>
                </c:pt>
              </c:strCache>
            </c:strRef>
          </c:cat>
          <c:val>
            <c:numRef>
              <c:f>Testdaten!$C$14:$C$19</c:f>
              <c:numCache>
                <c:formatCode>#,##0</c:formatCode>
                <c:ptCount val="6"/>
                <c:pt idx="0">
                  <c:v>907</c:v>
                </c:pt>
                <c:pt idx="1">
                  <c:v>1036</c:v>
                </c:pt>
                <c:pt idx="2">
                  <c:v>1149</c:v>
                </c:pt>
                <c:pt idx="3">
                  <c:v>1188</c:v>
                </c:pt>
                <c:pt idx="4">
                  <c:v>1210</c:v>
                </c:pt>
                <c:pt idx="5">
                  <c:v>1258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71684864"/>
        <c:axId val="71686400"/>
      </c:barChart>
      <c:catAx>
        <c:axId val="7168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00" b="0" i="0" u="none" strike="noStrike" baseline="0">
                <a:solidFill>
                  <a:srgbClr val="565656"/>
                </a:solidFill>
                <a:latin typeface="Arial" panose="020B0604020202020204" pitchFamily="34" charset="0"/>
                <a:ea typeface="Akkurat"/>
                <a:cs typeface="Akkurat"/>
              </a:defRPr>
            </a:pPr>
            <a:endParaRPr lang="de-DE"/>
          </a:p>
        </c:txPr>
        <c:crossAx val="71686400"/>
        <c:crosses val="autoZero"/>
        <c:auto val="1"/>
        <c:lblAlgn val="ctr"/>
        <c:lblOffset val="100"/>
        <c:noMultiLvlLbl val="0"/>
      </c:catAx>
      <c:valAx>
        <c:axId val="71686400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71684864"/>
        <c:crosses val="autoZero"/>
        <c:crossBetween val="between"/>
      </c:valAx>
      <c:spPr>
        <a:noFill/>
        <a:ln w="12700">
          <a:noFill/>
          <a:prstDash val="solid"/>
        </a:ln>
      </c:spPr>
    </c:plotArea>
    <c:legend>
      <c:legendPos val="b"/>
      <c:layout>
        <c:manualLayout>
          <c:xMode val="edge"/>
          <c:yMode val="edge"/>
          <c:x val="0.69872675347234503"/>
          <c:y val="0.26269870784796817"/>
          <c:w val="0.24399540153830829"/>
          <c:h val="0.42533558122796922"/>
        </c:manualLayout>
      </c:layout>
      <c:overlay val="0"/>
      <c:spPr>
        <a:solidFill>
          <a:srgbClr val="FFFFFF"/>
        </a:solidFill>
        <a:ln w="3175">
          <a:noFill/>
          <a:prstDash val="solid"/>
        </a:ln>
      </c:spPr>
      <c:txPr>
        <a:bodyPr/>
        <a:lstStyle/>
        <a:p>
          <a:pPr>
            <a:defRPr sz="1300" b="0" i="0" u="none" strike="noStrike" baseline="0">
              <a:solidFill>
                <a:srgbClr val="565656"/>
              </a:solidFill>
              <a:latin typeface="Arial" panose="020B0604020202020204" pitchFamily="34" charset="0"/>
              <a:ea typeface="Akkurat"/>
              <a:cs typeface="Akkurat"/>
            </a:defRPr>
          </a:pPr>
          <a:endParaRPr lang="de-DE"/>
        </a:p>
      </c:txPr>
    </c:legend>
    <c:plotVisOnly val="1"/>
    <c:dispBlanksAs val="gap"/>
    <c:showDLblsOverMax val="0"/>
  </c:chart>
  <c:spPr>
    <a:noFill/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4321372441814669E-2"/>
          <c:y val="0.2272118074595931"/>
          <c:w val="0.3528821498025142"/>
          <c:h val="0.81481481481481477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84B818"/>
              </a:solidFill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300" baseline="0">
                      <a:solidFill>
                        <a:srgbClr val="FFFFFF"/>
                      </a:solidFill>
                      <a:latin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300" baseline="0">
                    <a:latin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Testdaten!$A$165:$A$167</c:f>
              <c:strCache>
                <c:ptCount val="3"/>
                <c:pt idx="0">
                  <c:v>Personal: 204 Mio. Euro</c:v>
                </c:pt>
                <c:pt idx="1">
                  <c:v>Mieten, Energie, Bewirtschaftung: 60 Mio. Euro</c:v>
                </c:pt>
                <c:pt idx="2">
                  <c:v>Sachmittel, Investitionen: 44 Mio. Euro</c:v>
                </c:pt>
              </c:strCache>
            </c:strRef>
          </c:cat>
          <c:val>
            <c:numRef>
              <c:f>Testdaten!$B$165:$B$167</c:f>
              <c:numCache>
                <c:formatCode>General</c:formatCode>
                <c:ptCount val="3"/>
                <c:pt idx="0">
                  <c:v>204</c:v>
                </c:pt>
                <c:pt idx="1">
                  <c:v>60</c:v>
                </c:pt>
                <c:pt idx="2">
                  <c:v>44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</c:plotArea>
    <c:legend>
      <c:legendPos val="r"/>
      <c:layout>
        <c:manualLayout>
          <c:xMode val="edge"/>
          <c:yMode val="edge"/>
          <c:x val="0.50552482435090307"/>
          <c:y val="0.43989337879848678"/>
          <c:w val="0.46816073740154918"/>
          <c:h val="0.27891187664650374"/>
        </c:manualLayout>
      </c:layout>
      <c:overlay val="0"/>
      <c:txPr>
        <a:bodyPr/>
        <a:lstStyle/>
        <a:p>
          <a:pPr>
            <a:defRPr sz="1400" baseline="0">
              <a:solidFill>
                <a:srgbClr val="565656"/>
              </a:solidFill>
              <a:latin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398233357628305E-2"/>
          <c:y val="0.27943203945348677"/>
          <c:w val="0.3528821498025142"/>
          <c:h val="0.81481481481481477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84B818"/>
              </a:solidFill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300" baseline="0">
                      <a:solidFill>
                        <a:srgbClr val="FFFFFF"/>
                      </a:solidFill>
                      <a:latin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 baseline="0">
                    <a:latin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Testdaten!$A$45:$A$49</c:f>
              <c:strCache>
                <c:ptCount val="5"/>
                <c:pt idx="0">
                  <c:v>DFG: 22,5 Mio. Euro</c:v>
                </c:pt>
                <c:pt idx="1">
                  <c:v>NRW, Bund, EU: 28,8 Mio. Euro</c:v>
                </c:pt>
                <c:pt idx="2">
                  <c:v>Stiftungen und private Institutionen: 6,3 Mio. Euro</c:v>
                </c:pt>
                <c:pt idx="3">
                  <c:v>Gewerbliche Wirtschaft: 4,7 Mio. Euro</c:v>
                </c:pt>
                <c:pt idx="4">
                  <c:v>Andere: 4,1 Mio. Euro</c:v>
                </c:pt>
              </c:strCache>
            </c:strRef>
          </c:cat>
          <c:val>
            <c:numRef>
              <c:f>Testdaten!$B$45:$B$49</c:f>
              <c:numCache>
                <c:formatCode>0%</c:formatCode>
                <c:ptCount val="5"/>
                <c:pt idx="0">
                  <c:v>0.33896976821291858</c:v>
                </c:pt>
                <c:pt idx="1">
                  <c:v>0.4333122343792386</c:v>
                </c:pt>
                <c:pt idx="2">
                  <c:v>9.4568526388763299E-2</c:v>
                </c:pt>
                <c:pt idx="3">
                  <c:v>7.0802061669228686E-2</c:v>
                </c:pt>
                <c:pt idx="4">
                  <c:v>6.2302197305362149E-2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0"/>
      </c:doughnutChart>
    </c:plotArea>
    <c:legend>
      <c:legendPos val="r"/>
      <c:layout>
        <c:manualLayout>
          <c:xMode val="edge"/>
          <c:yMode val="edge"/>
          <c:x val="0.49294375504013521"/>
          <c:y val="0.44028246406505089"/>
          <c:w val="0.47228999103299935"/>
          <c:h val="0.37686008044925062"/>
        </c:manualLayout>
      </c:layout>
      <c:overlay val="0"/>
      <c:txPr>
        <a:bodyPr/>
        <a:lstStyle/>
        <a:p>
          <a:pPr>
            <a:defRPr sz="1400" baseline="0">
              <a:solidFill>
                <a:srgbClr val="565656"/>
              </a:solidFill>
              <a:latin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0.39989</cdr:x>
      <cdr:y>0.50808</cdr:y>
    </cdr:from>
    <cdr:to>
      <cdr:x>0.6242</cdr:x>
      <cdr:y>0.6753</cdr:y>
    </cdr:to>
    <cdr:sp macro="" textlink="">
      <cdr:nvSpPr>
        <cdr:cNvPr id="2" name="Textfeld 5"/>
        <cdr:cNvSpPr txBox="1"/>
      </cdr:nvSpPr>
      <cdr:spPr>
        <a:xfrm xmlns:a="http://schemas.openxmlformats.org/drawingml/2006/main">
          <a:off x="2876711" y="2898837"/>
          <a:ext cx="1613632" cy="95407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4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rPr>
            <a:t>&gt; </a:t>
          </a:r>
          <a:r>
            <a:rPr lang="en-US" sz="14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rPr>
            <a:t>10,000 employees in science in Dortmund</a:t>
          </a:r>
          <a:endParaRPr lang="de-DE" sz="1400" dirty="0">
            <a:solidFill>
              <a:srgbClr val="565656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0.38013</cdr:x>
      <cdr:y>0.49445</cdr:y>
    </cdr:from>
    <cdr:to>
      <cdr:x>0.59515</cdr:x>
      <cdr:y>0.65239</cdr:y>
    </cdr:to>
    <cdr:sp macro="" textlink="">
      <cdr:nvSpPr>
        <cdr:cNvPr id="2" name="Textfeld 5"/>
        <cdr:cNvSpPr txBox="1"/>
      </cdr:nvSpPr>
      <cdr:spPr>
        <a:xfrm xmlns:a="http://schemas.openxmlformats.org/drawingml/2006/main">
          <a:off x="2773485" y="2312431"/>
          <a:ext cx="1568819" cy="73865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4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rPr>
            <a:t>&gt; 50,000 </a:t>
          </a:r>
          <a:r>
            <a:rPr lang="de-DE" sz="1400" dirty="0" err="1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rPr>
            <a:t>students</a:t>
          </a:r>
          <a:r>
            <a:rPr lang="de-DE" sz="14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rPr>
            <a:t> in Dortmund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6" y="5"/>
            <a:ext cx="2881405" cy="492757"/>
          </a:xfrm>
          <a:prstGeom prst="rect">
            <a:avLst/>
          </a:prstGeom>
        </p:spPr>
        <p:txBody>
          <a:bodyPr vert="horz" lIns="89060" tIns="44532" rIns="89060" bIns="44532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13" y="5"/>
            <a:ext cx="2881405" cy="492757"/>
          </a:xfrm>
          <a:prstGeom prst="rect">
            <a:avLst/>
          </a:prstGeom>
        </p:spPr>
        <p:txBody>
          <a:bodyPr vert="horz" lIns="89060" tIns="44532" rIns="89060" bIns="44532" rtlCol="0"/>
          <a:lstStyle>
            <a:lvl1pPr algn="r">
              <a:defRPr sz="1200"/>
            </a:lvl1pPr>
          </a:lstStyle>
          <a:p>
            <a:fld id="{C5FA43C0-EE8D-4BF5-9BB6-92F47E17EACA}" type="datetimeFigureOut">
              <a:rPr lang="de-DE" smtClean="0"/>
              <a:t>15.05.2017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6" y="9356117"/>
            <a:ext cx="2881405" cy="492756"/>
          </a:xfrm>
          <a:prstGeom prst="rect">
            <a:avLst/>
          </a:prstGeom>
        </p:spPr>
        <p:txBody>
          <a:bodyPr vert="horz" lIns="89060" tIns="44532" rIns="89060" bIns="44532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13" y="9356117"/>
            <a:ext cx="2881405" cy="492756"/>
          </a:xfrm>
          <a:prstGeom prst="rect">
            <a:avLst/>
          </a:prstGeom>
        </p:spPr>
        <p:txBody>
          <a:bodyPr vert="horz" lIns="89060" tIns="44532" rIns="89060" bIns="44532" rtlCol="0" anchor="b"/>
          <a:lstStyle>
            <a:lvl1pPr algn="r">
              <a:defRPr sz="1200"/>
            </a:lvl1pPr>
          </a:lstStyle>
          <a:p>
            <a:fld id="{B72E2501-49A7-46C1-A650-2E4E69B74A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1018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0995" cy="492522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65918" y="1"/>
            <a:ext cx="2880995" cy="492522"/>
          </a:xfrm>
          <a:prstGeom prst="rect">
            <a:avLst/>
          </a:prstGeom>
        </p:spPr>
        <p:txBody>
          <a:bodyPr vert="horz" lIns="91430" tIns="45714" rIns="91430" bIns="45714" rtlCol="0"/>
          <a:lstStyle>
            <a:lvl1pPr algn="r">
              <a:defRPr sz="1200"/>
            </a:lvl1pPr>
          </a:lstStyle>
          <a:p>
            <a:fld id="{82836A0A-6672-46C7-9ABE-B1C2C091CBBF}" type="datetimeFigureOut">
              <a:rPr lang="de-DE" smtClean="0"/>
              <a:t>15.05.2017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9775"/>
            <a:ext cx="4924425" cy="3694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4" rIns="91430" bIns="457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4845" y="4678960"/>
            <a:ext cx="5318760" cy="4432697"/>
          </a:xfrm>
          <a:prstGeom prst="rect">
            <a:avLst/>
          </a:prstGeom>
        </p:spPr>
        <p:txBody>
          <a:bodyPr vert="horz" lIns="91430" tIns="45714" rIns="91430" bIns="4571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56207"/>
            <a:ext cx="2880995" cy="492522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65918" y="9356207"/>
            <a:ext cx="2880995" cy="492522"/>
          </a:xfrm>
          <a:prstGeom prst="rect">
            <a:avLst/>
          </a:prstGeom>
        </p:spPr>
        <p:txBody>
          <a:bodyPr vert="horz" lIns="91430" tIns="45714" rIns="91430" bIns="45714" rtlCol="0" anchor="b"/>
          <a:lstStyle>
            <a:lvl1pPr algn="r">
              <a:defRPr sz="1200"/>
            </a:lvl1pPr>
          </a:lstStyle>
          <a:p>
            <a:fld id="{0C5A8957-2272-47E9-ACB7-BE704508C9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172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4907">
              <a:defRPr/>
            </a:pPr>
            <a:r>
              <a:rPr lang="de-DE" dirty="0" smtClean="0"/>
              <a:t>Kontakt: Lena </a:t>
            </a:r>
            <a:r>
              <a:rPr lang="de-DE" dirty="0" err="1" smtClean="0"/>
              <a:t>Reil</a:t>
            </a:r>
            <a:r>
              <a:rPr lang="de-DE" dirty="0" smtClean="0"/>
              <a:t>, Referat Hochschulkommunikation,</a:t>
            </a:r>
            <a:r>
              <a:rPr lang="de-DE" baseline="0" dirty="0" smtClean="0"/>
              <a:t> E-Mail: lena.reil@tu-dortmund.de, Telefon: 0231/755-5449</a:t>
            </a: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A8957-2272-47E9-ACB7-BE704508C9C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2062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1C2C8-9CC0-4732-A6A8-FDE06CE2C40F}" type="datetime1">
              <a:rPr lang="de-DE" smtClean="0"/>
              <a:t>15.05.2017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-559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93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UDO Breit nur Text, Tabellen,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1798573"/>
            <a:ext cx="8450392" cy="4687952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435151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sp>
        <p:nvSpPr>
          <p:cNvPr id="7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791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UDO Titel 2 zeilig, schmal mit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2247900"/>
            <a:ext cx="5807574" cy="3876675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5792459" cy="97644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7898" y="1080135"/>
            <a:ext cx="9194688" cy="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Inhaltsplatzhalter 5"/>
          <p:cNvSpPr>
            <a:spLocks noGrp="1"/>
          </p:cNvSpPr>
          <p:nvPr>
            <p:ph sz="quarter" idx="13" hasCustomPrompt="1"/>
          </p:nvPr>
        </p:nvSpPr>
        <p:spPr>
          <a:xfrm>
            <a:off x="6534150" y="180975"/>
            <a:ext cx="2371726" cy="6410325"/>
          </a:xfrm>
        </p:spPr>
        <p:txBody>
          <a:bodyPr/>
          <a:lstStyle>
            <a:lvl1pPr marL="0" indent="0">
              <a:buNone/>
              <a:defRPr/>
            </a:lvl1pPr>
            <a:lvl3pPr marL="914400" indent="0">
              <a:buNone/>
              <a:defRPr/>
            </a:lvl3pPr>
          </a:lstStyle>
          <a:p>
            <a:pPr lvl="0"/>
            <a:r>
              <a:rPr lang="de-DE" dirty="0" smtClean="0"/>
              <a:t>Grafikleiste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795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UDO Breit mit Bildzeil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1798573"/>
            <a:ext cx="8450392" cy="3573528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435151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sp>
        <p:nvSpPr>
          <p:cNvPr id="7" name="Freeform 4"/>
          <p:cNvSpPr>
            <a:spLocks/>
          </p:cNvSpPr>
          <p:nvPr userDrawn="1"/>
        </p:nvSpPr>
        <p:spPr bwMode="auto">
          <a:xfrm flipV="1">
            <a:off x="-68368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Inhaltsplatzhalter 5"/>
          <p:cNvSpPr>
            <a:spLocks noGrp="1"/>
          </p:cNvSpPr>
          <p:nvPr>
            <p:ph sz="quarter" idx="13" hasCustomPrompt="1"/>
          </p:nvPr>
        </p:nvSpPr>
        <p:spPr>
          <a:xfrm>
            <a:off x="462914" y="5553075"/>
            <a:ext cx="8486776" cy="1209675"/>
          </a:xfrm>
        </p:spPr>
        <p:txBody>
          <a:bodyPr/>
          <a:lstStyle>
            <a:lvl1pPr marL="0" indent="0">
              <a:buNone/>
              <a:defRPr/>
            </a:lvl1pPr>
            <a:lvl3pPr marL="914400" indent="0">
              <a:buNone/>
              <a:defRPr/>
            </a:lvl3pPr>
          </a:lstStyle>
          <a:p>
            <a:pPr lvl="0"/>
            <a:r>
              <a:rPr lang="de-DE" dirty="0" smtClean="0"/>
              <a:t>Grafikleiste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28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Schma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1798572"/>
            <a:ext cx="5807574" cy="4063095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6588224" y="638132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24E12F9-2762-4FA8-949F-1D3458F3A80E}" type="datetime1">
              <a:rPr lang="de-DE" smtClean="0"/>
              <a:pPr/>
              <a:t>15.05.2017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5792459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7898" y="1080135"/>
            <a:ext cx="9194688" cy="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69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schmal mit Bild und zweizeilige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2289779"/>
            <a:ext cx="5807574" cy="3571888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6588224" y="638132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24E12F9-2762-4FA8-949F-1D3458F3A80E}" type="datetime1">
              <a:rPr lang="de-DE" smtClean="0"/>
              <a:pPr/>
              <a:t>15.05.2017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5792459" cy="864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 wenn zweizeilig</a:t>
            </a:r>
          </a:p>
        </p:txBody>
      </p:sp>
    </p:spTree>
    <p:extLst>
      <p:ext uri="{BB962C8B-B14F-4D97-AF65-F5344CB8AC3E}">
        <p14:creationId xmlns:p14="http://schemas.microsoft.com/office/powerpoint/2010/main" val="266343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Breit 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1798572"/>
            <a:ext cx="8450392" cy="4063095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6588224" y="638132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24E12F9-2762-4FA8-949F-1D3458F3A80E}" type="datetime1">
              <a:rPr lang="de-DE" smtClean="0"/>
              <a:pPr/>
              <a:t>15.05.2017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435151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sp>
        <p:nvSpPr>
          <p:cNvPr id="7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480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2 Spalten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-19516" y="1806129"/>
            <a:ext cx="4515946" cy="4047981"/>
          </a:xfrm>
          <a:solidFill>
            <a:srgbClr val="84B818"/>
          </a:solidFill>
        </p:spPr>
        <p:txBody>
          <a:bodyPr>
            <a:normAutofit/>
          </a:bodyPr>
          <a:lstStyle>
            <a:lvl1pPr marL="720000" indent="-28575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4216400" algn="l"/>
              </a:tabLst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249238" indent="0">
              <a:spcBef>
                <a:spcPts val="2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 </a:t>
            </a:r>
          </a:p>
          <a:p>
            <a:pPr lvl="0"/>
            <a:endParaRPr lang="de-DE" dirty="0" smtClean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6588224" y="638132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24E12F9-2762-4FA8-949F-1D3458F3A80E}" type="datetime1">
              <a:rPr lang="de-DE" smtClean="0"/>
              <a:pPr/>
              <a:t>15.05.2017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229600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4481316" y="1806129"/>
            <a:ext cx="4662683" cy="4047981"/>
          </a:xfrm>
          <a:solidFill>
            <a:srgbClr val="84B818"/>
          </a:solidFill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4216400" algn="l"/>
              </a:tabLst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10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2 Spalten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6588224" y="638132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24E12F9-2762-4FA8-949F-1D3458F3A80E}" type="datetime1">
              <a:rPr lang="de-DE" smtClean="0"/>
              <a:pPr/>
              <a:t>15.05.2017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229600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4609785" y="1806129"/>
            <a:ext cx="4035452" cy="4047981"/>
          </a:xfrm>
          <a:noFill/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4216400" algn="l"/>
              </a:tabLst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Inhaltsplatzhalter 2"/>
          <p:cNvSpPr>
            <a:spLocks noGrp="1"/>
          </p:cNvSpPr>
          <p:nvPr>
            <p:ph idx="14" hasCustomPrompt="1"/>
          </p:nvPr>
        </p:nvSpPr>
        <p:spPr>
          <a:xfrm>
            <a:off x="439567" y="1822502"/>
            <a:ext cx="4035452" cy="4047981"/>
          </a:xfrm>
          <a:noFill/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Char char="•"/>
              <a:tabLst>
                <a:tab pos="4216400" algn="l"/>
              </a:tabLst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4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50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Sondereinzü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6588224" y="638132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24E12F9-2762-4FA8-949F-1D3458F3A80E}" type="datetime1">
              <a:rPr lang="de-DE" smtClean="0"/>
              <a:pPr/>
              <a:t>15.05.2017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229600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 wenn einzeilig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4609785" y="1806129"/>
            <a:ext cx="4035452" cy="4047981"/>
          </a:xfrm>
          <a:noFill/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None/>
              <a:tabLst>
                <a:tab pos="4216400" algn="l"/>
              </a:tabLst>
              <a:defRPr sz="20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00"/>
              </a:spcBef>
              <a:buNone/>
              <a:defRPr sz="16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Inhaltsplatzhalter 2"/>
          <p:cNvSpPr>
            <a:spLocks noGrp="1"/>
          </p:cNvSpPr>
          <p:nvPr>
            <p:ph idx="14" hasCustomPrompt="1"/>
          </p:nvPr>
        </p:nvSpPr>
        <p:spPr>
          <a:xfrm>
            <a:off x="439567" y="1822502"/>
            <a:ext cx="4035452" cy="4047981"/>
          </a:xfrm>
          <a:noFill/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None/>
              <a:tabLst>
                <a:tab pos="4216400" algn="l"/>
              </a:tabLst>
              <a:defRPr sz="20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00"/>
              </a:spcBef>
              <a:buNone/>
              <a:defRPr sz="16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4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61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DO Sondereinzüge mit zweizeilige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>
          <a:xfrm>
            <a:off x="6588224" y="638132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D24E12F9-2762-4FA8-949F-1D3458F3A80E}" type="datetime1">
              <a:rPr lang="de-DE" smtClean="0"/>
              <a:pPr/>
              <a:t>15.05.2017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8229600" cy="864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 wenn zweizeilig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3" hasCustomPrompt="1"/>
          </p:nvPr>
        </p:nvSpPr>
        <p:spPr>
          <a:xfrm>
            <a:off x="4609785" y="2289600"/>
            <a:ext cx="4035452" cy="4047981"/>
          </a:xfrm>
          <a:noFill/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None/>
              <a:tabLst>
                <a:tab pos="4216400" algn="l"/>
              </a:tabLst>
              <a:defRPr sz="20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00"/>
              </a:spcBef>
              <a:buNone/>
              <a:defRPr sz="16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3" name="Inhaltsplatzhalter 2"/>
          <p:cNvSpPr>
            <a:spLocks noGrp="1"/>
          </p:cNvSpPr>
          <p:nvPr>
            <p:ph idx="14" hasCustomPrompt="1"/>
          </p:nvPr>
        </p:nvSpPr>
        <p:spPr>
          <a:xfrm>
            <a:off x="439567" y="2289600"/>
            <a:ext cx="4035452" cy="4047981"/>
          </a:xfrm>
          <a:noFill/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200"/>
              </a:spcBef>
              <a:spcAft>
                <a:spcPts val="1000"/>
              </a:spcAft>
              <a:buFont typeface="Arial" pitchFamily="34" charset="0"/>
              <a:buNone/>
              <a:tabLst>
                <a:tab pos="4216400" algn="l"/>
              </a:tabLst>
              <a:defRPr sz="20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00"/>
              </a:spcBef>
              <a:buNone/>
              <a:defRPr sz="160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4" name="Freeform 4"/>
          <p:cNvSpPr>
            <a:spLocks/>
          </p:cNvSpPr>
          <p:nvPr userDrawn="1"/>
        </p:nvSpPr>
        <p:spPr bwMode="auto">
          <a:xfrm flipV="1">
            <a:off x="0" y="1080135"/>
            <a:ext cx="9241155" cy="0"/>
          </a:xfrm>
          <a:custGeom>
            <a:avLst/>
            <a:gdLst>
              <a:gd name="T0" fmla="*/ 99 w 14400"/>
              <a:gd name="T1" fmla="*/ 14499 w 144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14400">
                <a:moveTo>
                  <a:pt x="99" y="0"/>
                </a:moveTo>
                <a:lnTo>
                  <a:pt x="14499" y="0"/>
                </a:lnTo>
              </a:path>
            </a:pathLst>
          </a:custGeom>
          <a:noFill/>
          <a:ln w="6350">
            <a:solidFill>
              <a:srgbClr val="5DAE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13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UDO Schmal mit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34528" y="2028825"/>
            <a:ext cx="5807574" cy="4095750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baseline="0">
                <a:solidFill>
                  <a:srgbClr val="565656"/>
                </a:solidFill>
                <a:latin typeface="Arial" pitchFamily="34" charset="0"/>
                <a:cs typeface="Arial" pitchFamily="34" charset="0"/>
              </a:defRPr>
            </a:lvl1pPr>
            <a:lvl2pPr marL="446088" indent="-196850">
              <a:spcBef>
                <a:spcPts val="200"/>
              </a:spcBef>
              <a:defRPr sz="14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1"/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04056" cy="365125"/>
          </a:xfrm>
        </p:spPr>
        <p:txBody>
          <a:bodyPr/>
          <a:lstStyle>
            <a:lvl1pPr>
              <a:defRPr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434529" y="1128583"/>
            <a:ext cx="5792459" cy="43572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84B818"/>
                </a:solidFill>
              </a:defRPr>
            </a:lvl1pPr>
          </a:lstStyle>
          <a:p>
            <a:pPr lvl="0"/>
            <a:r>
              <a:rPr lang="de-DE" dirty="0" smtClean="0"/>
              <a:t>Hier Titel</a:t>
            </a: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7898" y="1080135"/>
            <a:ext cx="9194688" cy="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Inhaltsplatzhalter 5"/>
          <p:cNvSpPr>
            <a:spLocks noGrp="1"/>
          </p:cNvSpPr>
          <p:nvPr>
            <p:ph sz="quarter" idx="13" hasCustomPrompt="1"/>
          </p:nvPr>
        </p:nvSpPr>
        <p:spPr>
          <a:xfrm>
            <a:off x="6534150" y="180975"/>
            <a:ext cx="2371726" cy="6410325"/>
          </a:xfrm>
        </p:spPr>
        <p:txBody>
          <a:bodyPr/>
          <a:lstStyle>
            <a:lvl1pPr marL="0" indent="0">
              <a:buNone/>
              <a:defRPr/>
            </a:lvl1pPr>
            <a:lvl3pPr marL="914400" indent="0">
              <a:buNone/>
              <a:defRPr/>
            </a:lvl3pPr>
          </a:lstStyle>
          <a:p>
            <a:pPr lvl="0"/>
            <a:r>
              <a:rPr lang="de-DE" dirty="0" smtClean="0"/>
              <a:t>Grafikleiste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92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Normale Schrift</a:t>
            </a:r>
          </a:p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44420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11ED7A2-4C37-4C7F-8D2E-284A1686ACD2}" type="datetime1">
              <a:rPr lang="de-DE" smtClean="0"/>
              <a:pPr/>
              <a:t>15.05.2017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98" y="6492875"/>
            <a:ext cx="504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4B818"/>
                </a:solidFill>
              </a:defRPr>
            </a:lvl1pPr>
          </a:lstStyle>
          <a:p>
            <a:fld id="{63CECEBB-547B-4598-95D8-3FB4D608B5D5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8" name="Picture 15" descr="tud_logo_rgb_150dpi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4963"/>
            <a:ext cx="30241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Gerade Verbindung 6"/>
          <p:cNvCxnSpPr/>
          <p:nvPr userDrawn="1"/>
        </p:nvCxnSpPr>
        <p:spPr>
          <a:xfrm>
            <a:off x="57898" y="1080135"/>
            <a:ext cx="9194688" cy="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84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1" r:id="rId5"/>
    <p:sldLayoutId id="2147483652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de-DE" sz="1750" kern="1200" smtClean="0">
          <a:solidFill>
            <a:schemeClr val="tx1"/>
          </a:solidFill>
          <a:effectLst/>
          <a:latin typeface="Arial" pitchFamily="34" charset="0"/>
          <a:ea typeface="+mj-ea"/>
          <a:cs typeface="Arial" pitchFamily="34" charset="0"/>
        </a:defRPr>
      </a:lvl1pPr>
    </p:titleStyle>
    <p:bodyStyle>
      <a:lvl1pPr marL="285750" indent="-285750" algn="l" defTabSz="914400" rtl="0" eaLnBrk="1" latinLnBrk="0" hangingPunct="1">
        <a:lnSpc>
          <a:spcPct val="100000"/>
        </a:lnSpc>
        <a:spcBef>
          <a:spcPts val="500"/>
        </a:spcBef>
        <a:spcAft>
          <a:spcPts val="1400"/>
        </a:spcAft>
        <a:buFont typeface="Arial" pitchFamily="34" charset="0"/>
        <a:buChar char="•"/>
        <a:defRPr sz="16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2857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700" kern="1200" baseline="0">
          <a:solidFill>
            <a:srgbClr val="565656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rgbClr val="565656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rgbClr val="565656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rgbClr val="565656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88720" tIns="342792" rIns="926808" bIns="17774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80"/>
          <a:stretch/>
        </p:blipFill>
        <p:spPr bwMode="auto">
          <a:xfrm>
            <a:off x="5346441" y="2735282"/>
            <a:ext cx="787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990599" y="2333625"/>
            <a:ext cx="42481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565656"/>
                </a:solidFill>
                <a:latin typeface="Akkurat" panose="02000503040000020004" pitchFamily="2" charset="0"/>
              </a:rPr>
              <a:t>Additional </a:t>
            </a:r>
            <a:r>
              <a:rPr lang="de-DE" sz="2800" dirty="0" err="1" smtClean="0">
                <a:solidFill>
                  <a:srgbClr val="565656"/>
                </a:solidFill>
                <a:latin typeface="Akkurat" panose="02000503040000020004" pitchFamily="2" charset="0"/>
              </a:rPr>
              <a:t>slides</a:t>
            </a:r>
            <a:r>
              <a:rPr lang="de-DE" sz="2800" dirty="0" smtClean="0">
                <a:solidFill>
                  <a:srgbClr val="565656"/>
                </a:solidFill>
                <a:latin typeface="Akkurat" panose="02000503040000020004" pitchFamily="2" charset="0"/>
              </a:rPr>
              <a:t> </a:t>
            </a:r>
            <a:r>
              <a:rPr lang="de-DE" sz="2800" dirty="0" err="1" smtClean="0">
                <a:solidFill>
                  <a:srgbClr val="565656"/>
                </a:solidFill>
                <a:latin typeface="Akkurat" panose="02000503040000020004" pitchFamily="2" charset="0"/>
              </a:rPr>
              <a:t>to</a:t>
            </a:r>
            <a:r>
              <a:rPr lang="de-DE" sz="2800" dirty="0" smtClean="0">
                <a:solidFill>
                  <a:srgbClr val="565656"/>
                </a:solidFill>
                <a:latin typeface="Akkurat" panose="02000503040000020004" pitchFamily="2" charset="0"/>
              </a:rPr>
              <a:t> </a:t>
            </a:r>
            <a:r>
              <a:rPr lang="de-DE" sz="2800" dirty="0" err="1" smtClean="0">
                <a:solidFill>
                  <a:srgbClr val="565656"/>
                </a:solidFill>
                <a:latin typeface="Akkurat" panose="02000503040000020004" pitchFamily="2" charset="0"/>
              </a:rPr>
              <a:t>the</a:t>
            </a:r>
            <a:endParaRPr lang="de-DE" sz="2800" dirty="0" smtClean="0">
              <a:solidFill>
                <a:srgbClr val="565656"/>
              </a:solidFill>
              <a:latin typeface="Akkurat" panose="02000503040000020004" pitchFamily="2" charset="0"/>
            </a:endParaRPr>
          </a:p>
          <a:p>
            <a:r>
              <a:rPr lang="de-DE" sz="2800" dirty="0" smtClean="0">
                <a:solidFill>
                  <a:srgbClr val="565656"/>
                </a:solidFill>
                <a:latin typeface="Akkurat" panose="02000503040000020004" pitchFamily="2" charset="0"/>
              </a:rPr>
              <a:t>University </a:t>
            </a:r>
            <a:r>
              <a:rPr lang="de-DE" sz="2800" dirty="0" err="1" smtClean="0">
                <a:solidFill>
                  <a:srgbClr val="565656"/>
                </a:solidFill>
                <a:latin typeface="Akkurat" panose="02000503040000020004" pitchFamily="2" charset="0"/>
              </a:rPr>
              <a:t>Presentation</a:t>
            </a:r>
            <a:r>
              <a:rPr lang="de-DE" sz="2800" dirty="0" smtClean="0">
                <a:solidFill>
                  <a:srgbClr val="565656"/>
                </a:solidFill>
                <a:latin typeface="Akkurat" panose="02000503040000020004" pitchFamily="2" charset="0"/>
              </a:rPr>
              <a:t>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34"/>
          <a:stretch/>
        </p:blipFill>
        <p:spPr>
          <a:xfrm>
            <a:off x="0" y="4095749"/>
            <a:ext cx="9144000" cy="2384933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8034776" y="6372960"/>
            <a:ext cx="104775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de-DE" sz="8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1.5.17</a:t>
            </a:r>
            <a:endParaRPr lang="de-DE" sz="1000" dirty="0">
              <a:solidFill>
                <a:srgbClr val="565656"/>
              </a:solidFill>
              <a:latin typeface="Akkurat-Light" panose="02000503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40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88720" tIns="342792" rIns="926808" bIns="17774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80"/>
          <a:stretch/>
        </p:blipFill>
        <p:spPr bwMode="auto">
          <a:xfrm>
            <a:off x="5813425" y="2749897"/>
            <a:ext cx="787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990599" y="2333625"/>
            <a:ext cx="4822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rgbClr val="565656"/>
                </a:solidFill>
                <a:latin typeface="Akkurat" panose="02000503040000020004" pitchFamily="2" charset="0"/>
              </a:rPr>
              <a:t>Additional </a:t>
            </a:r>
            <a:r>
              <a:rPr lang="de-DE" sz="2800" dirty="0" err="1">
                <a:solidFill>
                  <a:srgbClr val="565656"/>
                </a:solidFill>
                <a:latin typeface="Akkurat" panose="02000503040000020004" pitchFamily="2" charset="0"/>
              </a:rPr>
              <a:t>slides</a:t>
            </a:r>
            <a:endParaRPr lang="de-DE" sz="2800" dirty="0" smtClean="0">
              <a:solidFill>
                <a:srgbClr val="565656"/>
              </a:solidFill>
              <a:latin typeface="Akkurat" panose="02000503040000020004" pitchFamily="2" charset="0"/>
            </a:endParaRPr>
          </a:p>
          <a:p>
            <a:r>
              <a:rPr lang="de-DE" sz="2800" dirty="0">
                <a:solidFill>
                  <a:srgbClr val="565656"/>
                </a:solidFill>
                <a:latin typeface="Akkurat" panose="02000503040000020004" pitchFamily="2" charset="0"/>
              </a:rPr>
              <a:t>International Networking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34"/>
          <a:stretch/>
        </p:blipFill>
        <p:spPr>
          <a:xfrm>
            <a:off x="0" y="4095749"/>
            <a:ext cx="9144000" cy="238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99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W:\Referat01\Presse\+BASISPRÄSENTATION\weltkarte-_blau_studierendenzahl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22" y="1982166"/>
            <a:ext cx="8143922" cy="4741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ECEBB-547B-4598-95D8-3FB4D608B5D5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4529" y="1342233"/>
            <a:ext cx="8435151" cy="435722"/>
          </a:xfrm>
        </p:spPr>
        <p:txBody>
          <a:bodyPr/>
          <a:lstStyle/>
          <a:p>
            <a:r>
              <a:rPr lang="en-US" dirty="0"/>
              <a:t>More than </a:t>
            </a:r>
            <a:r>
              <a:rPr lang="en-US" dirty="0" smtClean="0"/>
              <a:t>3,700 </a:t>
            </a:r>
            <a:r>
              <a:rPr lang="en-US" dirty="0"/>
              <a:t>international students from 120 countries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238124" y="4806251"/>
            <a:ext cx="2028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de-DE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de-DE" sz="14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country</a:t>
            </a:r>
            <a:endParaRPr lang="de-DE" sz="14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161925" y="5610226"/>
            <a:ext cx="1800225" cy="1203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833435" y="5591175"/>
            <a:ext cx="1085852" cy="1104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095419"/>
              </p:ext>
            </p:extLst>
          </p:nvPr>
        </p:nvGraphicFramePr>
        <p:xfrm>
          <a:off x="469105" y="5172076"/>
          <a:ext cx="1262063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7663"/>
                <a:gridCol w="914400"/>
              </a:tblGrid>
              <a:tr h="260350"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35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&gt;500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4800"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5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101-500</a:t>
                      </a:r>
                      <a:endParaRPr lang="de-DE" sz="135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04800"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5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51-100</a:t>
                      </a:r>
                      <a:endParaRPr lang="de-DE" sz="135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5275"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5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11-50</a:t>
                      </a:r>
                      <a:endParaRPr lang="de-DE" sz="135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6700"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50" dirty="0" smtClean="0">
                          <a:solidFill>
                            <a:srgbClr val="56565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1-10</a:t>
                      </a:r>
                      <a:endParaRPr lang="de-DE" sz="1350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8" name="Rechteck 17"/>
          <p:cNvSpPr/>
          <p:nvPr/>
        </p:nvSpPr>
        <p:spPr>
          <a:xfrm>
            <a:off x="504825" y="5241730"/>
            <a:ext cx="266700" cy="152400"/>
          </a:xfrm>
          <a:prstGeom prst="rect">
            <a:avLst/>
          </a:prstGeom>
          <a:solidFill>
            <a:srgbClr val="84B8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504825" y="5546530"/>
            <a:ext cx="266700" cy="152400"/>
          </a:xfrm>
          <a:prstGeom prst="rect">
            <a:avLst/>
          </a:prstGeom>
          <a:solidFill>
            <a:srgbClr val="1158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504825" y="5851330"/>
            <a:ext cx="266700" cy="152400"/>
          </a:xfrm>
          <a:prstGeom prst="rect">
            <a:avLst/>
          </a:prstGeom>
          <a:solidFill>
            <a:srgbClr val="1077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504825" y="6160891"/>
            <a:ext cx="266700" cy="152400"/>
          </a:xfrm>
          <a:prstGeom prst="rect">
            <a:avLst/>
          </a:prstGeom>
          <a:solidFill>
            <a:srgbClr val="4CA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504825" y="6460929"/>
            <a:ext cx="266700" cy="152400"/>
          </a:xfrm>
          <a:prstGeom prst="rect">
            <a:avLst/>
          </a:prstGeom>
          <a:solidFill>
            <a:srgbClr val="BDDE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709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" y="5340254"/>
            <a:ext cx="9144000" cy="1539205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452296" cy="571008"/>
          </a:xfrm>
        </p:spPr>
        <p:txBody>
          <a:bodyPr/>
          <a:lstStyle/>
          <a:p>
            <a:r>
              <a:rPr lang="de-DE" dirty="0" err="1"/>
              <a:t>Attractive</a:t>
            </a:r>
            <a:r>
              <a:rPr lang="de-DE" dirty="0"/>
              <a:t> international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programs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554399" y="2217857"/>
            <a:ext cx="8048730" cy="465051"/>
          </a:xfrm>
          <a:prstGeom prst="rect">
            <a:avLst/>
          </a:prstGeom>
          <a:solidFill>
            <a:schemeClr val="bg1"/>
          </a:solidFill>
          <a:ln w="28575"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Five</a:t>
            </a:r>
            <a:r>
              <a:rPr lang="de-DE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English-</a:t>
            </a:r>
            <a:r>
              <a:rPr lang="de-DE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</a:t>
            </a:r>
            <a:r>
              <a:rPr lang="de-DE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Master’s</a:t>
            </a:r>
            <a:r>
              <a:rPr lang="de-DE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endParaRPr lang="de-DE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554399" y="2890476"/>
            <a:ext cx="3888000" cy="8825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1" indent="-19050">
              <a:lnSpc>
                <a:spcPct val="11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SPRING (Spatial Planning for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Regions in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Growing Economies)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51712" y="3957273"/>
            <a:ext cx="3888000" cy="8825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1">
              <a:lnSpc>
                <a:spcPct val="110000"/>
              </a:lnSpc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MMT (Master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Manufacturing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Technology)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715129" y="2890477"/>
            <a:ext cx="3888000" cy="5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963" lvl="1" indent="-14288">
              <a:lnSpc>
                <a:spcPct val="11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Robotics and Automation/Process Automation</a:t>
            </a:r>
          </a:p>
        </p:txBody>
      </p:sp>
      <p:sp>
        <p:nvSpPr>
          <p:cNvPr id="11" name="Rechteck 10"/>
          <p:cNvSpPr/>
          <p:nvPr/>
        </p:nvSpPr>
        <p:spPr>
          <a:xfrm>
            <a:off x="4715129" y="4274743"/>
            <a:ext cx="3888000" cy="5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963" lvl="1" indent="-14288">
              <a:lnSpc>
                <a:spcPct val="1100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Literary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Cultural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Studies (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bilingual)</a:t>
            </a:r>
          </a:p>
        </p:txBody>
      </p:sp>
      <p:sp>
        <p:nvSpPr>
          <p:cNvPr id="12" name="Rechteck 11"/>
          <p:cNvSpPr/>
          <p:nvPr/>
        </p:nvSpPr>
        <p:spPr>
          <a:xfrm>
            <a:off x="4715129" y="3579418"/>
            <a:ext cx="3888000" cy="5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76238" lvl="1" indent="-285750">
              <a:lnSpc>
                <a:spcPct val="110000"/>
              </a:lnSpc>
            </a:pP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Systems Engineering</a:t>
            </a:r>
          </a:p>
        </p:txBody>
      </p:sp>
    </p:spTree>
    <p:extLst>
      <p:ext uri="{BB962C8B-B14F-4D97-AF65-F5344CB8AC3E}">
        <p14:creationId xmlns:p14="http://schemas.microsoft.com/office/powerpoint/2010/main" val="351816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1" y="5318795"/>
            <a:ext cx="9144000" cy="1539205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4529" y="1321200"/>
            <a:ext cx="8709471" cy="435722"/>
          </a:xfrm>
        </p:spPr>
        <p:txBody>
          <a:bodyPr/>
          <a:lstStyle/>
          <a:p>
            <a:r>
              <a:rPr lang="en-US" dirty="0"/>
              <a:t>Internationally visible </a:t>
            </a:r>
            <a:r>
              <a:rPr lang="en-US" dirty="0" smtClean="0"/>
              <a:t>with </a:t>
            </a:r>
            <a:r>
              <a:rPr lang="en-US" dirty="0"/>
              <a:t>three UA-Ruhr liaison offices</a:t>
            </a:r>
            <a:endParaRPr lang="de-DE" dirty="0"/>
          </a:p>
        </p:txBody>
      </p:sp>
      <p:sp>
        <p:nvSpPr>
          <p:cNvPr id="32" name="Abgerundetes Rechteck 31"/>
          <p:cNvSpPr/>
          <p:nvPr/>
        </p:nvSpPr>
        <p:spPr bwMode="auto">
          <a:xfrm>
            <a:off x="352426" y="2779236"/>
            <a:ext cx="2905124" cy="2409635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rgbClr val="4F5150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311639" y="2779236"/>
            <a:ext cx="2520000" cy="141472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 err="1" smtClean="0">
                <a:solidFill>
                  <a:srgbClr val="565656"/>
                </a:solidFill>
              </a:rPr>
              <a:t>Since</a:t>
            </a:r>
            <a:r>
              <a:rPr lang="de-DE" dirty="0" smtClean="0">
                <a:solidFill>
                  <a:srgbClr val="565656"/>
                </a:solidFill>
              </a:rPr>
              <a:t> 2009</a:t>
            </a:r>
            <a:endParaRPr lang="de-DE" dirty="0">
              <a:solidFill>
                <a:srgbClr val="565656"/>
              </a:solidFill>
            </a:endParaRPr>
          </a:p>
          <a:p>
            <a:pPr marL="180000" lvl="1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Coordinating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Ruhr-Universität</a:t>
            </a:r>
            <a:b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Bochum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6068879" y="2779236"/>
            <a:ext cx="2520000" cy="177695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 smtClean="0">
                <a:solidFill>
                  <a:srgbClr val="565656"/>
                </a:solidFill>
              </a:rPr>
              <a:t>Since</a:t>
            </a:r>
            <a:r>
              <a:rPr lang="de-DE" dirty="0" smtClean="0">
                <a:solidFill>
                  <a:srgbClr val="565656"/>
                </a:solidFill>
              </a:rPr>
              <a:t> 2011</a:t>
            </a:r>
            <a:endParaRPr lang="de-DE" dirty="0">
              <a:solidFill>
                <a:srgbClr val="565656"/>
              </a:solidFill>
            </a:endParaRPr>
          </a:p>
          <a:p>
            <a:pPr marL="180000" lvl="1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Coordinating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Duisburg-</a:t>
            </a:r>
            <a:b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554400" y="2779236"/>
            <a:ext cx="2520000" cy="1568438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t"/>
          <a:lstStyle>
            <a:defPPr>
              <a:defRPr lang="de-DE"/>
            </a:defPPr>
            <a:lvl1pPr marL="180000" lvl="0" indent="-180000">
              <a:spcAft>
                <a:spcPts val="600"/>
              </a:spcAft>
              <a:buClr>
                <a:srgbClr val="84B818"/>
              </a:buClr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de-DE" dirty="0" err="1">
                <a:solidFill>
                  <a:srgbClr val="565656"/>
                </a:solidFill>
              </a:rPr>
              <a:t>Since</a:t>
            </a:r>
            <a:r>
              <a:rPr lang="de-DE" dirty="0">
                <a:solidFill>
                  <a:srgbClr val="565656"/>
                </a:solidFill>
              </a:rPr>
              <a:t> </a:t>
            </a:r>
            <a:r>
              <a:rPr lang="de-DE" dirty="0" smtClean="0">
                <a:solidFill>
                  <a:srgbClr val="565656"/>
                </a:solidFill>
              </a:rPr>
              <a:t>2004</a:t>
            </a:r>
            <a:endParaRPr lang="de-DE" dirty="0">
              <a:solidFill>
                <a:srgbClr val="565656"/>
              </a:solidFill>
            </a:endParaRPr>
          </a:p>
          <a:p>
            <a:r>
              <a:rPr lang="de-DE" dirty="0" err="1">
                <a:solidFill>
                  <a:srgbClr val="565656"/>
                </a:solidFill>
              </a:rPr>
              <a:t>Coordinating</a:t>
            </a:r>
            <a:r>
              <a:rPr lang="de-DE" dirty="0">
                <a:solidFill>
                  <a:srgbClr val="565656"/>
                </a:solidFill>
              </a:rPr>
              <a:t> </a:t>
            </a:r>
            <a:r>
              <a:rPr lang="de-DE" dirty="0" err="1">
                <a:solidFill>
                  <a:srgbClr val="565656"/>
                </a:solidFill>
              </a:rPr>
              <a:t>university</a:t>
            </a:r>
            <a:r>
              <a:rPr lang="de-DE" dirty="0">
                <a:solidFill>
                  <a:srgbClr val="565656"/>
                </a:solidFill>
              </a:rPr>
              <a:t>: </a:t>
            </a:r>
            <a:br>
              <a:rPr lang="de-DE" dirty="0">
                <a:solidFill>
                  <a:srgbClr val="565656"/>
                </a:solidFill>
              </a:rPr>
            </a:br>
            <a:r>
              <a:rPr lang="de-DE" dirty="0" smtClean="0">
                <a:solidFill>
                  <a:srgbClr val="565656"/>
                </a:solidFill>
              </a:rPr>
              <a:t>TU Dortmund </a:t>
            </a:r>
            <a:r>
              <a:rPr lang="de-DE" dirty="0">
                <a:solidFill>
                  <a:srgbClr val="565656"/>
                </a:solidFill>
              </a:rPr>
              <a:t>University</a:t>
            </a:r>
          </a:p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/>
            </a:r>
            <a:br>
              <a:rPr lang="de-DE" dirty="0">
                <a:solidFill>
                  <a:schemeClr val="tx1"/>
                </a:solidFill>
              </a:rPr>
            </a:br>
            <a:r>
              <a:rPr lang="de-DE" dirty="0">
                <a:solidFill>
                  <a:schemeClr val="tx1"/>
                </a:solidFill>
              </a:rPr>
              <a:t>      </a:t>
            </a:r>
            <a:endParaRPr lang="de-DE" altLang="de-DE" dirty="0">
              <a:solidFill>
                <a:schemeClr val="tx1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554400" y="2779236"/>
            <a:ext cx="2520000" cy="1960673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554400" y="2235335"/>
            <a:ext cx="2520000" cy="5439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UA Ruhr Office New York</a:t>
            </a:r>
            <a:endParaRPr lang="de-DE" sz="1600" dirty="0">
              <a:solidFill>
                <a:schemeClr val="bg1"/>
              </a:solidFill>
              <a:latin typeface="Arial" panose="020B0604020202020204" pitchFamily="34" charset="0"/>
              <a:ea typeface="ヒラギノ角ゴ Pro W3" pitchFamily="96" charset="-128"/>
              <a:cs typeface="Arial" panose="020B0604020202020204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3311639" y="2779235"/>
            <a:ext cx="2520000" cy="1960673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311639" y="2235335"/>
            <a:ext cx="2520000" cy="5439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UA Ruhr Office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Moscow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6068879" y="2779235"/>
            <a:ext cx="2520000" cy="1960674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>
            <a:off x="6068879" y="2235335"/>
            <a:ext cx="2520000" cy="5439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UA Ruhr Office 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Latin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America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06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88720" tIns="342792" rIns="926808" bIns="17774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80"/>
          <a:stretch/>
        </p:blipFill>
        <p:spPr bwMode="auto">
          <a:xfrm>
            <a:off x="4924425" y="2735282"/>
            <a:ext cx="787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990599" y="2333625"/>
            <a:ext cx="42481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rgbClr val="565656"/>
                </a:solidFill>
                <a:latin typeface="Akkurat" panose="02000503040000020004" pitchFamily="2" charset="0"/>
              </a:rPr>
              <a:t>Additional </a:t>
            </a:r>
            <a:r>
              <a:rPr lang="de-DE" sz="2800" dirty="0" err="1">
                <a:solidFill>
                  <a:srgbClr val="565656"/>
                </a:solidFill>
                <a:latin typeface="Akkurat" panose="02000503040000020004" pitchFamily="2" charset="0"/>
              </a:rPr>
              <a:t>slides</a:t>
            </a:r>
            <a:endParaRPr lang="de-DE" sz="2800" dirty="0" smtClean="0">
              <a:solidFill>
                <a:srgbClr val="565656"/>
              </a:solidFill>
              <a:latin typeface="Akkurat" panose="02000503040000020004" pitchFamily="2" charset="0"/>
            </a:endParaRPr>
          </a:p>
          <a:p>
            <a:r>
              <a:rPr lang="de-DE" sz="2800" dirty="0" smtClean="0">
                <a:solidFill>
                  <a:srgbClr val="565656"/>
                </a:solidFill>
                <a:latin typeface="Akkurat" panose="02000503040000020004" pitchFamily="2" charset="0"/>
              </a:rPr>
              <a:t>Research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34"/>
          <a:stretch/>
        </p:blipFill>
        <p:spPr>
          <a:xfrm>
            <a:off x="0" y="4095749"/>
            <a:ext cx="9144000" cy="238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99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3"/>
          <p:cNvSpPr>
            <a:spLocks noGrp="1"/>
          </p:cNvSpPr>
          <p:nvPr>
            <p:ph type="title"/>
          </p:nvPr>
        </p:nvSpPr>
        <p:spPr>
          <a:xfrm>
            <a:off x="325801" y="1321200"/>
            <a:ext cx="8541974" cy="571008"/>
          </a:xfrm>
        </p:spPr>
        <p:txBody>
          <a:bodyPr/>
          <a:lstStyle/>
          <a:p>
            <a:r>
              <a:rPr lang="de-DE" dirty="0" err="1" smtClean="0"/>
              <a:t>Speakership</a:t>
            </a:r>
            <a:r>
              <a:rPr lang="de-DE" dirty="0" smtClean="0"/>
              <a:t>/</a:t>
            </a:r>
            <a:r>
              <a:rPr lang="de-DE" dirty="0" err="1" smtClean="0"/>
              <a:t>participation</a:t>
            </a:r>
            <a:r>
              <a:rPr lang="de-DE" dirty="0" smtClean="0"/>
              <a:t> </a:t>
            </a:r>
            <a:r>
              <a:rPr lang="de-DE" dirty="0"/>
              <a:t>in </a:t>
            </a:r>
            <a:r>
              <a:rPr lang="de-DE" dirty="0" err="1"/>
              <a:t>coordinated</a:t>
            </a:r>
            <a:r>
              <a:rPr lang="de-DE" dirty="0"/>
              <a:t> DFG </a:t>
            </a:r>
            <a:r>
              <a:rPr lang="de-DE" dirty="0" err="1"/>
              <a:t>projects</a:t>
            </a:r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8241670"/>
              </p:ext>
            </p:extLst>
          </p:nvPr>
        </p:nvGraphicFramePr>
        <p:xfrm>
          <a:off x="419100" y="2619374"/>
          <a:ext cx="8448675" cy="3956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6705"/>
                <a:gridCol w="349545"/>
                <a:gridCol w="4162425"/>
              </a:tblGrid>
              <a:tr h="858233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CRC 823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Statistical modeling of nonlinear dynamic processes</a:t>
                      </a:r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CRC/TRR 63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Integrated chemical processes in liquid multiphase systems – </a:t>
                      </a:r>
                      <a:r>
                        <a:rPr lang="en-US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InPROMPT</a:t>
                      </a:r>
                      <a:endParaRPr lang="de-DE" sz="1400" b="0" kern="1200" dirty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4676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CRC 876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Providing information by resource-constrained data analysis</a:t>
                      </a:r>
                      <a:endParaRPr lang="de-DE" sz="14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CRC/TRR 73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Manufacturing of complex functional components with variants by using a new sheet metal forming process – Sheet-bulk metal forming</a:t>
                      </a:r>
                      <a:endParaRPr lang="de-DE" sz="14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19175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CRC/TRR 60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Coherent</a:t>
                      </a: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manipulation</a:t>
                      </a: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interacting</a:t>
                      </a: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spin</a:t>
                      </a: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excitations</a:t>
                      </a: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in </a:t>
                      </a: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tailored</a:t>
                      </a: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semiconductors</a:t>
                      </a: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de-DE" sz="14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CRC/TRR 142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Tailored nonlinear photonics: from fundamental concepts to functional structures</a:t>
                      </a:r>
                      <a:endParaRPr lang="de-DE" sz="14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32602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CRC/TRR 188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Damage</a:t>
                      </a: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controlled</a:t>
                      </a: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forming</a:t>
                      </a: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processes</a:t>
                      </a:r>
                      <a:endParaRPr lang="de-DE" sz="14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CRC 969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Chemical and biological principles of cellular </a:t>
                      </a:r>
                      <a:r>
                        <a:rPr lang="en-US" sz="1400" b="0" kern="1200" dirty="0" err="1" smtClean="0">
                          <a:solidFill>
                            <a:srgbClr val="56565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proteostasis</a:t>
                      </a:r>
                      <a:endParaRPr lang="de-DE" sz="14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Rechteck 9"/>
          <p:cNvSpPr/>
          <p:nvPr/>
        </p:nvSpPr>
        <p:spPr>
          <a:xfrm>
            <a:off x="325800" y="2619376"/>
            <a:ext cx="4143375" cy="3867150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325801" y="2040987"/>
            <a:ext cx="4143374" cy="57838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Speakership</a:t>
            </a: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Collaborative 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Centers (CRC) / </a:t>
            </a:r>
            <a:r>
              <a:rPr lang="de-DE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Transregios</a:t>
            </a:r>
            <a:endParaRPr lang="de-DE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640625" y="2619375"/>
            <a:ext cx="4227150" cy="3867151"/>
          </a:xfrm>
          <a:prstGeom prst="rect">
            <a:avLst/>
          </a:prstGeom>
          <a:noFill/>
          <a:ln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4640626" y="2040987"/>
            <a:ext cx="4227150" cy="57838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Participation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Collaborative 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de-DE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Centers (CRC) / </a:t>
            </a:r>
            <a:r>
              <a:rPr lang="de-DE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Transregios</a:t>
            </a:r>
            <a: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1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8795"/>
            <a:ext cx="9144000" cy="1539205"/>
          </a:xfrm>
          <a:prstGeom prst="rect">
            <a:avLst/>
          </a:prstGeom>
        </p:spPr>
      </p:pic>
      <p:sp>
        <p:nvSpPr>
          <p:cNvPr id="6" name="Titel 3"/>
          <p:cNvSpPr>
            <a:spLocks noGrp="1"/>
          </p:cNvSpPr>
          <p:nvPr>
            <p:ph type="title"/>
          </p:nvPr>
        </p:nvSpPr>
        <p:spPr>
          <a:xfrm>
            <a:off x="350202" y="1321200"/>
            <a:ext cx="8776709" cy="571008"/>
          </a:xfrm>
        </p:spPr>
        <p:txBody>
          <a:bodyPr/>
          <a:lstStyle/>
          <a:p>
            <a:r>
              <a:rPr lang="en-US" dirty="0"/>
              <a:t>Speakership in </a:t>
            </a:r>
            <a:r>
              <a:rPr lang="en-US" dirty="0" smtClean="0"/>
              <a:t>Research Groups and Priority Programs</a:t>
            </a:r>
            <a:endParaRPr lang="de-DE" dirty="0"/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790556"/>
              </p:ext>
            </p:extLst>
          </p:nvPr>
        </p:nvGraphicFramePr>
        <p:xfrm>
          <a:off x="295258" y="2219006"/>
          <a:ext cx="8620125" cy="2843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1975"/>
                <a:gridCol w="4248150"/>
              </a:tblGrid>
              <a:tr h="5796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4447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6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1511 </a:t>
                      </a:r>
                      <a:r>
                        <a:rPr lang="de-DE" sz="15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/>
                      </a:r>
                      <a:br>
                        <a:rPr lang="de-DE" sz="15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en-US" sz="14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Protection and Control Systems for Reliable and Secure Operation of Electrical Transmission Systems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6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SPP 1480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Modelling, Simulation and Compensation of Thermal Effects for Complex Machining Processes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sz="16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1979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Exploring the Dynamical Landscape of Biomolecular Systems by Pressure Perturbation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500" b="0" u="none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500" b="0" u="none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a-DK" sz="16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SPP 1984 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4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Hybrid and Multimodal Energy Systems: Systems Theory and Methods for the Transformation and Operation of Complex Networks</a:t>
                      </a:r>
                      <a:endParaRPr lang="de-DE" sz="1400" b="0" u="none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Rechteck 14"/>
          <p:cNvSpPr/>
          <p:nvPr/>
        </p:nvSpPr>
        <p:spPr>
          <a:xfrm>
            <a:off x="342877" y="2269766"/>
            <a:ext cx="4271962" cy="485558"/>
          </a:xfrm>
          <a:prstGeom prst="rect">
            <a:avLst/>
          </a:prstGeom>
          <a:solidFill>
            <a:schemeClr val="bg1"/>
          </a:solidFill>
          <a:ln w="28575"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			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705327" y="2269766"/>
            <a:ext cx="4119562" cy="485558"/>
          </a:xfrm>
          <a:prstGeom prst="rect">
            <a:avLst/>
          </a:prstGeom>
          <a:solidFill>
            <a:schemeClr val="bg1"/>
          </a:solidFill>
          <a:ln w="28575"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48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1" y="1261933"/>
            <a:ext cx="8509446" cy="624017"/>
          </a:xfrm>
        </p:spPr>
        <p:txBody>
          <a:bodyPr/>
          <a:lstStyle/>
          <a:p>
            <a:r>
              <a:rPr lang="en-US" dirty="0" smtClean="0"/>
              <a:t>Promotion </a:t>
            </a:r>
            <a:r>
              <a:rPr lang="en-US" dirty="0"/>
              <a:t>of young researchers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3"/>
          </p:nvPr>
        </p:nvSpPr>
        <p:spPr>
          <a:xfrm>
            <a:off x="4627419" y="2250218"/>
            <a:ext cx="4430856" cy="2902807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endParaRPr lang="de-DE" sz="16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de-DE" sz="15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925566"/>
              </p:ext>
            </p:extLst>
          </p:nvPr>
        </p:nvGraphicFramePr>
        <p:xfrm>
          <a:off x="431007" y="2057390"/>
          <a:ext cx="8386762" cy="3938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2437"/>
                <a:gridCol w="4124325"/>
              </a:tblGrid>
              <a:tr h="5796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2673">
                <a:tc>
                  <a:txBody>
                    <a:bodyPr/>
                    <a:lstStyle/>
                    <a:p>
                      <a:pPr marL="0" lvl="1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de-DE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German Research </a:t>
                      </a:r>
                      <a:r>
                        <a:rPr lang="de-DE" sz="1500" b="0" u="sng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Foundation</a:t>
                      </a:r>
                      <a:r>
                        <a:rPr lang="de-DE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500" b="0" u="sng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lang="de-DE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DFG)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16400" algn="l"/>
                        </a:tabLst>
                        <a:defRPr/>
                      </a:pPr>
                      <a:r>
                        <a:rPr lang="en-US" sz="14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Three DFG graduate schools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de-DE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State </a:t>
                      </a:r>
                      <a:r>
                        <a:rPr lang="de-DE" sz="1500" b="0" u="sng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NRW</a:t>
                      </a:r>
                    </a:p>
                    <a:p>
                      <a:pPr marL="0" lvl="1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en-US" sz="14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Specialist didactical development research on diagnosis-based teaching and learning processes</a:t>
                      </a:r>
                      <a:endParaRPr lang="de-DE" sz="1400" b="0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838927">
                <a:tc>
                  <a:txBody>
                    <a:bodyPr/>
                    <a:lstStyle/>
                    <a:p>
                      <a:pPr marL="0" lvl="1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de-DE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Max Planck Society</a:t>
                      </a:r>
                    </a:p>
                    <a:p>
                      <a:r>
                        <a:rPr lang="de-DE" sz="14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International Max Planck </a:t>
                      </a:r>
                      <a:r>
                        <a:rPr lang="en-US" sz="14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Research School in Chemical and </a:t>
                      </a:r>
                      <a:r>
                        <a:rPr lang="de-DE" sz="1400" b="0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Molecular</a:t>
                      </a:r>
                      <a:r>
                        <a:rPr lang="de-DE" sz="14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Biology</a:t>
                      </a:r>
                      <a:endParaRPr lang="de-DE" sz="1400" b="0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de-DE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State</a:t>
                      </a:r>
                      <a:r>
                        <a:rPr lang="de-DE" sz="1500" b="0" u="sng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500" b="0" u="sng" kern="1200" baseline="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500" b="0" u="sng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NRW</a:t>
                      </a:r>
                    </a:p>
                    <a:p>
                      <a:pPr marL="0" lvl="1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en-US" sz="14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Graduate Cluster Industrial Biotechnology (CLIB2021)</a:t>
                      </a:r>
                      <a:endParaRPr lang="de-DE" sz="1400" b="0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82673">
                <a:tc>
                  <a:txBody>
                    <a:bodyPr/>
                    <a:lstStyle/>
                    <a:p>
                      <a:pPr marL="0" lvl="1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de-DE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Mercator Research Center Ruhr</a:t>
                      </a:r>
                    </a:p>
                    <a:p>
                      <a:pPr marL="0" lvl="1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en-US" sz="14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School of International and Intercultural Communication (SIIC)</a:t>
                      </a:r>
                      <a:endParaRPr lang="de-DE" sz="1500" b="0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1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de-DE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State</a:t>
                      </a:r>
                      <a:r>
                        <a:rPr lang="de-DE" sz="1500" b="0" u="sng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500" b="0" u="sng" kern="1200" baseline="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500" b="0" u="sng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NRW</a:t>
                      </a:r>
                    </a:p>
                    <a:p>
                      <a:pPr marL="0" lvl="1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en-US" sz="14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Energy efficiency in the district – clever </a:t>
                      </a:r>
                      <a:r>
                        <a:rPr lang="en-US" sz="1400" b="0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supply.rebuild.activate</a:t>
                      </a:r>
                      <a:endParaRPr lang="de-DE" sz="1400" b="0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782673">
                <a:tc>
                  <a:txBody>
                    <a:bodyPr/>
                    <a:lstStyle/>
                    <a:p>
                      <a:pPr marL="0" lvl="1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endParaRPr lang="de-DE" sz="1500" b="0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en-US" sz="1500" b="0" u="sng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Private sector </a:t>
                      </a:r>
                    </a:p>
                    <a:p>
                      <a:pPr marL="0" lvl="1" algn="l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16400" algn="l"/>
                        </a:tabLst>
                      </a:pPr>
                      <a:r>
                        <a:rPr lang="en-US" sz="14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Graduate School of Logistics</a:t>
                      </a:r>
                    </a:p>
                    <a:p>
                      <a:endParaRPr lang="de-DE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457201" y="1971641"/>
            <a:ext cx="8334374" cy="581035"/>
          </a:xfrm>
          <a:prstGeom prst="rect">
            <a:avLst/>
          </a:prstGeom>
          <a:solidFill>
            <a:schemeClr val="bg1"/>
          </a:solidFill>
          <a:ln w="28575"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Structured promotion in third-party-funded graduate schools and doctoral fellowships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64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88720" tIns="342792" rIns="926808" bIns="17774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80"/>
          <a:stretch/>
        </p:blipFill>
        <p:spPr bwMode="auto">
          <a:xfrm>
            <a:off x="4924425" y="2735282"/>
            <a:ext cx="787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990599" y="2333625"/>
            <a:ext cx="42481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rgbClr val="565656"/>
                </a:solidFill>
                <a:latin typeface="Akkurat" panose="02000503040000020004" pitchFamily="2" charset="0"/>
              </a:rPr>
              <a:t>Additional </a:t>
            </a:r>
            <a:r>
              <a:rPr lang="de-DE" sz="2800" dirty="0" err="1">
                <a:solidFill>
                  <a:srgbClr val="565656"/>
                </a:solidFill>
                <a:latin typeface="Akkurat" panose="02000503040000020004" pitchFamily="2" charset="0"/>
              </a:rPr>
              <a:t>slides</a:t>
            </a:r>
            <a:endParaRPr lang="de-DE" sz="2800" dirty="0" smtClean="0">
              <a:solidFill>
                <a:srgbClr val="565656"/>
              </a:solidFill>
              <a:latin typeface="Akkurat" panose="02000503040000020004" pitchFamily="2" charset="0"/>
            </a:endParaRPr>
          </a:p>
          <a:p>
            <a:r>
              <a:rPr lang="de-DE" sz="2800" dirty="0" smtClean="0">
                <a:solidFill>
                  <a:srgbClr val="565656"/>
                </a:solidFill>
                <a:latin typeface="Akkurat" panose="02000503040000020004" pitchFamily="2" charset="0"/>
              </a:rPr>
              <a:t>Additional Data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34"/>
          <a:stretch/>
        </p:blipFill>
        <p:spPr>
          <a:xfrm>
            <a:off x="0" y="4095749"/>
            <a:ext cx="9144000" cy="238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99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Diagramm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837247"/>
              </p:ext>
            </p:extLst>
          </p:nvPr>
        </p:nvGraphicFramePr>
        <p:xfrm>
          <a:off x="278746" y="991495"/>
          <a:ext cx="8608880" cy="5776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4529" y="1303419"/>
            <a:ext cx="8435151" cy="435722"/>
          </a:xfrm>
        </p:spPr>
        <p:txBody>
          <a:bodyPr/>
          <a:lstStyle/>
          <a:p>
            <a:r>
              <a:rPr lang="de-DE" dirty="0" err="1" smtClean="0"/>
              <a:t>Increase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en-US" dirty="0" smtClean="0"/>
              <a:t>study </a:t>
            </a:r>
            <a:r>
              <a:rPr lang="en-US" dirty="0" smtClean="0"/>
              <a:t>places</a:t>
            </a:r>
            <a:endParaRPr lang="de-DE" sz="3600" dirty="0"/>
          </a:p>
        </p:txBody>
      </p:sp>
      <p:sp>
        <p:nvSpPr>
          <p:cNvPr id="7" name="Textfeld 6"/>
          <p:cNvSpPr txBox="1"/>
          <p:nvPr/>
        </p:nvSpPr>
        <p:spPr>
          <a:xfrm>
            <a:off x="1974075" y="1986421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5,188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929359" y="2257448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4,784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148838" y="2266389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4,767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344109" y="2201838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4,868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547927" y="1988995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5,170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764959" y="2085894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5,044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776570" y="2771670"/>
            <a:ext cx="2103752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1200"/>
              </a:spcAft>
            </a:pPr>
            <a:r>
              <a:rPr lang="en-US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Suspension of conscription, double the number of Abitur graduates in Bavaria and Lower </a:t>
            </a:r>
            <a:r>
              <a:rPr lang="en-US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Saxony</a:t>
            </a:r>
          </a:p>
          <a:p>
            <a:pPr>
              <a:spcAft>
                <a:spcPts val="1200"/>
              </a:spcAft>
            </a:pP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2012:</a:t>
            </a:r>
            <a:b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 </a:t>
            </a:r>
            <a:r>
              <a:rPr lang="en-US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number of Abitur graduates in Baden-Wuerttemberg</a:t>
            </a:r>
          </a:p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2013:</a:t>
            </a:r>
          </a:p>
          <a:p>
            <a:r>
              <a:rPr lang="en-US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 </a:t>
            </a:r>
            <a:r>
              <a:rPr lang="en-US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number of Abitur graduates in North Rhine-Westphalia</a:t>
            </a:r>
          </a:p>
          <a:p>
            <a:pPr>
              <a:spcAft>
                <a:spcPts val="600"/>
              </a:spcAft>
            </a:pPr>
            <a:endParaRPr lang="de-DE" sz="13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83133" y="2797187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4,062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193560" y="2667234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4,236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6772447" y="2771670"/>
            <a:ext cx="2107875" cy="3167656"/>
          </a:xfrm>
          <a:prstGeom prst="rect">
            <a:avLst/>
          </a:prstGeom>
          <a:noFill/>
          <a:ln w="19050"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1905335" y="6339737"/>
            <a:ext cx="2297389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first-</a:t>
            </a:r>
            <a:r>
              <a:rPr lang="de-DE" sz="13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r>
              <a:rPr lang="de-DE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de-DE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345341" y="6341943"/>
            <a:ext cx="3110537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 first-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95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34528" y="1798572"/>
            <a:ext cx="8290372" cy="48689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dirty="0"/>
              <a:t>Depending on the focus and target group of your </a:t>
            </a:r>
            <a:r>
              <a:rPr lang="en-US" sz="1700" dirty="0" smtClean="0"/>
              <a:t>talk, </a:t>
            </a:r>
            <a:r>
              <a:rPr lang="en-US" sz="1700" dirty="0"/>
              <a:t>you can add or replace the slides in the </a:t>
            </a:r>
            <a:r>
              <a:rPr lang="en-US" sz="1700" dirty="0" smtClean="0"/>
              <a:t>university presentation </a:t>
            </a:r>
            <a:r>
              <a:rPr lang="en-US" sz="1700" dirty="0"/>
              <a:t>using material from </a:t>
            </a:r>
            <a:r>
              <a:rPr lang="en-US" sz="1700" dirty="0" smtClean="0"/>
              <a:t>this slide deck.</a:t>
            </a:r>
            <a:endParaRPr lang="en-US" sz="1700" dirty="0"/>
          </a:p>
          <a:p>
            <a:pPr marL="0" indent="0">
              <a:buNone/>
            </a:pPr>
            <a:endParaRPr lang="de-DE" sz="1700" dirty="0" smtClean="0"/>
          </a:p>
          <a:p>
            <a:pPr marL="0" indent="0">
              <a:buNone/>
            </a:pPr>
            <a:r>
              <a:rPr lang="en-US" sz="1700" dirty="0"/>
              <a:t>The following slides contain detailed content on the following topics:</a:t>
            </a:r>
          </a:p>
          <a:p>
            <a:pPr marL="249238" lvl="1" indent="0">
              <a:buNone/>
            </a:pPr>
            <a:endParaRPr lang="de-DE" dirty="0" smtClean="0"/>
          </a:p>
          <a:p>
            <a:pPr marL="249238" lvl="1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551712" y="3314700"/>
            <a:ext cx="3888000" cy="110696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>
              <a:lnSpc>
                <a:spcPct val="110000"/>
              </a:lnSpc>
              <a:tabLst>
                <a:tab pos="0" algn="l"/>
              </a:tabLst>
            </a:pPr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</a:p>
          <a:p>
            <a:pPr marL="285750" lvl="1" indent="-200025">
              <a:lnSpc>
                <a:spcPct val="110000"/>
              </a:lnSpc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Gaining top talent: appointments 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 indent="-200025">
              <a:lnSpc>
                <a:spcPct val="110000"/>
              </a:lnSpc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</a:p>
          <a:p>
            <a:pPr marL="285750" lvl="1" indent="-200025">
              <a:lnSpc>
                <a:spcPct val="110000"/>
              </a:lnSpc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Interdisciplinary cooperation</a:t>
            </a:r>
          </a:p>
        </p:txBody>
      </p:sp>
      <p:sp>
        <p:nvSpPr>
          <p:cNvPr id="7" name="Rechteck 6"/>
          <p:cNvSpPr/>
          <p:nvPr/>
        </p:nvSpPr>
        <p:spPr>
          <a:xfrm>
            <a:off x="551712" y="4553631"/>
            <a:ext cx="3888000" cy="63896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700" dirty="0">
                <a:latin typeface="Arial" panose="020B0604020202020204" pitchFamily="34" charset="0"/>
                <a:cs typeface="Arial" panose="020B0604020202020204" pitchFamily="34" charset="0"/>
              </a:rPr>
              <a:t>2) Regional </a:t>
            </a:r>
            <a:r>
              <a:rPr lang="de-DE" sz="1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  <a:endParaRPr lang="de-DE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51712" y="5287848"/>
            <a:ext cx="3888000" cy="63519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3) </a:t>
            </a:r>
            <a:r>
              <a:rPr lang="de-DE" sz="1700" dirty="0" err="1">
                <a:latin typeface="Arial" panose="020B0604020202020204" pitchFamily="34" charset="0"/>
                <a:cs typeface="Arial" panose="020B0604020202020204" pitchFamily="34" charset="0"/>
              </a:rPr>
              <a:t>Internationality</a:t>
            </a:r>
            <a:endParaRPr lang="de-DE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638929" y="4211523"/>
            <a:ext cx="3888000" cy="171152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5) Data/</a:t>
            </a:r>
            <a:r>
              <a:rPr lang="de-DE" sz="1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graphs</a:t>
            </a:r>
            <a:r>
              <a:rPr lang="de-DE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de-DE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lang="de-D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International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lang="de-DE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2925" lvl="1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</a:p>
          <a:p>
            <a:pPr marL="376238" lvl="1" indent="-285750">
              <a:lnSpc>
                <a:spcPct val="110000"/>
              </a:lnSpc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638929" y="3314701"/>
            <a:ext cx="3888000" cy="75394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4) Research</a:t>
            </a:r>
            <a:endParaRPr lang="de-DE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el 11"/>
          <p:cNvSpPr txBox="1">
            <a:spLocks/>
          </p:cNvSpPr>
          <p:nvPr/>
        </p:nvSpPr>
        <p:spPr>
          <a:xfrm>
            <a:off x="445864" y="1280983"/>
            <a:ext cx="8252271" cy="43572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400" kern="1200">
                <a:solidFill>
                  <a:srgbClr val="84B818"/>
                </a:solidFill>
                <a:effectLst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err="1" smtClean="0"/>
              <a:t>Instructions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149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4529" y="1299503"/>
            <a:ext cx="8435151" cy="435722"/>
          </a:xfrm>
        </p:spPr>
        <p:txBody>
          <a:bodyPr/>
          <a:lstStyle/>
          <a:p>
            <a:r>
              <a:rPr lang="de-DE" dirty="0"/>
              <a:t>TU Dortmund University </a:t>
            </a:r>
            <a:r>
              <a:rPr lang="de-DE" dirty="0" err="1" smtClean="0"/>
              <a:t>attractive</a:t>
            </a:r>
            <a:r>
              <a:rPr lang="de-DE" dirty="0" smtClean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smtClean="0"/>
              <a:t>international </a:t>
            </a:r>
            <a:r>
              <a:rPr lang="de-DE" dirty="0" err="1" smtClean="0"/>
              <a:t>students</a:t>
            </a:r>
            <a:endParaRPr lang="de-DE" dirty="0"/>
          </a:p>
        </p:txBody>
      </p:sp>
      <p:graphicFrame>
        <p:nvGraphicFramePr>
          <p:cNvPr id="5" name="Diagramm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883310"/>
              </p:ext>
            </p:extLst>
          </p:nvPr>
        </p:nvGraphicFramePr>
        <p:xfrm>
          <a:off x="153824" y="1743342"/>
          <a:ext cx="8904717" cy="4990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701748" y="2911909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2,847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417744" y="2141323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3,636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484829" y="2170216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3,603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560458" y="2342424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3,445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631529" y="2559699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3,215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339264" y="2032568"/>
            <a:ext cx="60305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3,760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629399" y="3433029"/>
            <a:ext cx="2514601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students </a:t>
            </a:r>
            <a:r>
              <a:rPr lang="en-US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acquired their higher education entrance qualifications outside Germany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629399" y="4476148"/>
            <a:ext cx="2514601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students </a:t>
            </a:r>
            <a:r>
              <a:rPr lang="en-US" sz="13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acquired their higher education entrance qualifications </a:t>
            </a:r>
            <a:r>
              <a:rPr lang="en-US" sz="13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Germany</a:t>
            </a:r>
            <a:endParaRPr lang="de-DE" sz="13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22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475607"/>
              </p:ext>
            </p:extLst>
          </p:nvPr>
        </p:nvGraphicFramePr>
        <p:xfrm>
          <a:off x="176577" y="287270"/>
          <a:ext cx="8686068" cy="6104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4529" y="1282411"/>
            <a:ext cx="8435151" cy="435722"/>
          </a:xfrm>
        </p:spPr>
        <p:txBody>
          <a:bodyPr/>
          <a:lstStyle/>
          <a:p>
            <a:r>
              <a:rPr lang="en-US" dirty="0"/>
              <a:t>Total expenditures of TU Dortmund University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581024" y="6176428"/>
            <a:ext cx="787717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</a:t>
            </a:r>
            <a:r>
              <a:rPr lang="en-US" sz="8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for the year </a:t>
            </a:r>
            <a:r>
              <a:rPr lang="en-US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de-DE" sz="1000" dirty="0">
              <a:solidFill>
                <a:srgbClr val="565656"/>
              </a:solidFill>
              <a:latin typeface="Akkurat-Light" panose="02000503030000020004" pitchFamily="2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478422" y="3594615"/>
            <a:ext cx="2093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€308</a:t>
            </a:r>
          </a:p>
          <a:p>
            <a:pPr algn="ctr"/>
            <a:r>
              <a:rPr lang="de-DE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endParaRPr lang="de-DE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791810" y="3086761"/>
            <a:ext cx="4273059" cy="22006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Personnel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costs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€204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Rent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operating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costs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€60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400"/>
              </a:spcBef>
            </a:pP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costs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investments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€44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07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954377"/>
              </p:ext>
            </p:extLst>
          </p:nvPr>
        </p:nvGraphicFramePr>
        <p:xfrm>
          <a:off x="88470" y="315648"/>
          <a:ext cx="8985374" cy="6120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434529" y="1290957"/>
            <a:ext cx="8435151" cy="435722"/>
          </a:xfrm>
        </p:spPr>
        <p:txBody>
          <a:bodyPr/>
          <a:lstStyle/>
          <a:p>
            <a:r>
              <a:rPr lang="en-US" dirty="0" smtClean="0"/>
              <a:t>Third-party </a:t>
            </a:r>
            <a:r>
              <a:rPr lang="en-US" dirty="0"/>
              <a:t>expenditures </a:t>
            </a:r>
            <a:r>
              <a:rPr lang="en-US" dirty="0" smtClean="0"/>
              <a:t>by funding provider </a:t>
            </a:r>
            <a:r>
              <a:rPr lang="de-DE" dirty="0" smtClean="0"/>
              <a:t>(2016)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1543050" y="6221195"/>
            <a:ext cx="466725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 smtClean="0">
                <a:latin typeface="Akkurat-Light" panose="02000503030000020004" pitchFamily="2" charset="0"/>
              </a:rPr>
              <a:t>*Alle </a:t>
            </a:r>
            <a:r>
              <a:rPr lang="de-DE" sz="800" dirty="0">
                <a:latin typeface="Akkurat-Light" panose="02000503030000020004" pitchFamily="2" charset="0"/>
              </a:rPr>
              <a:t>Finanzdaten für </a:t>
            </a:r>
            <a:r>
              <a:rPr lang="de-DE" sz="800" dirty="0" smtClean="0">
                <a:latin typeface="Akkurat-Light" panose="02000503030000020004" pitchFamily="2" charset="0"/>
              </a:rPr>
              <a:t>2015 </a:t>
            </a:r>
            <a:r>
              <a:rPr lang="de-DE" sz="800" dirty="0">
                <a:latin typeface="Akkurat-Light" panose="02000503030000020004" pitchFamily="2" charset="0"/>
              </a:rPr>
              <a:t>sind vorläufig und werden im Folgejahr korrigiert</a:t>
            </a:r>
            <a:r>
              <a:rPr lang="de-DE" sz="800" dirty="0">
                <a:latin typeface="Akkurat" panose="02000503040000020004" pitchFamily="2" charset="0"/>
              </a:rPr>
              <a:t>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452785" y="3594616"/>
            <a:ext cx="2170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€66.4 </a:t>
            </a:r>
          </a:p>
          <a:p>
            <a:pPr algn="ctr"/>
            <a:r>
              <a:rPr lang="de-DE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endParaRPr lang="de-DE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81024" y="6176428"/>
            <a:ext cx="7877175" cy="2154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data for the year </a:t>
            </a:r>
            <a:r>
              <a:rPr lang="en-US" sz="8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  <a:endParaRPr lang="de-DE" sz="1000" dirty="0">
              <a:solidFill>
                <a:srgbClr val="565656"/>
              </a:solidFill>
              <a:latin typeface="Akkurat-Light" panose="02000503030000020004" pitchFamily="2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747854" y="3086755"/>
            <a:ext cx="4141174" cy="22082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DFG: </a:t>
            </a:r>
            <a:r>
              <a:rPr lang="en-US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€22.5 million</a:t>
            </a:r>
            <a:endParaRPr lang="en-US" sz="14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800"/>
              </a:spcBef>
              <a:spcAft>
                <a:spcPts val="300"/>
              </a:spcAft>
            </a:pPr>
            <a:r>
              <a:rPr lang="en-US" sz="14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NRW, Federal Government, EU: </a:t>
            </a:r>
            <a:r>
              <a:rPr lang="en-US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€24.8 million</a:t>
            </a:r>
          </a:p>
          <a:p>
            <a:endParaRPr lang="en-US" sz="14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Foundations and private institutions: €7.1 million</a:t>
            </a:r>
          </a:p>
          <a:p>
            <a:pPr>
              <a:spcBef>
                <a:spcPts val="300"/>
              </a:spcBef>
            </a:pPr>
            <a:endParaRPr lang="en-US" sz="14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Trade and </a:t>
            </a:r>
            <a:r>
              <a:rPr lang="en-US" sz="14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industry: </a:t>
            </a:r>
            <a:r>
              <a:rPr lang="en-US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€4.6 million</a:t>
            </a:r>
            <a:endParaRPr lang="en-US" sz="14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r>
              <a:rPr lang="en-US" sz="14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€5.2 million</a:t>
            </a:r>
            <a:endParaRPr lang="en-US" sz="14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69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88720" tIns="342792" rIns="926808" bIns="17774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80"/>
          <a:stretch/>
        </p:blipFill>
        <p:spPr bwMode="auto">
          <a:xfrm>
            <a:off x="4924425" y="2735282"/>
            <a:ext cx="787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990599" y="2333625"/>
            <a:ext cx="42481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rgbClr val="565656"/>
                </a:solidFill>
                <a:latin typeface="Akkurat" panose="02000503040000020004" pitchFamily="2" charset="0"/>
              </a:rPr>
              <a:t>Additional </a:t>
            </a:r>
            <a:r>
              <a:rPr lang="de-DE" sz="2800" dirty="0" err="1">
                <a:solidFill>
                  <a:srgbClr val="565656"/>
                </a:solidFill>
                <a:latin typeface="Akkurat" panose="02000503040000020004" pitchFamily="2" charset="0"/>
              </a:rPr>
              <a:t>slides</a:t>
            </a:r>
            <a:endParaRPr lang="de-DE" sz="2800" dirty="0" smtClean="0">
              <a:solidFill>
                <a:srgbClr val="565656"/>
              </a:solidFill>
              <a:latin typeface="Akkurat" panose="02000503040000020004" pitchFamily="2" charset="0"/>
            </a:endParaRPr>
          </a:p>
          <a:p>
            <a:r>
              <a:rPr lang="de-DE" sz="2800" dirty="0" smtClean="0">
                <a:solidFill>
                  <a:srgbClr val="565656"/>
                </a:solidFill>
                <a:latin typeface="Akkurat" panose="02000503040000020004" pitchFamily="2" charset="0"/>
              </a:rPr>
              <a:t>University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34"/>
          <a:stretch/>
        </p:blipFill>
        <p:spPr>
          <a:xfrm>
            <a:off x="0" y="4095749"/>
            <a:ext cx="9144000" cy="238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05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45864" y="1280983"/>
            <a:ext cx="8252271" cy="435722"/>
          </a:xfrm>
        </p:spPr>
        <p:txBody>
          <a:bodyPr/>
          <a:lstStyle/>
          <a:p>
            <a:r>
              <a:rPr lang="en-US" dirty="0"/>
              <a:t>Gaining the top talent: successful appointments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de-DE" dirty="0"/>
          </a:p>
        </p:txBody>
      </p:sp>
      <p:sp>
        <p:nvSpPr>
          <p:cNvPr id="13" name="Ellipse 12"/>
          <p:cNvSpPr/>
          <p:nvPr/>
        </p:nvSpPr>
        <p:spPr bwMode="auto">
          <a:xfrm>
            <a:off x="312632" y="2382214"/>
            <a:ext cx="3600000" cy="3600000"/>
          </a:xfrm>
          <a:prstGeom prst="ellipse">
            <a:avLst/>
          </a:prstGeom>
          <a:solidFill>
            <a:srgbClr val="84B81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rgbClr val="4F5150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2018784" y="3323389"/>
            <a:ext cx="2660400" cy="26604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rgbClr val="4F5150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713607" y="2053185"/>
            <a:ext cx="3196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302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professorships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total</a:t>
            </a:r>
          </a:p>
          <a:p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033675" y="3001538"/>
            <a:ext cx="3343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165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appointments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2008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955757" y="4965872"/>
            <a:ext cx="2283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x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tenure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Gerade Verbindung 18"/>
          <p:cNvCxnSpPr/>
          <p:nvPr/>
        </p:nvCxnSpPr>
        <p:spPr bwMode="auto">
          <a:xfrm>
            <a:off x="423333" y="5999100"/>
            <a:ext cx="776816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56565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Ellipse 20"/>
          <p:cNvSpPr/>
          <p:nvPr/>
        </p:nvSpPr>
        <p:spPr bwMode="auto">
          <a:xfrm>
            <a:off x="3813215" y="4617364"/>
            <a:ext cx="1375200" cy="1375200"/>
          </a:xfrm>
          <a:prstGeom prst="ellipse">
            <a:avLst/>
          </a:prstGeom>
          <a:solidFill>
            <a:srgbClr val="C5C6C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rgbClr val="4F5150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2" name="Gerade Verbindung 21"/>
          <p:cNvCxnSpPr/>
          <p:nvPr/>
        </p:nvCxnSpPr>
        <p:spPr bwMode="auto">
          <a:xfrm>
            <a:off x="4500815" y="4607839"/>
            <a:ext cx="369068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56565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 Verbindung 22"/>
          <p:cNvCxnSpPr/>
          <p:nvPr/>
        </p:nvCxnSpPr>
        <p:spPr bwMode="auto">
          <a:xfrm>
            <a:off x="3348984" y="3322103"/>
            <a:ext cx="48425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56565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 Verbindung 23"/>
          <p:cNvCxnSpPr>
            <a:stCxn id="13" idx="0"/>
          </p:cNvCxnSpPr>
          <p:nvPr/>
        </p:nvCxnSpPr>
        <p:spPr bwMode="auto">
          <a:xfrm>
            <a:off x="2112632" y="2382214"/>
            <a:ext cx="607886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56565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hteck 24"/>
          <p:cNvSpPr/>
          <p:nvPr/>
        </p:nvSpPr>
        <p:spPr>
          <a:xfrm>
            <a:off x="4731334" y="4261962"/>
            <a:ext cx="35573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appointment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proceedings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Gerade Verbindung 26"/>
          <p:cNvCxnSpPr>
            <a:stCxn id="15" idx="0"/>
          </p:cNvCxnSpPr>
          <p:nvPr/>
        </p:nvCxnSpPr>
        <p:spPr bwMode="auto">
          <a:xfrm>
            <a:off x="5269070" y="5290328"/>
            <a:ext cx="292243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56565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Ellipse 14"/>
          <p:cNvSpPr/>
          <p:nvPr/>
        </p:nvSpPr>
        <p:spPr bwMode="auto">
          <a:xfrm>
            <a:off x="4923470" y="5290328"/>
            <a:ext cx="691200" cy="691200"/>
          </a:xfrm>
          <a:prstGeom prst="ellipse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rgbClr val="4F5150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33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8795"/>
            <a:ext cx="9144000" cy="1539205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45864" y="1280983"/>
            <a:ext cx="8252271" cy="435722"/>
          </a:xfrm>
        </p:spPr>
        <p:txBody>
          <a:bodyPr/>
          <a:lstStyle/>
          <a:p>
            <a:r>
              <a:rPr lang="en-US" dirty="0"/>
              <a:t>Continuing education courses on a high level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554399" y="2247901"/>
            <a:ext cx="8048730" cy="558832"/>
          </a:xfrm>
          <a:prstGeom prst="rect">
            <a:avLst/>
          </a:prstGeom>
          <a:solidFill>
            <a:schemeClr val="bg1"/>
          </a:solidFill>
          <a:ln w="28575"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indent="0">
              <a:spcAft>
                <a:spcPts val="300"/>
              </a:spcAft>
              <a:buNone/>
            </a:pP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wide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courses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academics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individuals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degree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54399" y="2962750"/>
            <a:ext cx="3827102" cy="1940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76238" lvl="1" indent="-285750">
              <a:lnSpc>
                <a:spcPct val="11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Center for Higher Education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zhb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</a:p>
          <a:p>
            <a:pPr marL="90488" lvl="1" indent="-12700">
              <a:lnSpc>
                <a:spcPct val="110000"/>
              </a:lnSpc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of the largest university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training institutions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 NRW</a:t>
            </a:r>
          </a:p>
        </p:txBody>
      </p:sp>
      <p:sp>
        <p:nvSpPr>
          <p:cNvPr id="8" name="Rechteck 7"/>
          <p:cNvSpPr/>
          <p:nvPr/>
        </p:nvSpPr>
        <p:spPr>
          <a:xfrm>
            <a:off x="4572000" y="4124325"/>
            <a:ext cx="4031129" cy="7787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1" indent="-12700">
              <a:spcAft>
                <a:spcPts val="300"/>
              </a:spcAft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Sponsor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of the German Academy for Education Leadership (DAPF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578764" y="2962750"/>
            <a:ext cx="4024365" cy="10568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lvl="1" indent="-12700">
              <a:spcAft>
                <a:spcPts val="300"/>
              </a:spcAft>
            </a:pPr>
            <a:endParaRPr lang="de-DE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lvl="1" indent="-12700">
              <a:spcAft>
                <a:spcPts val="300"/>
              </a:spcAft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Continuing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education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Master’s program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certification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programs, seminars, conferences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tailor-made courses</a:t>
            </a:r>
          </a:p>
          <a:p>
            <a:pPr marL="12700" lvl="1" indent="-12700">
              <a:spcAft>
                <a:spcPts val="300"/>
              </a:spcAft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95019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8795"/>
            <a:ext cx="9144000" cy="1539205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57201" y="1280983"/>
            <a:ext cx="8509446" cy="624017"/>
          </a:xfrm>
        </p:spPr>
        <p:txBody>
          <a:bodyPr/>
          <a:lstStyle/>
          <a:p>
            <a:r>
              <a:rPr lang="de-DE" dirty="0" smtClean="0"/>
              <a:t>Networks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structures</a:t>
            </a:r>
            <a:r>
              <a:rPr lang="de-DE" dirty="0" smtClean="0"/>
              <a:t> </a:t>
            </a:r>
            <a:r>
              <a:rPr lang="de-DE" dirty="0" err="1" smtClean="0"/>
              <a:t>across</a:t>
            </a:r>
            <a:r>
              <a:rPr lang="de-DE" dirty="0" smtClean="0"/>
              <a:t> </a:t>
            </a:r>
            <a:r>
              <a:rPr lang="de-DE" dirty="0" err="1"/>
              <a:t>faculties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3"/>
          </p:nvPr>
        </p:nvSpPr>
        <p:spPr>
          <a:xfrm>
            <a:off x="4627419" y="2250218"/>
            <a:ext cx="4430856" cy="2902807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endParaRPr lang="de-DE" sz="16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de-DE" sz="15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026126"/>
              </p:ext>
            </p:extLst>
          </p:nvPr>
        </p:nvGraphicFramePr>
        <p:xfrm>
          <a:off x="342897" y="2366854"/>
          <a:ext cx="8620125" cy="247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1975"/>
                <a:gridCol w="4248150"/>
              </a:tblGrid>
              <a:tr h="5796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0" kern="1200" dirty="0" smtClean="0">
                        <a:solidFill>
                          <a:srgbClr val="56565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0547">
                <a:tc>
                  <a:txBody>
                    <a:bodyPr/>
                    <a:lstStyle/>
                    <a:p>
                      <a:r>
                        <a:rPr lang="de-DE" sz="1500" b="0" i="0" u="none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Centre</a:t>
                      </a:r>
                      <a:r>
                        <a:rPr lang="de-DE" sz="1500" b="0" i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500" b="0" i="0" u="none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</a:t>
                      </a:r>
                      <a:r>
                        <a:rPr lang="de-DE" sz="1500" b="0" i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Applied </a:t>
                      </a:r>
                      <a:r>
                        <a:rPr lang="de-DE" sz="1500" b="0" i="0" u="none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Psychology</a:t>
                      </a:r>
                      <a:endParaRPr lang="de-DE" sz="1500" b="0" i="0" u="none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b="0" u="none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Logistics</a:t>
                      </a:r>
                      <a:r>
                        <a:rPr lang="de-DE" sz="1500" b="0" u="none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5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Campus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500" b="0" i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Dortmund Center </a:t>
                      </a:r>
                      <a:r>
                        <a:rPr lang="de-DE" sz="1500" b="0" i="0" u="none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</a:t>
                      </a:r>
                      <a:r>
                        <a:rPr lang="de-DE" sz="1500" b="0" i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Scientific Computing (</a:t>
                      </a:r>
                      <a:r>
                        <a:rPr lang="de-DE" sz="1500" b="0" i="0" u="none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DoWiR</a:t>
                      </a:r>
                      <a:r>
                        <a:rPr lang="de-DE" sz="1500" b="0" i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5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Drug Discovery</a:t>
                      </a:r>
                      <a:r>
                        <a:rPr lang="de-DE" sz="1500" b="0" u="none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Hub </a:t>
                      </a:r>
                      <a:r>
                        <a:rPr lang="de-DE" sz="15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(ZIW)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191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500" b="0" u="non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Research Group </a:t>
                      </a:r>
                      <a:r>
                        <a:rPr lang="en-US" sz="1500" b="0" u="none" kern="1200" noProof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“Dynamics of Gender Constellations”</a:t>
                      </a: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0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342897" y="2195404"/>
            <a:ext cx="8543925" cy="485558"/>
          </a:xfrm>
          <a:prstGeom prst="rect">
            <a:avLst/>
          </a:prstGeom>
          <a:solidFill>
            <a:schemeClr val="bg1"/>
          </a:solidFill>
          <a:ln w="28575">
            <a:solidFill>
              <a:srgbClr val="84B81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Interdisciplinary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cooperations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TU Dortmund University</a:t>
            </a:r>
          </a:p>
        </p:txBody>
      </p:sp>
    </p:spTree>
    <p:extLst>
      <p:ext uri="{BB962C8B-B14F-4D97-AF65-F5344CB8AC3E}">
        <p14:creationId xmlns:p14="http://schemas.microsoft.com/office/powerpoint/2010/main" val="6581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88720" tIns="342792" rIns="926808" bIns="177744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80"/>
          <a:stretch/>
        </p:blipFill>
        <p:spPr bwMode="auto">
          <a:xfrm>
            <a:off x="4924425" y="2735282"/>
            <a:ext cx="787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990599" y="2333625"/>
            <a:ext cx="42481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>
                <a:solidFill>
                  <a:srgbClr val="565656"/>
                </a:solidFill>
                <a:latin typeface="Akkurat" panose="02000503040000020004" pitchFamily="2" charset="0"/>
              </a:rPr>
              <a:t>Additional </a:t>
            </a:r>
            <a:r>
              <a:rPr lang="de-DE" sz="2800" dirty="0" err="1">
                <a:solidFill>
                  <a:srgbClr val="565656"/>
                </a:solidFill>
                <a:latin typeface="Akkurat" panose="02000503040000020004" pitchFamily="2" charset="0"/>
              </a:rPr>
              <a:t>slides</a:t>
            </a:r>
            <a:endParaRPr lang="de-DE" sz="2800" dirty="0" smtClean="0">
              <a:solidFill>
                <a:srgbClr val="565656"/>
              </a:solidFill>
              <a:latin typeface="Akkurat" panose="02000503040000020004" pitchFamily="2" charset="0"/>
            </a:endParaRPr>
          </a:p>
          <a:p>
            <a:r>
              <a:rPr lang="de-DE" sz="2800" dirty="0">
                <a:solidFill>
                  <a:srgbClr val="565656"/>
                </a:solidFill>
                <a:latin typeface="Akkurat" panose="02000503040000020004" pitchFamily="2" charset="0"/>
              </a:rPr>
              <a:t>Regional </a:t>
            </a:r>
            <a:r>
              <a:rPr lang="de-DE" sz="2800" dirty="0" smtClean="0">
                <a:solidFill>
                  <a:srgbClr val="565656"/>
                </a:solidFill>
                <a:latin typeface="Akkurat" panose="02000503040000020004" pitchFamily="2" charset="0"/>
              </a:rPr>
              <a:t>Impact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34"/>
          <a:stretch/>
        </p:blipFill>
        <p:spPr>
          <a:xfrm>
            <a:off x="0" y="4095749"/>
            <a:ext cx="9144000" cy="238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99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43165"/>
              </p:ext>
            </p:extLst>
          </p:nvPr>
        </p:nvGraphicFramePr>
        <p:xfrm>
          <a:off x="816767" y="66676"/>
          <a:ext cx="7193757" cy="5705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m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800952"/>
              </p:ext>
            </p:extLst>
          </p:nvPr>
        </p:nvGraphicFramePr>
        <p:xfrm>
          <a:off x="-1885950" y="642020"/>
          <a:ext cx="7296150" cy="4676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W:\Referat01\Presse\+BASISPRÄSENTATION\Bildzeilen NEU\Stadt\Bildzeile Stad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18386"/>
            <a:ext cx="9144000" cy="153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350614" y="1252408"/>
            <a:ext cx="8442771" cy="435722"/>
          </a:xfrm>
        </p:spPr>
        <p:txBody>
          <a:bodyPr/>
          <a:lstStyle/>
          <a:p>
            <a:r>
              <a:rPr lang="de-DE" dirty="0"/>
              <a:t>TU Dortmund University: </a:t>
            </a:r>
            <a:r>
              <a:rPr lang="de-DE" dirty="0" err="1"/>
              <a:t>largest</a:t>
            </a:r>
            <a:r>
              <a:rPr lang="de-DE" dirty="0"/>
              <a:t> </a:t>
            </a:r>
            <a:r>
              <a:rPr lang="de-DE" dirty="0" err="1"/>
              <a:t>science</a:t>
            </a:r>
            <a:r>
              <a:rPr lang="de-DE" dirty="0"/>
              <a:t> </a:t>
            </a:r>
            <a:r>
              <a:rPr lang="de-DE" dirty="0" err="1"/>
              <a:t>institution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city</a:t>
            </a:r>
            <a:endParaRPr lang="de-DE" dirty="0"/>
          </a:p>
        </p:txBody>
      </p:sp>
      <p:sp>
        <p:nvSpPr>
          <p:cNvPr id="6" name="Inhaltsplatzhalter 1"/>
          <p:cNvSpPr txBox="1">
            <a:spLocks/>
          </p:cNvSpPr>
          <p:nvPr/>
        </p:nvSpPr>
        <p:spPr>
          <a:xfrm>
            <a:off x="6105524" y="2495550"/>
            <a:ext cx="2819401" cy="21050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kern="1200" baseline="0">
                <a:solidFill>
                  <a:srgbClr val="56565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46088" indent="-19685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1400" kern="1200" baseline="0">
                <a:solidFill>
                  <a:srgbClr val="565656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rgbClr val="565656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rgbClr val="565656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rgbClr val="565656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de-DE" sz="1400" dirty="0"/>
              <a:t>More </a:t>
            </a:r>
            <a:r>
              <a:rPr lang="de-DE" sz="1400" dirty="0" err="1"/>
              <a:t>than</a:t>
            </a:r>
            <a:r>
              <a:rPr lang="de-DE" sz="1400" dirty="0"/>
              <a:t> 50,000 </a:t>
            </a:r>
            <a:r>
              <a:rPr lang="de-DE" sz="1400" dirty="0" err="1"/>
              <a:t>students</a:t>
            </a:r>
            <a:r>
              <a:rPr lang="de-DE" sz="1400" dirty="0"/>
              <a:t> in Dortmund,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these</a:t>
            </a:r>
            <a:r>
              <a:rPr lang="de-DE" sz="1400" dirty="0"/>
              <a:t> 2/3 at TU Dortmund University</a:t>
            </a:r>
          </a:p>
          <a:p>
            <a:pPr>
              <a:lnSpc>
                <a:spcPct val="110000"/>
              </a:lnSpc>
            </a:pPr>
            <a:endParaRPr lang="de-DE" sz="1400" dirty="0" smtClean="0"/>
          </a:p>
          <a:p>
            <a:pPr>
              <a:lnSpc>
                <a:spcPct val="110000"/>
              </a:lnSpc>
            </a:pPr>
            <a:r>
              <a:rPr lang="en-US" sz="1400" dirty="0"/>
              <a:t>More than 10,000 employees at universities and scientific institutions, of these more than 60% at TU Dortmund University</a:t>
            </a:r>
          </a:p>
          <a:p>
            <a:pPr marL="0" indent="0">
              <a:lnSpc>
                <a:spcPct val="110000"/>
              </a:lnSpc>
              <a:buNone/>
            </a:pPr>
            <a:endParaRPr lang="de-DE" sz="1500" dirty="0" smtClean="0"/>
          </a:p>
        </p:txBody>
      </p:sp>
      <p:sp>
        <p:nvSpPr>
          <p:cNvPr id="16" name="Rechteck 15"/>
          <p:cNvSpPr/>
          <p:nvPr/>
        </p:nvSpPr>
        <p:spPr>
          <a:xfrm>
            <a:off x="6211358" y="2609851"/>
            <a:ext cx="114300" cy="1143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6211358" y="3687233"/>
            <a:ext cx="114300" cy="1143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256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8795"/>
            <a:ext cx="9144000" cy="1539205"/>
          </a:xfrm>
          <a:prstGeom prst="rect">
            <a:avLst/>
          </a:prstGeom>
        </p:spPr>
      </p:pic>
      <p:graphicFrame>
        <p:nvGraphicFramePr>
          <p:cNvPr id="10" name="Diagramm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479451"/>
              </p:ext>
            </p:extLst>
          </p:nvPr>
        </p:nvGraphicFramePr>
        <p:xfrm>
          <a:off x="717848" y="1400843"/>
          <a:ext cx="8255236" cy="49572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25004" y="1242883"/>
            <a:ext cx="8442771" cy="435722"/>
          </a:xfrm>
        </p:spPr>
        <p:txBody>
          <a:bodyPr/>
          <a:lstStyle/>
          <a:p>
            <a:r>
              <a:rPr lang="en-US" dirty="0"/>
              <a:t>Science </a:t>
            </a:r>
            <a:r>
              <a:rPr lang="en-US" dirty="0" smtClean="0"/>
              <a:t>creates strong </a:t>
            </a:r>
            <a:r>
              <a:rPr lang="en-US" dirty="0"/>
              <a:t>revenue effects in the region 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1649338" y="3024692"/>
            <a:ext cx="2521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€1.2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billion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regional</a:t>
            </a:r>
          </a:p>
          <a:p>
            <a:pPr algn="ctr"/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revenue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Inhaltsplatzhalter 1"/>
          <p:cNvSpPr txBox="1">
            <a:spLocks/>
          </p:cNvSpPr>
          <p:nvPr/>
        </p:nvSpPr>
        <p:spPr>
          <a:xfrm>
            <a:off x="5248275" y="4838700"/>
            <a:ext cx="3755048" cy="4800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300"/>
              </a:spcAft>
              <a:buFont typeface="Arial" pitchFamily="34" charset="0"/>
              <a:buChar char="•"/>
              <a:defRPr sz="1600" kern="1200" baseline="0">
                <a:solidFill>
                  <a:srgbClr val="565656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46088" indent="-196850" algn="l" defTabSz="914400" rtl="0" eaLnBrk="1" latinLnBrk="0" hangingPunct="1">
              <a:spcBef>
                <a:spcPts val="200"/>
              </a:spcBef>
              <a:buFont typeface="Arial" pitchFamily="34" charset="0"/>
              <a:buChar char="•"/>
              <a:defRPr sz="1400" kern="1200" baseline="0">
                <a:solidFill>
                  <a:srgbClr val="565656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rgbClr val="565656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rgbClr val="565656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rgbClr val="565656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1338" indent="-541338">
              <a:lnSpc>
                <a:spcPct val="110000"/>
              </a:lnSpc>
              <a:buNone/>
              <a:tabLst>
                <a:tab pos="541338" algn="l"/>
              </a:tabLst>
            </a:pPr>
            <a:r>
              <a:rPr lang="de-DE" sz="1100" dirty="0" smtClean="0"/>
              <a:t>Source: 	</a:t>
            </a:r>
            <a:r>
              <a:rPr lang="en-US" sz="1100" dirty="0"/>
              <a:t>Master Plan for the Science City of </a:t>
            </a:r>
            <a:r>
              <a:rPr lang="en-US" sz="1100" dirty="0" smtClean="0"/>
              <a:t>Dortmund</a:t>
            </a:r>
            <a:r>
              <a:rPr lang="en-US" sz="1100" dirty="0"/>
              <a:t>, volume 2, data from chapter 4.2 as of 2010</a:t>
            </a:r>
            <a:endParaRPr lang="de-DE" sz="1500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4853354" y="2714747"/>
            <a:ext cx="4290646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irect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revenue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€351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endParaRPr lang="de-DE" sz="16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Indirect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revenue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€138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endParaRPr lang="de-DE" sz="1600" dirty="0" smtClean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evenue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multiplicator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de-DE" sz="1600" dirty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600" dirty="0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€671 </a:t>
            </a:r>
            <a:r>
              <a:rPr lang="de-DE" sz="1600" dirty="0" err="1" smtClean="0">
                <a:solidFill>
                  <a:srgbClr val="5656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million</a:t>
            </a:r>
            <a:endParaRPr lang="de-DE" sz="1600" dirty="0">
              <a:solidFill>
                <a:srgbClr val="5656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33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DO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848</Words>
  <Application>Microsoft Office PowerPoint</Application>
  <PresentationFormat>Bildschirmpräsentation (4:3)</PresentationFormat>
  <Paragraphs>193</Paragraphs>
  <Slides>22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TUDO</vt:lpstr>
      <vt:lpstr>PowerPoint-Präsentation</vt:lpstr>
      <vt:lpstr>PowerPoint-Präsentation</vt:lpstr>
      <vt:lpstr>PowerPoint-Präsentation</vt:lpstr>
      <vt:lpstr>Gaining the top talent: successful appointments  </vt:lpstr>
      <vt:lpstr>Continuing education courses on a high level       </vt:lpstr>
      <vt:lpstr>Networks and structures across faculties</vt:lpstr>
      <vt:lpstr>PowerPoint-Präsentation</vt:lpstr>
      <vt:lpstr>TU Dortmund University: largest science institution in the city</vt:lpstr>
      <vt:lpstr>Science creates strong revenue effects in the region </vt:lpstr>
      <vt:lpstr>PowerPoint-Präsentation</vt:lpstr>
      <vt:lpstr>More than 3,700 international students from 120 countries</vt:lpstr>
      <vt:lpstr>Attractive international study programs</vt:lpstr>
      <vt:lpstr>Internationally visible with three UA-Ruhr liaison offices</vt:lpstr>
      <vt:lpstr>PowerPoint-Präsentation</vt:lpstr>
      <vt:lpstr>Speakership/participation in coordinated DFG projects</vt:lpstr>
      <vt:lpstr>Speakership in Research Groups and Priority Programs</vt:lpstr>
      <vt:lpstr>Promotion of young researchers</vt:lpstr>
      <vt:lpstr>PowerPoint-Präsentation</vt:lpstr>
      <vt:lpstr>Increase in the number of study places</vt:lpstr>
      <vt:lpstr>TU Dortmund University attractive for international students</vt:lpstr>
      <vt:lpstr>Total expenditures of TU Dortmund University</vt:lpstr>
      <vt:lpstr>Third-party expenditures by funding provider (2016)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Alexandra von Cube</dc:creator>
  <cp:lastModifiedBy>Reil, Lena</cp:lastModifiedBy>
  <cp:revision>563</cp:revision>
  <cp:lastPrinted>2017-05-15T13:09:33Z</cp:lastPrinted>
  <dcterms:created xsi:type="dcterms:W3CDTF">2012-09-04T09:05:36Z</dcterms:created>
  <dcterms:modified xsi:type="dcterms:W3CDTF">2017-05-15T13:10:05Z</dcterms:modified>
</cp:coreProperties>
</file>