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6" r:id="rId3"/>
    <p:sldId id="372" r:id="rId4"/>
    <p:sldId id="386" r:id="rId5"/>
    <p:sldId id="355" r:id="rId6"/>
    <p:sldId id="365" r:id="rId7"/>
    <p:sldId id="384" r:id="rId8"/>
    <p:sldId id="379" r:id="rId9"/>
    <p:sldId id="385" r:id="rId10"/>
    <p:sldId id="309" r:id="rId11"/>
    <p:sldId id="387" r:id="rId12"/>
    <p:sldId id="374" r:id="rId13"/>
    <p:sldId id="312" r:id="rId14"/>
    <p:sldId id="368" r:id="rId15"/>
    <p:sldId id="376" r:id="rId16"/>
    <p:sldId id="357" r:id="rId17"/>
    <p:sldId id="311" r:id="rId18"/>
    <p:sldId id="361" r:id="rId19"/>
    <p:sldId id="315" r:id="rId20"/>
    <p:sldId id="317" r:id="rId21"/>
    <p:sldId id="362" r:id="rId22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ram, Candan" initials="BC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B818"/>
    <a:srgbClr val="565656"/>
    <a:srgbClr val="DDF4AE"/>
    <a:srgbClr val="E4F2D2"/>
    <a:srgbClr val="C5C6C6"/>
    <a:srgbClr val="E3E3E3"/>
    <a:srgbClr val="4CAED7"/>
    <a:srgbClr val="BDDEF6"/>
    <a:srgbClr val="1077BC"/>
    <a:srgbClr val="1158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9" autoAdjust="0"/>
    <p:restoredTop sz="95909" autoAdjust="0"/>
  </p:normalViewPr>
  <p:slideViewPr>
    <p:cSldViewPr snapToGrid="0">
      <p:cViewPr varScale="1">
        <p:scale>
          <a:sx n="108" d="100"/>
          <a:sy n="108" d="100"/>
        </p:scale>
        <p:origin x="-1896" y="-90"/>
      </p:cViewPr>
      <p:guideLst>
        <p:guide orient="horz" pos="1182"/>
        <p:guide pos="2880"/>
      </p:guideLst>
    </p:cSldViewPr>
  </p:slideViewPr>
  <p:outlineViewPr>
    <p:cViewPr>
      <p:scale>
        <a:sx n="33" d="100"/>
        <a:sy n="33" d="100"/>
      </p:scale>
      <p:origin x="0" y="129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3264" y="-82"/>
      </p:cViewPr>
      <p:guideLst>
        <p:guide orient="horz" pos="3102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JAHRBUCH\Jahrbuch%202016\ZDF\JB2016_Balkendiagramme_170227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JAHRBUCH\Jahrbuch%202016\ZDF\JB2016_Ringdiagramme_170227.xlsm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JAHRBUCH\Jahrbuch%202016\ZDF\JB2016_Balkendiagramme_170227.xlsm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JAHRBUCH\Jahrbuch%202016\ZDF\JB2016_Ringdiagramme_170227.xlsm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VW-Data\userdat\Referat01\Presse\+JAHRBUCH\Jahrbuch%202016\ZDF\JB2016_Ringdiagramme_170227.xlsm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946395607243614E-3"/>
          <c:y val="3.6290276407603642E-2"/>
          <c:w val="0.97740420820307694"/>
          <c:h val="0.88172043010752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Testdaten!$F$5</c:f>
              <c:strCache>
                <c:ptCount val="1"/>
                <c:pt idx="0">
                  <c:v>Studierende</c:v>
                </c:pt>
              </c:strCache>
            </c:strRef>
          </c:tx>
          <c:spPr>
            <a:solidFill>
              <a:srgbClr val="84B818"/>
            </a:solidFill>
            <a:ln w="12700">
              <a:noFill/>
              <a:prstDash val="solid"/>
            </a:ln>
          </c:spPr>
          <c:invertIfNegative val="0"/>
          <c:dLbls>
            <c:txPr>
              <a:bodyPr/>
              <a:lstStyle/>
              <a:p>
                <a:pPr>
                  <a:defRPr sz="1100" baseline="0"/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Testdaten!$G$4:$O$4</c:f>
              <c:numCache>
                <c:formatCode>General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Testdaten!$G$5:$O$5</c:f>
              <c:numCache>
                <c:formatCode>#,##0.000</c:formatCode>
                <c:ptCount val="9"/>
                <c:pt idx="0">
                  <c:v>22.012</c:v>
                </c:pt>
                <c:pt idx="1">
                  <c:v>24.126000000000001</c:v>
                </c:pt>
                <c:pt idx="2">
                  <c:v>24.873000000000001</c:v>
                </c:pt>
                <c:pt idx="3">
                  <c:v>27.01</c:v>
                </c:pt>
                <c:pt idx="4">
                  <c:v>29.672000000000001</c:v>
                </c:pt>
                <c:pt idx="5">
                  <c:v>31.538</c:v>
                </c:pt>
                <c:pt idx="6">
                  <c:v>32.801000000000002</c:v>
                </c:pt>
                <c:pt idx="7">
                  <c:v>33.554000000000002</c:v>
                </c:pt>
                <c:pt idx="8">
                  <c:v>34.234999999999999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2563584"/>
        <c:axId val="122849152"/>
      </c:barChart>
      <c:catAx>
        <c:axId val="12256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Arial" panose="020B0604020202020204" pitchFamily="34" charset="0"/>
                <a:ea typeface="Akkurat"/>
                <a:cs typeface="Akkurat"/>
              </a:defRPr>
            </a:pPr>
            <a:endParaRPr lang="de-DE"/>
          </a:p>
        </c:txPr>
        <c:crossAx val="1228491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2849152"/>
        <c:scaling>
          <c:orientation val="minMax"/>
        </c:scaling>
        <c:delete val="1"/>
        <c:axPos val="l"/>
        <c:numFmt formatCode="#,##0.000" sourceLinked="1"/>
        <c:majorTickMark val="out"/>
        <c:minorTickMark val="none"/>
        <c:tickLblPos val="nextTo"/>
        <c:crossAx val="122563584"/>
        <c:crosses val="autoZero"/>
        <c:crossBetween val="between"/>
      </c:valAx>
      <c:spPr>
        <a:noFill/>
        <a:ln w="12700">
          <a:noFill/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1023611929179817"/>
          <c:y val="0.27637685696175168"/>
          <c:w val="0.3528821498025142"/>
          <c:h val="0.814814814814814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300" baseline="0">
                      <a:solidFill>
                        <a:srgbClr val="FFFFFF"/>
                      </a:solidFill>
                      <a:latin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Testdaten!$A$5:$A$6</c:f>
              <c:strCache>
                <c:ptCount val="2"/>
                <c:pt idx="0">
                  <c:v>Natur- und Ingenieurwissenschaften</c:v>
                </c:pt>
                <c:pt idx="1">
                  <c:v>Gesellschafts- und Kulturwissenschaften</c:v>
                </c:pt>
              </c:strCache>
            </c:strRef>
          </c:cat>
          <c:val>
            <c:numRef>
              <c:f>Testdaten!$B$5:$B$6</c:f>
              <c:numCache>
                <c:formatCode>0%</c:formatCode>
                <c:ptCount val="2"/>
                <c:pt idx="0">
                  <c:v>0.62</c:v>
                </c:pt>
                <c:pt idx="1">
                  <c:v>0.38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b"/>
      <c:layout>
        <c:manualLayout>
          <c:xMode val="edge"/>
          <c:yMode val="edge"/>
          <c:x val="0.17837618241903991"/>
          <c:y val="0.90412893409905204"/>
          <c:w val="0.65573636488233111"/>
          <c:h val="7.965305496975314E-2"/>
        </c:manualLayout>
      </c:layout>
      <c:overlay val="0"/>
      <c:txPr>
        <a:bodyPr/>
        <a:lstStyle/>
        <a:p>
          <a:pPr>
            <a:defRPr sz="1300" baseline="0">
              <a:solidFill>
                <a:srgbClr val="565656"/>
              </a:solidFill>
              <a:latin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4515254129921064E-2"/>
          <c:y val="0.16356156953879064"/>
          <c:w val="0.90566037735849048"/>
          <c:h val="0.6930125509912210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Testdaten!$B$185</c:f>
              <c:strCache>
                <c:ptCount val="1"/>
                <c:pt idx="0">
                  <c:v>w</c:v>
                </c:pt>
              </c:strCache>
            </c:strRef>
          </c:tx>
          <c:spPr>
            <a:solidFill>
              <a:srgbClr val="84B818"/>
            </a:solidFill>
            <a:ln w="12700">
              <a:noFill/>
              <a:prstDash val="solid"/>
            </a:ln>
          </c:spPr>
          <c:invertIfNegative val="0"/>
          <c:dLbls>
            <c:txPr>
              <a:bodyPr/>
              <a:lstStyle/>
              <a:p>
                <a:pPr>
                  <a:defRPr sz="1300" baseline="0"/>
                </a:pPr>
                <a:endParaRPr lang="de-DE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Testdaten!$A$186:$A$188</c:f>
              <c:strCache>
                <c:ptCount val="3"/>
                <c:pt idx="0">
                  <c:v>Studentinnen</c:v>
                </c:pt>
                <c:pt idx="1">
                  <c:v>wissenschaftliche Mitarbeiterinnen</c:v>
                </c:pt>
                <c:pt idx="2">
                  <c:v>Professorinnen</c:v>
                </c:pt>
              </c:strCache>
            </c:strRef>
          </c:cat>
          <c:val>
            <c:numRef>
              <c:f>Testdaten!$B$186:$B$188</c:f>
              <c:numCache>
                <c:formatCode>0%</c:formatCode>
                <c:ptCount val="3"/>
                <c:pt idx="0">
                  <c:v>0.45</c:v>
                </c:pt>
                <c:pt idx="1">
                  <c:v>0.38</c:v>
                </c:pt>
                <c:pt idx="2">
                  <c:v>0.23</c:v>
                </c:pt>
              </c:numCache>
            </c:numRef>
          </c:val>
        </c:ser>
        <c:ser>
          <c:idx val="1"/>
          <c:order val="1"/>
          <c:tx>
            <c:strRef>
              <c:f>Testdaten!$C$185</c:f>
              <c:strCache>
                <c:ptCount val="1"/>
                <c:pt idx="0">
                  <c:v>m</c:v>
                </c:pt>
              </c:strCache>
            </c:strRef>
          </c:tx>
          <c:spPr>
            <a:solidFill>
              <a:srgbClr val="CFD0D2"/>
            </a:solidFill>
            <a:ln w="12700">
              <a:noFill/>
              <a:prstDash val="solid"/>
            </a:ln>
          </c:spPr>
          <c:invertIfNegative val="0"/>
          <c:dLbls>
            <c:delete val="1"/>
          </c:dLbls>
          <c:cat>
            <c:strRef>
              <c:f>Testdaten!$A$186:$A$188</c:f>
              <c:strCache>
                <c:ptCount val="3"/>
                <c:pt idx="0">
                  <c:v>Studentinnen</c:v>
                </c:pt>
                <c:pt idx="1">
                  <c:v>wissenschaftliche Mitarbeiterinnen</c:v>
                </c:pt>
                <c:pt idx="2">
                  <c:v>Professorinnen</c:v>
                </c:pt>
              </c:strCache>
            </c:strRef>
          </c:cat>
          <c:val>
            <c:numRef>
              <c:f>Testdaten!$C$186:$C$188</c:f>
              <c:numCache>
                <c:formatCode>0%</c:formatCode>
                <c:ptCount val="3"/>
                <c:pt idx="0">
                  <c:v>0.55000000000000004</c:v>
                </c:pt>
                <c:pt idx="1">
                  <c:v>0.62</c:v>
                </c:pt>
                <c:pt idx="2">
                  <c:v>0.77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27343232"/>
        <c:axId val="127373696"/>
      </c:barChart>
      <c:catAx>
        <c:axId val="1273432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7373696"/>
        <c:crosses val="autoZero"/>
        <c:auto val="1"/>
        <c:lblAlgn val="ctr"/>
        <c:lblOffset val="100"/>
        <c:noMultiLvlLbl val="0"/>
      </c:catAx>
      <c:valAx>
        <c:axId val="12737369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27343232"/>
        <c:crosses val="autoZero"/>
        <c:crossBetween val="between"/>
      </c:valAx>
      <c:spPr>
        <a:noFill/>
        <a:ln w="12700">
          <a:noFill/>
          <a:prstDash val="solid"/>
        </a:ln>
      </c:spPr>
    </c:plotArea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864709582251473"/>
          <c:y val="0.22360074403776145"/>
          <c:w val="0.30756889501900708"/>
          <c:h val="0.63853449365072679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300" baseline="0">
                        <a:solidFill>
                          <a:srgbClr val="FFFFFF"/>
                        </a:solidFill>
                        <a:latin typeface="Arial" panose="020B0604020202020204" pitchFamily="34" charset="0"/>
                      </a:rPr>
                      <a:t>5%</a:t>
                    </a:r>
                    <a:endParaRPr lang="en-US">
                      <a:solidFill>
                        <a:srgbClr val="FFFFFF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Testdaten!$A$72:$A$76</c:f>
              <c:strCache>
                <c:ptCount val="5"/>
                <c:pt idx="0">
                  <c:v>Professorinnen und Professoren: 303</c:v>
                </c:pt>
                <c:pt idx="1">
                  <c:v>wissenschaftliche Mitarbeiterinnen und Mitarbeiter: 2.008</c:v>
                </c:pt>
                <c:pt idx="2">
                  <c:v>Mitarbeiterinnen und Mitarbeiter in Technik und Verwaltung: 1.292</c:v>
                </c:pt>
                <c:pt idx="3">
                  <c:v>Hilfskräfte: 2.196</c:v>
                </c:pt>
                <c:pt idx="4">
                  <c:v>Lehrbeauftragte: 454</c:v>
                </c:pt>
              </c:strCache>
            </c:strRef>
          </c:cat>
          <c:val>
            <c:numRef>
              <c:f>Testdaten!$B$72:$B$76</c:f>
              <c:numCache>
                <c:formatCode>General</c:formatCode>
                <c:ptCount val="5"/>
                <c:pt idx="0">
                  <c:v>303</c:v>
                </c:pt>
                <c:pt idx="1">
                  <c:v>2008</c:v>
                </c:pt>
                <c:pt idx="2">
                  <c:v>1292</c:v>
                </c:pt>
                <c:pt idx="3">
                  <c:v>2196</c:v>
                </c:pt>
                <c:pt idx="4">
                  <c:v>454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7202108865788044"/>
          <c:y val="0.26768177961657091"/>
          <c:w val="0.3528821498025142"/>
          <c:h val="0.814814814814814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aseline="0">
                        <a:solidFill>
                          <a:srgbClr val="FFFFFF"/>
                        </a:solidFill>
                        <a:latin typeface="Arial" panose="020B0604020202020204" pitchFamily="34" charset="0"/>
                      </a:rPr>
                      <a:t>44%</a:t>
                    </a:r>
                    <a:endParaRPr lang="en-US">
                      <a:solidFill>
                        <a:srgbClr val="FFFFFF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6243088781624939E-3"/>
                  <c:y val="-0.104468863263605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Testdaten!$A$106:$A$110</c:f>
              <c:strCache>
                <c:ptCount val="5"/>
                <c:pt idx="0">
                  <c:v>Europa: 1.643</c:v>
                </c:pt>
                <c:pt idx="1">
                  <c:v>Asien: 1.431</c:v>
                </c:pt>
                <c:pt idx="2">
                  <c:v>Afrika: 542</c:v>
                </c:pt>
                <c:pt idx="3">
                  <c:v>Amerika: 133</c:v>
                </c:pt>
                <c:pt idx="4">
                  <c:v>Sonstige: 5</c:v>
                </c:pt>
              </c:strCache>
            </c:strRef>
          </c:cat>
          <c:val>
            <c:numRef>
              <c:f>Testdaten!$B$106:$B$110</c:f>
              <c:numCache>
                <c:formatCode>0%</c:formatCode>
                <c:ptCount val="5"/>
                <c:pt idx="0">
                  <c:v>0.43696808510638296</c:v>
                </c:pt>
                <c:pt idx="1">
                  <c:v>0.38058510638297871</c:v>
                </c:pt>
                <c:pt idx="2">
                  <c:v>0.14414893617021277</c:v>
                </c:pt>
                <c:pt idx="3">
                  <c:v>3.5372340425531917E-2</c:v>
                </c:pt>
                <c:pt idx="4" formatCode="0.0%">
                  <c:v>1.3297872340425532E-3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64651312263732796"/>
          <c:y val="0.46225471386216044"/>
          <c:w val="0.191071012415026"/>
          <c:h val="0.30469377514702461"/>
        </c:manualLayout>
      </c:layout>
      <c:overlay val="0"/>
      <c:txPr>
        <a:bodyPr/>
        <a:lstStyle/>
        <a:p>
          <a:pPr>
            <a:defRPr sz="1300" baseline="0">
              <a:solidFill>
                <a:srgbClr val="565656"/>
              </a:solidFill>
              <a:latin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0.33324</cdr:x>
      <cdr:y>0.51318</cdr:y>
    </cdr:from>
    <cdr:to>
      <cdr:x>0.56077</cdr:x>
      <cdr:y>0.6732</cdr:y>
    </cdr:to>
    <cdr:sp macro="" textlink="">
      <cdr:nvSpPr>
        <cdr:cNvPr id="2" name="Rechteck 1"/>
        <cdr:cNvSpPr/>
      </cdr:nvSpPr>
      <cdr:spPr>
        <a:xfrm xmlns:a="http://schemas.openxmlformats.org/drawingml/2006/main">
          <a:off x="2440664" y="2368816"/>
          <a:ext cx="1666430" cy="7386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3,760</a:t>
          </a:r>
        </a:p>
        <a:p xmlns:a="http://schemas.openxmlformats.org/drawingml/2006/main">
          <a:pPr algn="ctr"/>
          <a:r>
            <a:rPr lang="de-DE" sz="14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international</a:t>
          </a:r>
        </a:p>
        <a:p xmlns:a="http://schemas.openxmlformats.org/drawingml/2006/main">
          <a:pPr algn="ctr"/>
          <a:r>
            <a:rPr lang="de-DE" sz="1400" dirty="0" err="1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students</a:t>
          </a:r>
          <a:r>
            <a:rPr lang="de-DE" sz="14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*</a:t>
          </a:r>
          <a:endParaRPr lang="de-DE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881405" cy="492757"/>
          </a:xfrm>
          <a:prstGeom prst="rect">
            <a:avLst/>
          </a:prstGeom>
        </p:spPr>
        <p:txBody>
          <a:bodyPr vert="horz" lIns="89464" tIns="44733" rIns="89464" bIns="44733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11" y="4"/>
            <a:ext cx="2881405" cy="492757"/>
          </a:xfrm>
          <a:prstGeom prst="rect">
            <a:avLst/>
          </a:prstGeom>
        </p:spPr>
        <p:txBody>
          <a:bodyPr vert="horz" lIns="89464" tIns="44733" rIns="89464" bIns="44733" rtlCol="0"/>
          <a:lstStyle>
            <a:lvl1pPr algn="r">
              <a:defRPr sz="1200"/>
            </a:lvl1pPr>
          </a:lstStyle>
          <a:p>
            <a:fld id="{C5FA43C0-EE8D-4BF5-9BB6-92F47E17EACA}" type="datetimeFigureOut">
              <a:rPr lang="de-DE" smtClean="0"/>
              <a:t>29.05.2017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" y="9356117"/>
            <a:ext cx="2881405" cy="492756"/>
          </a:xfrm>
          <a:prstGeom prst="rect">
            <a:avLst/>
          </a:prstGeom>
        </p:spPr>
        <p:txBody>
          <a:bodyPr vert="horz" lIns="89464" tIns="44733" rIns="89464" bIns="44733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11" y="9356117"/>
            <a:ext cx="2881405" cy="492756"/>
          </a:xfrm>
          <a:prstGeom prst="rect">
            <a:avLst/>
          </a:prstGeom>
        </p:spPr>
        <p:txBody>
          <a:bodyPr vert="horz" lIns="89464" tIns="44733" rIns="89464" bIns="44733" rtlCol="0" anchor="b"/>
          <a:lstStyle>
            <a:lvl1pPr algn="r">
              <a:defRPr sz="1200"/>
            </a:lvl1pPr>
          </a:lstStyle>
          <a:p>
            <a:fld id="{B72E2501-49A7-46C1-A650-2E4E69B74A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018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0995" cy="492522"/>
          </a:xfrm>
          <a:prstGeom prst="rect">
            <a:avLst/>
          </a:prstGeom>
        </p:spPr>
        <p:txBody>
          <a:bodyPr vert="horz" lIns="91844" tIns="45921" rIns="91844" bIns="45921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65917" y="1"/>
            <a:ext cx="2880995" cy="492522"/>
          </a:xfrm>
          <a:prstGeom prst="rect">
            <a:avLst/>
          </a:prstGeom>
        </p:spPr>
        <p:txBody>
          <a:bodyPr vert="horz" lIns="91844" tIns="45921" rIns="91844" bIns="45921" rtlCol="0"/>
          <a:lstStyle>
            <a:lvl1pPr algn="r">
              <a:defRPr sz="1200"/>
            </a:lvl1pPr>
          </a:lstStyle>
          <a:p>
            <a:fld id="{82836A0A-6672-46C7-9ABE-B1C2C091CBBF}" type="datetimeFigureOut">
              <a:rPr lang="de-DE" smtClean="0"/>
              <a:t>29.05.2017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9775"/>
            <a:ext cx="4924425" cy="3692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4" tIns="45921" rIns="91844" bIns="4592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4845" y="4678959"/>
            <a:ext cx="5318760" cy="4432697"/>
          </a:xfrm>
          <a:prstGeom prst="rect">
            <a:avLst/>
          </a:prstGeom>
        </p:spPr>
        <p:txBody>
          <a:bodyPr vert="horz" lIns="91844" tIns="45921" rIns="91844" bIns="4592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56207"/>
            <a:ext cx="2880995" cy="492522"/>
          </a:xfrm>
          <a:prstGeom prst="rect">
            <a:avLst/>
          </a:prstGeom>
        </p:spPr>
        <p:txBody>
          <a:bodyPr vert="horz" lIns="91844" tIns="45921" rIns="91844" bIns="45921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65917" y="9356207"/>
            <a:ext cx="2880995" cy="492522"/>
          </a:xfrm>
          <a:prstGeom prst="rect">
            <a:avLst/>
          </a:prstGeom>
        </p:spPr>
        <p:txBody>
          <a:bodyPr vert="horz" lIns="91844" tIns="45921" rIns="91844" bIns="45921" rtlCol="0" anchor="b"/>
          <a:lstStyle>
            <a:lvl1pPr algn="r">
              <a:defRPr sz="1200"/>
            </a:lvl1pPr>
          </a:lstStyle>
          <a:p>
            <a:fld id="{0C5A8957-2272-47E9-ACB7-BE704508C9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172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Kontakt: Lena </a:t>
            </a:r>
            <a:r>
              <a:rPr lang="de-DE" dirty="0" err="1" smtClean="0"/>
              <a:t>Reil</a:t>
            </a:r>
            <a:r>
              <a:rPr lang="de-DE" dirty="0" smtClean="0"/>
              <a:t>, Referat Hochschulkommunikation,</a:t>
            </a:r>
            <a:r>
              <a:rPr lang="de-DE" baseline="0" dirty="0" smtClean="0"/>
              <a:t> E-Mail: lena.reil@tu-dortmund.de, Telefon: 0231/755-5449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A8957-2272-47E9-ACB7-BE704508C9C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396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Insgesamt</a:t>
            </a:r>
            <a:r>
              <a:rPr lang="de-DE" baseline="0" dirty="0" smtClean="0"/>
              <a:t> 121 Universitäten in Deutschland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B2B12-33F2-43A8-92BB-07B81A09C1C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58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559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3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ondereinzü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29.05.2017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 wenn einzeilig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609785" y="1806129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4" hasCustomPrompt="1"/>
          </p:nvPr>
        </p:nvSpPr>
        <p:spPr>
          <a:xfrm>
            <a:off x="439567" y="1822502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4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61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ondereinzüge mit zweizeilige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29.05.2017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864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 wenn zweizeilig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609785" y="2289600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4" hasCustomPrompt="1"/>
          </p:nvPr>
        </p:nvSpPr>
        <p:spPr>
          <a:xfrm>
            <a:off x="439567" y="2289600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4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3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F9DF0-4FC4-4873-A905-71297696D0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57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chmal mit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2028825"/>
            <a:ext cx="5807574" cy="4095750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6534150" y="180975"/>
            <a:ext cx="2371726" cy="6410325"/>
          </a:xfrm>
        </p:spPr>
        <p:txBody>
          <a:bodyPr/>
          <a:lstStyle>
            <a:lvl1pPr marL="0" indent="0">
              <a:buNone/>
              <a:defRPr/>
            </a:lvl1pPr>
            <a:lvl3pPr marL="914400" indent="0">
              <a:buNone/>
              <a:defRPr/>
            </a:lvl3pPr>
          </a:lstStyle>
          <a:p>
            <a:pPr lvl="0"/>
            <a:r>
              <a:rPr lang="de-DE" dirty="0" smtClean="0"/>
              <a:t>Grafikleiste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969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Titel 2 zeilig, schmal mit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2247900"/>
            <a:ext cx="5807574" cy="3876675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97644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6534150" y="180975"/>
            <a:ext cx="2371726" cy="6410325"/>
          </a:xfrm>
        </p:spPr>
        <p:txBody>
          <a:bodyPr/>
          <a:lstStyle>
            <a:lvl1pPr marL="0" indent="0">
              <a:buNone/>
              <a:defRPr/>
            </a:lvl1pPr>
            <a:lvl3pPr marL="914400" indent="0">
              <a:buNone/>
              <a:defRPr/>
            </a:lvl3pPr>
          </a:lstStyle>
          <a:p>
            <a:pPr lvl="0"/>
            <a:r>
              <a:rPr lang="de-DE" dirty="0" smtClean="0"/>
              <a:t>Grafikleiste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787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Breit mit Bildzeil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3"/>
            <a:ext cx="8450392" cy="3573528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435151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7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462914" y="5553075"/>
            <a:ext cx="8486776" cy="1209675"/>
          </a:xfrm>
        </p:spPr>
        <p:txBody>
          <a:bodyPr/>
          <a:lstStyle>
            <a:lvl1pPr marL="0" indent="0">
              <a:buNone/>
              <a:defRPr/>
            </a:lvl1pPr>
            <a:lvl3pPr marL="914400" indent="0">
              <a:buNone/>
              <a:defRPr/>
            </a:lvl3pPr>
          </a:lstStyle>
          <a:p>
            <a:pPr lvl="0"/>
            <a:r>
              <a:rPr lang="de-DE" dirty="0" smtClean="0"/>
              <a:t>Grafikleiste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48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Breit nur Text, Tabellen,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3"/>
            <a:ext cx="8450392" cy="4687952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435151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7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91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UDO Breit nur Text, Tabellen,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435151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7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graphicFrame>
        <p:nvGraphicFramePr>
          <p:cNvPr id="2" name="Tabelle 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19544723"/>
              </p:ext>
            </p:extLst>
          </p:nvPr>
        </p:nvGraphicFramePr>
        <p:xfrm>
          <a:off x="396239" y="1476375"/>
          <a:ext cx="8448675" cy="49720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6225"/>
                <a:gridCol w="2816225"/>
                <a:gridCol w="2816225"/>
              </a:tblGrid>
              <a:tr h="1243013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24301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24301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243013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11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UDO zwei Spalten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2"/>
            <a:ext cx="3927922" cy="4063095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Inhaltsplatzhalter 3"/>
          <p:cNvSpPr>
            <a:spLocks noGrp="1"/>
          </p:cNvSpPr>
          <p:nvPr>
            <p:ph sz="quarter" idx="13" hasCustomPrompt="1"/>
          </p:nvPr>
        </p:nvSpPr>
        <p:spPr>
          <a:xfrm>
            <a:off x="4654550" y="1828800"/>
            <a:ext cx="3937000" cy="2552700"/>
          </a:xfrm>
        </p:spPr>
        <p:txBody>
          <a:bodyPr>
            <a:normAutofit/>
          </a:bodyPr>
          <a:lstStyle>
            <a:lvl3pPr marL="1257300" indent="-34290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lang="de-DE" sz="1600" kern="1200" baseline="0" dirty="0" smtClean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</a:lstStyle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4" hasCustomPrompt="1"/>
          </p:nvPr>
        </p:nvSpPr>
        <p:spPr>
          <a:xfrm>
            <a:off x="4655242" y="4591050"/>
            <a:ext cx="1860550" cy="18097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Bild 1</a:t>
            </a:r>
            <a:endParaRPr lang="de-DE" dirty="0"/>
          </a:p>
        </p:txBody>
      </p:sp>
      <p:sp>
        <p:nvSpPr>
          <p:cNvPr id="13" name="Inhaltsplatzhalter 5"/>
          <p:cNvSpPr>
            <a:spLocks noGrp="1"/>
          </p:cNvSpPr>
          <p:nvPr>
            <p:ph sz="quarter" idx="15" hasCustomPrompt="1"/>
          </p:nvPr>
        </p:nvSpPr>
        <p:spPr>
          <a:xfrm>
            <a:off x="6664325" y="4581525"/>
            <a:ext cx="1860550" cy="18097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Bild 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074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2 Spalten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-19516" y="1806129"/>
            <a:ext cx="4515946" cy="4047981"/>
          </a:xfrm>
          <a:solidFill>
            <a:srgbClr val="84B818"/>
          </a:solidFill>
        </p:spPr>
        <p:txBody>
          <a:bodyPr>
            <a:normAutofit/>
          </a:bodyPr>
          <a:lstStyle>
            <a:lvl1pPr marL="72000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249238" indent="0">
              <a:spcBef>
                <a:spcPts val="2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 </a:t>
            </a:r>
          </a:p>
          <a:p>
            <a:pPr lvl="0"/>
            <a:endParaRPr lang="de-DE" dirty="0" smtClean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29.05.2017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481316" y="1806129"/>
            <a:ext cx="4662683" cy="4047981"/>
          </a:xfrm>
          <a:solidFill>
            <a:srgbClr val="84B818"/>
          </a:solidFill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10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2 Spalten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29.05.2017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609785" y="1806129"/>
            <a:ext cx="4035452" cy="4047981"/>
          </a:xfrm>
          <a:noFill/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4" hasCustomPrompt="1"/>
          </p:nvPr>
        </p:nvSpPr>
        <p:spPr>
          <a:xfrm>
            <a:off x="439567" y="1822502"/>
            <a:ext cx="4035452" cy="4047981"/>
          </a:xfrm>
          <a:noFill/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4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50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Normale Schrift</a:t>
            </a:r>
          </a:p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4420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11ED7A2-4C37-4C7F-8D2E-284A1686ACD2}" type="datetime1">
              <a:rPr lang="de-DE" smtClean="0"/>
              <a:pPr/>
              <a:t>29.05.2017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98" y="6492875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8" name="Picture 15" descr="tud_logo_rgb_150dpi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4963"/>
            <a:ext cx="30241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6"/>
          <p:cNvCxnSpPr/>
          <p:nvPr userDrawn="1"/>
        </p:nvCxnSpPr>
        <p:spPr>
          <a:xfrm>
            <a:off x="-2390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84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4" r:id="rId4"/>
    <p:sldLayoutId id="2147483657" r:id="rId5"/>
    <p:sldLayoutId id="2147483660" r:id="rId6"/>
    <p:sldLayoutId id="2147483658" r:id="rId7"/>
    <p:sldLayoutId id="2147483651" r:id="rId8"/>
    <p:sldLayoutId id="2147483652" r:id="rId9"/>
    <p:sldLayoutId id="2147483655" r:id="rId10"/>
    <p:sldLayoutId id="2147483656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de-DE" sz="1750" kern="1200" smtClean="0"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</p:titleStyle>
    <p:bodyStyle>
      <a:lvl1pPr marL="285750" indent="-285750" algn="l" defTabSz="914400" rtl="0" eaLnBrk="1" latinLnBrk="0" hangingPunct="1">
        <a:lnSpc>
          <a:spcPct val="100000"/>
        </a:lnSpc>
        <a:spcBef>
          <a:spcPts val="500"/>
        </a:spcBef>
        <a:spcAft>
          <a:spcPts val="1400"/>
        </a:spcAft>
        <a:buFont typeface="Arial" pitchFamily="34" charset="0"/>
        <a:buChar char="•"/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857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7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3784600" y="2735282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600" y="2333625"/>
            <a:ext cx="69532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Dortmund University</a:t>
            </a:r>
          </a:p>
          <a:p>
            <a:r>
              <a:rPr lang="de-DE" sz="2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a </a:t>
            </a:r>
            <a:r>
              <a:rPr lang="de-DE" sz="2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glance</a:t>
            </a:r>
            <a:r>
              <a:rPr lang="de-DE" sz="2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28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8034776" y="6372960"/>
            <a:ext cx="10477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1.5.17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81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435151" cy="435722"/>
          </a:xfrm>
        </p:spPr>
        <p:txBody>
          <a:bodyPr/>
          <a:lstStyle/>
          <a:p>
            <a:r>
              <a:rPr lang="en-US" dirty="0"/>
              <a:t>Diverse third-party projects in research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4283915" y="1742412"/>
            <a:ext cx="500379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44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de-DE" sz="44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504198" y="5110789"/>
            <a:ext cx="62140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  <a:endParaRPr lang="de-DE" sz="28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364330" y="4724113"/>
            <a:ext cx="339545" cy="5386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900" b="1" dirty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364331" y="3241929"/>
            <a:ext cx="411982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0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de-DE" sz="30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605350" y="3809164"/>
            <a:ext cx="4191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000" b="1" dirty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372350" y="3746502"/>
            <a:ext cx="366712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0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30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346157" y="2510561"/>
            <a:ext cx="419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de-DE" sz="32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605350" y="2542630"/>
            <a:ext cx="4191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de-DE" sz="32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127515" y="5717746"/>
            <a:ext cx="88561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247</a:t>
            </a:r>
            <a:endParaRPr lang="de-DE" sz="28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7149704" y="5157226"/>
            <a:ext cx="81200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197</a:t>
            </a:r>
            <a:endParaRPr lang="de-DE" sz="2800" b="1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005342" y="2434908"/>
            <a:ext cx="3057525" cy="6924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 </a:t>
            </a:r>
            <a:r>
              <a:rPr lang="de-DE" sz="1300" b="1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Excellence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Resolv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Ruhr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Explores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Solvation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RUB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UDE)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04800" y="3038170"/>
            <a:ext cx="3143758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 </a:t>
            </a:r>
            <a:r>
              <a:rPr lang="en-US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Collaborative </a:t>
            </a:r>
            <a:r>
              <a:rPr lang="en-US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Centers</a:t>
            </a:r>
          </a:p>
          <a:p>
            <a:pPr algn="ctr"/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2 </a:t>
            </a: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speaker university 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131587" y="3026485"/>
            <a:ext cx="2783814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 </a:t>
            </a:r>
            <a:r>
              <a:rPr lang="de-DE" sz="1300" b="1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Transregios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as speaker university 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3038476" y="3672764"/>
            <a:ext cx="3057525" cy="892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 Grants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Grants, </a:t>
            </a:r>
          </a:p>
          <a:p>
            <a:pPr algn="ctr"/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Consolidator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Grants, </a:t>
            </a:r>
          </a:p>
          <a:p>
            <a:pPr algn="ctr"/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Grants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547480" y="4245144"/>
            <a:ext cx="2490996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 Research Groups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131586" y="4216967"/>
            <a:ext cx="2848241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 </a:t>
            </a:r>
            <a:r>
              <a:rPr lang="de-DE" sz="1300" b="1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</a:t>
            </a:r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b="1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lang="de-DE" sz="1300" b="1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3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</a:t>
            </a:r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67029" y="5161427"/>
            <a:ext cx="2406586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</a:t>
            </a:r>
            <a:r>
              <a:rPr lang="de-DE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b="1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33180" y="5614339"/>
            <a:ext cx="2763441" cy="6924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funded by the</a:t>
            </a:r>
          </a:p>
          <a:p>
            <a:pPr algn="ctr"/>
            <a:r>
              <a:rPr lang="en-US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European </a:t>
            </a:r>
            <a:r>
              <a:rPr lang="en-US" sz="1300" b="1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</a:p>
          <a:p>
            <a:pPr algn="ctr"/>
            <a:r>
              <a:rPr lang="de-DE" sz="13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coordinator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448558" y="6219744"/>
            <a:ext cx="2171091" cy="2923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 individual </a:t>
            </a:r>
            <a:r>
              <a:rPr lang="de-DE" sz="1300" b="1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435328" y="5614339"/>
            <a:ext cx="2240756" cy="6924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funded by the</a:t>
            </a:r>
          </a:p>
          <a:p>
            <a:pPr algn="ctr"/>
            <a:r>
              <a:rPr lang="en-US" sz="1300" b="1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German Federal Government</a:t>
            </a: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9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3311639" y="2867664"/>
            <a:ext cx="2520000" cy="172354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smtClean="0">
                <a:solidFill>
                  <a:srgbClr val="565656"/>
                </a:solidFill>
              </a:rPr>
              <a:t>National</a:t>
            </a:r>
            <a:r>
              <a:rPr lang="de-DE" dirty="0">
                <a:solidFill>
                  <a:srgbClr val="565656"/>
                </a:solidFill>
              </a:rPr>
              <a:t>: </a:t>
            </a:r>
            <a:r>
              <a:rPr lang="de-DE" dirty="0" smtClean="0">
                <a:solidFill>
                  <a:srgbClr val="565656"/>
                </a:solidFill>
              </a:rPr>
              <a:t>rank 35 </a:t>
            </a:r>
          </a:p>
          <a:p>
            <a:r>
              <a:rPr lang="de-DE" dirty="0" smtClean="0">
                <a:solidFill>
                  <a:srgbClr val="565656"/>
                </a:solidFill>
              </a:rPr>
              <a:t>Worldwide: </a:t>
            </a:r>
            <a:br>
              <a:rPr lang="de-DE" dirty="0" smtClean="0">
                <a:solidFill>
                  <a:srgbClr val="565656"/>
                </a:solidFill>
              </a:rPr>
            </a:br>
            <a:r>
              <a:rPr lang="de-DE" dirty="0" smtClean="0">
                <a:solidFill>
                  <a:srgbClr val="565656"/>
                </a:solidFill>
              </a:rPr>
              <a:t>rank 301-350 </a:t>
            </a:r>
            <a:r>
              <a:rPr lang="de-DE" dirty="0" err="1" smtClean="0">
                <a:solidFill>
                  <a:srgbClr val="565656"/>
                </a:solidFill>
              </a:rPr>
              <a:t>of</a:t>
            </a:r>
            <a:r>
              <a:rPr lang="de-DE" dirty="0" smtClean="0">
                <a:solidFill>
                  <a:srgbClr val="565656"/>
                </a:solidFill>
              </a:rPr>
              <a:t/>
            </a:r>
            <a:br>
              <a:rPr lang="de-DE" dirty="0" smtClean="0">
                <a:solidFill>
                  <a:srgbClr val="565656"/>
                </a:solidFill>
              </a:rPr>
            </a:br>
            <a:r>
              <a:rPr lang="de-DE" dirty="0" smtClean="0">
                <a:solidFill>
                  <a:srgbClr val="565656"/>
                </a:solidFill>
              </a:rPr>
              <a:t>980 </a:t>
            </a:r>
            <a:r>
              <a:rPr lang="de-DE" dirty="0" err="1" smtClean="0">
                <a:solidFill>
                  <a:srgbClr val="565656"/>
                </a:solidFill>
              </a:rPr>
              <a:t>listed</a:t>
            </a:r>
            <a:r>
              <a:rPr lang="de-DE" dirty="0" smtClean="0">
                <a:solidFill>
                  <a:srgbClr val="565656"/>
                </a:solidFill>
              </a:rPr>
              <a:t> </a:t>
            </a:r>
            <a:r>
              <a:rPr lang="de-DE" dirty="0" err="1" smtClean="0">
                <a:solidFill>
                  <a:srgbClr val="565656"/>
                </a:solidFill>
              </a:rPr>
              <a:t>places</a:t>
            </a:r>
            <a:endParaRPr lang="de-DE" dirty="0" smtClean="0">
              <a:solidFill>
                <a:srgbClr val="565656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068879" y="2867683"/>
            <a:ext cx="2520000" cy="184124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>
                <a:solidFill>
                  <a:srgbClr val="565656"/>
                </a:solidFill>
              </a:rPr>
              <a:t>NRW: </a:t>
            </a:r>
            <a:r>
              <a:rPr lang="de-DE" dirty="0" err="1" smtClean="0">
                <a:solidFill>
                  <a:srgbClr val="565656"/>
                </a:solidFill>
              </a:rPr>
              <a:t>no</a:t>
            </a:r>
            <a:r>
              <a:rPr lang="de-DE" dirty="0" smtClean="0">
                <a:solidFill>
                  <a:srgbClr val="565656"/>
                </a:solidFill>
              </a:rPr>
              <a:t>. 1</a:t>
            </a:r>
          </a:p>
          <a:p>
            <a:r>
              <a:rPr lang="de-DE" dirty="0" smtClean="0">
                <a:solidFill>
                  <a:srgbClr val="565656"/>
                </a:solidFill>
              </a:rPr>
              <a:t>National: rank 4 </a:t>
            </a:r>
            <a:br>
              <a:rPr lang="de-DE" dirty="0" smtClean="0">
                <a:solidFill>
                  <a:srgbClr val="565656"/>
                </a:solidFill>
              </a:rPr>
            </a:br>
            <a:r>
              <a:rPr lang="en-US" dirty="0" smtClean="0">
                <a:solidFill>
                  <a:srgbClr val="565656"/>
                </a:solidFill>
              </a:rPr>
              <a:t>among universities founded since </a:t>
            </a:r>
            <a:r>
              <a:rPr lang="en-US" dirty="0">
                <a:solidFill>
                  <a:srgbClr val="565656"/>
                </a:solidFill>
              </a:rPr>
              <a:t>1966</a:t>
            </a:r>
            <a:endParaRPr lang="de-DE" dirty="0">
              <a:solidFill>
                <a:srgbClr val="565656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62813" y="2867664"/>
            <a:ext cx="2520000" cy="1841263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smtClean="0">
                <a:solidFill>
                  <a:srgbClr val="565656"/>
                </a:solidFill>
              </a:rPr>
              <a:t>National: top </a:t>
            </a:r>
            <a:r>
              <a:rPr lang="de-DE" dirty="0" err="1" smtClean="0">
                <a:solidFill>
                  <a:srgbClr val="565656"/>
                </a:solidFill>
              </a:rPr>
              <a:t>positions</a:t>
            </a:r>
            <a:r>
              <a:rPr lang="de-DE" dirty="0" smtClean="0">
                <a:solidFill>
                  <a:srgbClr val="565656"/>
                </a:solidFill>
              </a:rPr>
              <a:t> in </a:t>
            </a:r>
            <a:r>
              <a:rPr lang="de-DE" dirty="0" err="1" smtClean="0">
                <a:solidFill>
                  <a:srgbClr val="565656"/>
                </a:solidFill>
              </a:rPr>
              <a:t>eight</a:t>
            </a:r>
            <a:r>
              <a:rPr lang="de-DE" dirty="0" smtClean="0">
                <a:solidFill>
                  <a:srgbClr val="565656"/>
                </a:solidFill>
              </a:rPr>
              <a:t> </a:t>
            </a:r>
            <a:r>
              <a:rPr lang="de-DE" dirty="0" err="1" smtClean="0">
                <a:solidFill>
                  <a:srgbClr val="565656"/>
                </a:solidFill>
              </a:rPr>
              <a:t>subject</a:t>
            </a:r>
            <a:r>
              <a:rPr lang="de-DE" dirty="0" smtClean="0">
                <a:solidFill>
                  <a:srgbClr val="565656"/>
                </a:solidFill>
              </a:rPr>
              <a:t> </a:t>
            </a:r>
            <a:r>
              <a:rPr lang="de-DE" dirty="0" err="1" smtClean="0">
                <a:solidFill>
                  <a:srgbClr val="565656"/>
                </a:solidFill>
              </a:rPr>
              <a:t>areas</a:t>
            </a:r>
            <a:endParaRPr lang="de-DE" altLang="de-DE" dirty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54400" y="2761874"/>
            <a:ext cx="2520000" cy="2086444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554400" y="2310249"/>
            <a:ext cx="2520000" cy="5248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Atlas</a:t>
            </a:r>
            <a:b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(2015)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3311639" y="2745570"/>
            <a:ext cx="2520000" cy="2102747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311639" y="2310249"/>
            <a:ext cx="2520000" cy="5248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Times Higher Education 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Rankings (2016)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068879" y="2622465"/>
            <a:ext cx="2520000" cy="2225853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6068879" y="2310249"/>
            <a:ext cx="2520000" cy="5248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 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Ranking </a:t>
            </a:r>
            <a:b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50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 (2016)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/>
          <a:p>
            <a:fld id="{63CECEBB-547B-4598-95D8-3FB4D608B5D5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1" name="Titel 16"/>
          <p:cNvSpPr txBox="1">
            <a:spLocks/>
          </p:cNvSpPr>
          <p:nvPr/>
        </p:nvSpPr>
        <p:spPr>
          <a:xfrm>
            <a:off x="434529" y="1321200"/>
            <a:ext cx="8229600" cy="4357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400" kern="1200">
                <a:solidFill>
                  <a:srgbClr val="84B818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High positions in national and international rankings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0"/>
            <a:ext cx="9144000" cy="154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:\Referat01\Presse\+BASISPRÄSENTATION\Bildzeilen NEU\Chancengleichheit\Bildzeile Chancengleichhe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8387"/>
            <a:ext cx="9144000" cy="153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101425" cy="435722"/>
          </a:xfrm>
        </p:spPr>
        <p:txBody>
          <a:bodyPr/>
          <a:lstStyle/>
          <a:p>
            <a:r>
              <a:rPr lang="en-US" dirty="0"/>
              <a:t>Diversity: effective measures for equal opportunity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Inhaltsplatzhalter 1"/>
          <p:cNvSpPr>
            <a:spLocks noGrp="1"/>
          </p:cNvSpPr>
          <p:nvPr>
            <p:ph idx="1"/>
          </p:nvPr>
        </p:nvSpPr>
        <p:spPr>
          <a:xfrm>
            <a:off x="4816800" y="2473200"/>
            <a:ext cx="3780000" cy="2572933"/>
          </a:xfr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>
            <a:normAutofit/>
          </a:bodyPr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 smtClean="0"/>
              <a:t>zero award </a:t>
            </a:r>
            <a:r>
              <a:rPr lang="en-US" sz="1700" dirty="0"/>
              <a:t>for </a:t>
            </a:r>
            <a:r>
              <a:rPr lang="en-US" sz="1700" dirty="0" err="1"/>
              <a:t>DoBuS</a:t>
            </a:r>
            <a:r>
              <a:rPr lang="en-US" sz="1700" dirty="0"/>
              <a:t> (2016)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/>
              <a:t>Charter Family in University Life (2014)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/>
              <a:t>DFG Top Group of Research-Oriented Standards on Gender Equality (2011, 2013)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/>
              <a:t>Diversity Audit (2012</a:t>
            </a:r>
            <a:r>
              <a:rPr lang="en-US" sz="1700" dirty="0" smtClean="0"/>
              <a:t>)</a:t>
            </a:r>
            <a:endParaRPr lang="en-US" sz="1700" dirty="0"/>
          </a:p>
        </p:txBody>
      </p:sp>
      <p:sp>
        <p:nvSpPr>
          <p:cNvPr id="16" name="Rechteck 15"/>
          <p:cNvSpPr/>
          <p:nvPr/>
        </p:nvSpPr>
        <p:spPr>
          <a:xfrm>
            <a:off x="4816800" y="2008800"/>
            <a:ext cx="3780000" cy="4650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Award-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winning</a:t>
            </a:r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concepts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55741" y="2199104"/>
            <a:ext cx="3780000" cy="237289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555741" y="2008800"/>
            <a:ext cx="3780000" cy="4650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Institutionalized</a:t>
            </a:r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structures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55741" y="2473199"/>
            <a:ext cx="3780000" cy="238666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0" rIns="91440" bIns="45720" rtlCol="0" anchor="t">
            <a:noAutofit/>
          </a:bodyPr>
          <a:lstStyle/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700" dirty="0" err="1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Prorector</a:t>
            </a: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 Diversity Management</a:t>
            </a: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Staff Unit Equal Opportunity, Family and Diversity</a:t>
            </a: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Center </a:t>
            </a: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for Disability and Studies </a:t>
            </a: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7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DoBuS</a:t>
            </a: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7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Childcare</a:t>
            </a:r>
            <a:endParaRPr lang="en-US" sz="17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330854"/>
              </p:ext>
            </p:extLst>
          </p:nvPr>
        </p:nvGraphicFramePr>
        <p:xfrm>
          <a:off x="442019" y="1775808"/>
          <a:ext cx="5809312" cy="3897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394502" cy="435722"/>
          </a:xfrm>
        </p:spPr>
        <p:txBody>
          <a:bodyPr/>
          <a:lstStyle/>
          <a:p>
            <a:r>
              <a:rPr lang="de-DE" dirty="0" smtClean="0"/>
              <a:t>Further </a:t>
            </a:r>
            <a:r>
              <a:rPr lang="de-DE" dirty="0" err="1" smtClean="0"/>
              <a:t>increasing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percentage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women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633150" y="2039476"/>
            <a:ext cx="5691450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Proportion of </a:t>
            </a:r>
            <a:r>
              <a:rPr lang="en-US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women at TU Dortmund University</a:t>
            </a:r>
          </a:p>
        </p:txBody>
      </p:sp>
      <p:sp>
        <p:nvSpPr>
          <p:cNvPr id="33" name="Rechteck 32"/>
          <p:cNvSpPr/>
          <p:nvPr/>
        </p:nvSpPr>
        <p:spPr>
          <a:xfrm>
            <a:off x="826574" y="5303739"/>
            <a:ext cx="3862875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Quota</a:t>
            </a:r>
            <a:r>
              <a:rPr lang="de-DE" sz="1600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NRW </a:t>
            </a:r>
            <a:r>
              <a:rPr lang="de-DE" sz="1600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  <a:endParaRPr lang="de-DE" sz="1600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826576" y="5673540"/>
            <a:ext cx="8354883" cy="93681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0" rIns="91440" bIns="45720" numCol="2" rtlCol="0" anchor="t">
            <a:noAutofit/>
          </a:bodyPr>
          <a:lstStyle/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NRW Higher Education Act: </a:t>
            </a:r>
            <a:br>
              <a:rPr lang="en-US" sz="14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faculty-specific quota according to </a:t>
            </a:r>
            <a:r>
              <a:rPr lang="en-US" sz="14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cascade</a:t>
            </a:r>
            <a:endParaRPr lang="de-DE" sz="14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302443" y="4900826"/>
            <a:ext cx="10477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As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703385" y="5296293"/>
            <a:ext cx="5255520" cy="1147235"/>
          </a:xfrm>
          <a:prstGeom prst="rect">
            <a:avLst/>
          </a:prstGeom>
          <a:noFill/>
          <a:ln w="19050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5958905" y="2703610"/>
            <a:ext cx="1236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971606" y="4497772"/>
            <a:ext cx="1236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958905" y="3610769"/>
            <a:ext cx="2279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</a:t>
            </a: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V="1">
            <a:off x="2690446" y="2831123"/>
            <a:ext cx="0" cy="11166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3071446" y="3716215"/>
            <a:ext cx="0" cy="11166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49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m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632758"/>
              </p:ext>
            </p:extLst>
          </p:nvPr>
        </p:nvGraphicFramePr>
        <p:xfrm>
          <a:off x="272563" y="946009"/>
          <a:ext cx="9809490" cy="4725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554400" y="2140298"/>
            <a:ext cx="3780000" cy="28034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7" y="1321200"/>
            <a:ext cx="8558747" cy="435722"/>
          </a:xfrm>
        </p:spPr>
        <p:txBody>
          <a:bodyPr/>
          <a:lstStyle/>
          <a:p>
            <a:r>
              <a:rPr lang="en-US" dirty="0"/>
              <a:t>One of the largest employers in the city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5554766" y="3169475"/>
            <a:ext cx="1974079" cy="50862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spcBef>
                <a:spcPct val="20000"/>
              </a:spcBef>
              <a:buClr>
                <a:srgbClr val="83B73D"/>
              </a:buClr>
            </a:pPr>
            <a:r>
              <a:rPr lang="de-DE" sz="1800" dirty="0" smtClean="0">
                <a:solidFill>
                  <a:srgbClr val="565656"/>
                </a:solidFill>
                <a:latin typeface="Arial" panose="020B0604020202020204" pitchFamily="34" charset="0"/>
                <a:ea typeface="ヒラギノ角ゴ Pro W3" pitchFamily="96" charset="-128"/>
                <a:cs typeface="Arial" panose="020B0604020202020204" pitchFamily="34" charset="0"/>
              </a:rPr>
              <a:t>6,252 </a:t>
            </a:r>
            <a:r>
              <a:rPr lang="de-DE" sz="1800" dirty="0" err="1" smtClean="0">
                <a:solidFill>
                  <a:srgbClr val="565656"/>
                </a:solidFill>
                <a:latin typeface="Arial" panose="020B0604020202020204" pitchFamily="34" charset="0"/>
                <a:ea typeface="ヒラギノ角ゴ Pro W3" pitchFamily="96" charset="-128"/>
                <a:cs typeface="Arial" panose="020B0604020202020204" pitchFamily="34" charset="0"/>
              </a:rPr>
              <a:t>employees</a:t>
            </a:r>
            <a:r>
              <a:rPr lang="de-DE" sz="1800" dirty="0" smtClean="0">
                <a:solidFill>
                  <a:srgbClr val="565656"/>
                </a:solidFill>
                <a:latin typeface="Arial" panose="020B0604020202020204" pitchFamily="34" charset="0"/>
                <a:ea typeface="ヒラギノ角ゴ Pro W3" pitchFamily="96" charset="-128"/>
                <a:cs typeface="Arial" panose="020B0604020202020204" pitchFamily="34" charset="0"/>
              </a:rPr>
              <a:t>*</a:t>
            </a:r>
            <a:endParaRPr lang="de-DE" sz="1800" dirty="0">
              <a:solidFill>
                <a:srgbClr val="565656"/>
              </a:solidFill>
              <a:latin typeface="Arial" panose="020B0604020202020204" pitchFamily="34" charset="0"/>
              <a:ea typeface="ヒラギノ角ゴ Pro W3" pitchFamily="96" charset="-128"/>
              <a:cs typeface="Arial" panose="020B0604020202020204" pitchFamily="34" charset="0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554400" y="2480815"/>
            <a:ext cx="3920990" cy="1885950"/>
          </a:xfrm>
          <a:prstGeom prst="round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spcAft>
                <a:spcPts val="600"/>
              </a:spcAft>
            </a:pPr>
            <a:r>
              <a:rPr lang="de-DE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725216" y="2715050"/>
            <a:ext cx="178118" cy="11525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725216" y="3077476"/>
            <a:ext cx="178118" cy="11525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725216" y="3408872"/>
            <a:ext cx="178118" cy="115253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725216" y="4026635"/>
            <a:ext cx="178120" cy="1152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725216" y="4347897"/>
            <a:ext cx="178121" cy="11525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54399" y="2008800"/>
            <a:ext cx="4212333" cy="4650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TU Dortmund University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943530" y="2473200"/>
            <a:ext cx="3061204" cy="246297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0" rIns="91440" bIns="45720" rtlCol="0" anchor="t">
            <a:noAutofit/>
          </a:bodyPr>
          <a:lstStyle/>
          <a:p>
            <a:pPr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</a:pP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302 </a:t>
            </a:r>
            <a:r>
              <a:rPr lang="de-DE" sz="1600" dirty="0" err="1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rofessors</a:t>
            </a:r>
            <a:endParaRPr lang="de-DE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</a:pP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2,008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academic</a:t>
            </a: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staff</a:t>
            </a:r>
            <a:endParaRPr lang="de-DE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</a:pP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1,292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technical</a:t>
            </a: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 administrative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staff</a:t>
            </a:r>
            <a:endParaRPr lang="de-DE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</a:pP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2,196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student</a:t>
            </a: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assistants</a:t>
            </a:r>
            <a:endParaRPr lang="de-DE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</a:pPr>
            <a:r>
              <a:rPr lang="de-DE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454 </a:t>
            </a:r>
            <a:r>
              <a:rPr lang="de-DE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lecturers</a:t>
            </a:r>
            <a:endParaRPr lang="de-DE" sz="1600" dirty="0" smtClean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7455837" y="5164604"/>
            <a:ext cx="157066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persons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2016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31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394502" cy="435722"/>
          </a:xfrm>
        </p:spPr>
        <p:txBody>
          <a:bodyPr/>
          <a:lstStyle/>
          <a:p>
            <a:r>
              <a:rPr lang="en-US" dirty="0"/>
              <a:t>Regional networking: Science City </a:t>
            </a:r>
            <a:r>
              <a:rPr lang="en-US" dirty="0" smtClean="0"/>
              <a:t>of Dortmund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554400" y="1986743"/>
            <a:ext cx="3865530" cy="2728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9" name="Rechteck 28"/>
          <p:cNvSpPr/>
          <p:nvPr/>
        </p:nvSpPr>
        <p:spPr>
          <a:xfrm>
            <a:off x="554400" y="1986743"/>
            <a:ext cx="3865530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 </a:t>
            </a:r>
            <a:r>
              <a:rPr lang="en-US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endParaRPr lang="en-US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554400" y="2473200"/>
            <a:ext cx="3865531" cy="25321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100 measures to promote the Science City </a:t>
            </a:r>
            <a: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of Dortmund </a:t>
            </a: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from 2013 to 2020</a:t>
            </a: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Cooperation between science, business and industry, and the city</a:t>
            </a: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Awarded University Communication Prize (2015</a:t>
            </a:r>
            <a: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4816800" y="1986743"/>
            <a:ext cx="3853798" cy="2728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Rechteck 32"/>
          <p:cNvSpPr/>
          <p:nvPr/>
        </p:nvSpPr>
        <p:spPr>
          <a:xfrm>
            <a:off x="4816800" y="1986678"/>
            <a:ext cx="3853798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promote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816800" y="2473200"/>
            <a:ext cx="3853798" cy="2532185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Cooperation with companies in the </a:t>
            </a:r>
            <a: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1600" dirty="0" err="1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Deutschlandstipendium</a:t>
            </a:r>
            <a: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en-US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Dortmund Center for a Successful Start to Studies (DZS)</a:t>
            </a: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Talents scouts</a:t>
            </a: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Advisory Board </a:t>
            </a:r>
            <a: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Transition </a:t>
            </a:r>
            <a:b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</a:br>
            <a:r>
              <a:rPr lang="en-US" sz="16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School – Profession/College</a:t>
            </a:r>
            <a:endParaRPr lang="en-US" sz="1600" dirty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 marL="180000" indent="-18000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</a:pPr>
            <a:endParaRPr lang="de-DE" sz="1600" dirty="0" smtClean="0">
              <a:solidFill>
                <a:srgbClr val="565656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41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709471" cy="435722"/>
          </a:xfrm>
        </p:spPr>
        <p:txBody>
          <a:bodyPr/>
          <a:lstStyle/>
          <a:p>
            <a:r>
              <a:rPr lang="de-DE" dirty="0" smtClean="0"/>
              <a:t>Regional </a:t>
            </a:r>
            <a:r>
              <a:rPr lang="de-DE" dirty="0" err="1" smtClean="0"/>
              <a:t>commitment</a:t>
            </a:r>
            <a:r>
              <a:rPr lang="de-DE" dirty="0" smtClean="0"/>
              <a:t>:                   &amp; </a:t>
            </a:r>
            <a:r>
              <a:rPr lang="de-DE" dirty="0" err="1" smtClean="0"/>
              <a:t>welcome</a:t>
            </a:r>
            <a:r>
              <a:rPr lang="de-DE" dirty="0" smtClean="0"/>
              <a:t> </a:t>
            </a:r>
            <a:r>
              <a:rPr lang="de-DE" dirty="0" err="1" smtClean="0"/>
              <a:t>culture</a:t>
            </a:r>
            <a:endParaRPr lang="de-DE" dirty="0"/>
          </a:p>
        </p:txBody>
      </p:sp>
      <p:sp>
        <p:nvSpPr>
          <p:cNvPr id="32" name="Abgerundetes Rechteck 31"/>
          <p:cNvSpPr/>
          <p:nvPr/>
        </p:nvSpPr>
        <p:spPr bwMode="auto">
          <a:xfrm>
            <a:off x="352426" y="2779236"/>
            <a:ext cx="2905124" cy="240963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4F515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311639" y="2473200"/>
            <a:ext cx="2520000" cy="1608375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smtClean="0">
                <a:solidFill>
                  <a:srgbClr val="565656"/>
                </a:solidFill>
              </a:rPr>
              <a:t>“</a:t>
            </a:r>
            <a:r>
              <a:rPr lang="de-DE" dirty="0">
                <a:solidFill>
                  <a:srgbClr val="565656"/>
                </a:solidFill>
              </a:rPr>
              <a:t>Picture </a:t>
            </a:r>
            <a:r>
              <a:rPr lang="de-DE" dirty="0" err="1" smtClean="0">
                <a:solidFill>
                  <a:srgbClr val="565656"/>
                </a:solidFill>
              </a:rPr>
              <a:t>and</a:t>
            </a:r>
            <a:r>
              <a:rPr lang="de-DE" dirty="0" smtClean="0">
                <a:solidFill>
                  <a:srgbClr val="565656"/>
                </a:solidFill>
              </a:rPr>
              <a:t> Sound” in </a:t>
            </a:r>
            <a:r>
              <a:rPr lang="de-DE" dirty="0" err="1">
                <a:solidFill>
                  <a:srgbClr val="565656"/>
                </a:solidFill>
              </a:rPr>
              <a:t>the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city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church</a:t>
            </a:r>
            <a:r>
              <a:rPr lang="de-DE" dirty="0">
                <a:solidFill>
                  <a:srgbClr val="565656"/>
                </a:solidFill>
              </a:rPr>
              <a:t> St. </a:t>
            </a:r>
            <a:r>
              <a:rPr lang="de-DE" dirty="0" err="1">
                <a:solidFill>
                  <a:srgbClr val="565656"/>
                </a:solidFill>
              </a:rPr>
              <a:t>Reinoldi</a:t>
            </a:r>
            <a:endParaRPr lang="de-DE" dirty="0">
              <a:solidFill>
                <a:srgbClr val="565656"/>
              </a:solidFill>
            </a:endParaRPr>
          </a:p>
          <a:p>
            <a:r>
              <a:rPr lang="de-DE" dirty="0" err="1">
                <a:solidFill>
                  <a:srgbClr val="565656"/>
                </a:solidFill>
              </a:rPr>
              <a:t>KinderUni</a:t>
            </a:r>
            <a:r>
              <a:rPr lang="de-DE" dirty="0">
                <a:solidFill>
                  <a:srgbClr val="565656"/>
                </a:solidFill>
              </a:rPr>
              <a:t> in Dortmund Nordstadt </a:t>
            </a:r>
            <a:r>
              <a:rPr lang="de-DE" dirty="0" err="1">
                <a:solidFill>
                  <a:srgbClr val="565656"/>
                </a:solidFill>
              </a:rPr>
              <a:t>and</a:t>
            </a:r>
            <a:r>
              <a:rPr lang="de-DE" dirty="0">
                <a:solidFill>
                  <a:srgbClr val="565656"/>
                </a:solidFill>
              </a:rPr>
              <a:t> in </a:t>
            </a:r>
            <a:r>
              <a:rPr lang="de-DE" dirty="0" err="1">
                <a:solidFill>
                  <a:srgbClr val="565656"/>
                </a:solidFill>
              </a:rPr>
              <a:t>the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city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churches</a:t>
            </a:r>
            <a:endParaRPr lang="de-DE" dirty="0">
              <a:solidFill>
                <a:srgbClr val="565656"/>
              </a:solidFill>
            </a:endParaRPr>
          </a:p>
          <a:p>
            <a:r>
              <a:rPr lang="de-DE" dirty="0">
                <a:solidFill>
                  <a:srgbClr val="565656"/>
                </a:solidFill>
              </a:rPr>
              <a:t>Classic, jazz </a:t>
            </a:r>
            <a:r>
              <a:rPr lang="de-DE" dirty="0" err="1">
                <a:solidFill>
                  <a:srgbClr val="565656"/>
                </a:solidFill>
              </a:rPr>
              <a:t>and</a:t>
            </a:r>
            <a:r>
              <a:rPr lang="de-DE" dirty="0">
                <a:solidFill>
                  <a:srgbClr val="565656"/>
                </a:solidFill>
              </a:rPr>
              <a:t> rock </a:t>
            </a:r>
            <a:r>
              <a:rPr lang="de-DE" dirty="0" err="1">
                <a:solidFill>
                  <a:srgbClr val="565656"/>
                </a:solidFill>
              </a:rPr>
              <a:t>concerts</a:t>
            </a:r>
            <a:endParaRPr lang="de-DE" dirty="0">
              <a:solidFill>
                <a:srgbClr val="565656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068879" y="2473200"/>
            <a:ext cx="2520000" cy="198063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>
                <a:solidFill>
                  <a:srgbClr val="565656"/>
                </a:solidFill>
              </a:rPr>
              <a:t>“Open Courses” </a:t>
            </a:r>
          </a:p>
          <a:p>
            <a:r>
              <a:rPr lang="en-US" dirty="0" err="1">
                <a:solidFill>
                  <a:srgbClr val="565656"/>
                </a:solidFill>
              </a:rPr>
              <a:t>TU@Adam‘s</a:t>
            </a:r>
            <a:r>
              <a:rPr lang="en-US" dirty="0">
                <a:solidFill>
                  <a:srgbClr val="565656"/>
                </a:solidFill>
              </a:rPr>
              <a:t> Corner</a:t>
            </a:r>
          </a:p>
          <a:p>
            <a:r>
              <a:rPr lang="en-US" dirty="0" err="1" smtClean="0">
                <a:solidFill>
                  <a:srgbClr val="565656"/>
                </a:solidFill>
              </a:rPr>
              <a:t>Couseling</a:t>
            </a:r>
            <a:r>
              <a:rPr lang="en-US" dirty="0" smtClean="0">
                <a:solidFill>
                  <a:srgbClr val="565656"/>
                </a:solidFill>
              </a:rPr>
              <a:t> services office</a:t>
            </a:r>
          </a:p>
          <a:p>
            <a:r>
              <a:rPr lang="en-US" dirty="0" smtClean="0">
                <a:solidFill>
                  <a:srgbClr val="565656"/>
                </a:solidFill>
              </a:rPr>
              <a:t>Recommendation and funding of </a:t>
            </a:r>
            <a:r>
              <a:rPr lang="en-US" dirty="0">
                <a:solidFill>
                  <a:srgbClr val="565656"/>
                </a:solidFill>
              </a:rPr>
              <a:t>language courses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562813" y="2473200"/>
            <a:ext cx="2520000" cy="176831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>
                <a:solidFill>
                  <a:srgbClr val="565656"/>
                </a:solidFill>
              </a:rPr>
              <a:t>City</a:t>
            </a:r>
            <a:r>
              <a:rPr lang="en-US" dirty="0">
                <a:solidFill>
                  <a:srgbClr val="565656"/>
                </a:solidFill>
                <a:latin typeface="Calibri"/>
              </a:rPr>
              <a:t> </a:t>
            </a:r>
            <a:r>
              <a:rPr lang="de-DE" dirty="0" smtClean="0">
                <a:solidFill>
                  <a:srgbClr val="565656"/>
                </a:solidFill>
              </a:rPr>
              <a:t>Campus on </a:t>
            </a:r>
            <a:r>
              <a:rPr lang="de-DE" dirty="0" err="1">
                <a:solidFill>
                  <a:srgbClr val="565656"/>
                </a:solidFill>
              </a:rPr>
              <a:t>the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university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floor</a:t>
            </a:r>
            <a:r>
              <a:rPr lang="de-DE" dirty="0">
                <a:solidFill>
                  <a:srgbClr val="565656"/>
                </a:solidFill>
              </a:rPr>
              <a:t> </a:t>
            </a:r>
          </a:p>
          <a:p>
            <a:r>
              <a:rPr lang="de-DE" dirty="0" err="1">
                <a:solidFill>
                  <a:srgbClr val="565656"/>
                </a:solidFill>
              </a:rPr>
              <a:t>Exhibitions</a:t>
            </a:r>
            <a:r>
              <a:rPr lang="de-DE" dirty="0">
                <a:solidFill>
                  <a:srgbClr val="565656"/>
                </a:solidFill>
              </a:rPr>
              <a:t>, </a:t>
            </a:r>
            <a:r>
              <a:rPr lang="de-DE" dirty="0" err="1" smtClean="0">
                <a:solidFill>
                  <a:srgbClr val="565656"/>
                </a:solidFill>
              </a:rPr>
              <a:t>readings</a:t>
            </a:r>
            <a:r>
              <a:rPr lang="de-DE" dirty="0">
                <a:solidFill>
                  <a:srgbClr val="565656"/>
                </a:solidFill>
              </a:rPr>
              <a:t>, </a:t>
            </a:r>
            <a:r>
              <a:rPr lang="de-DE" dirty="0" err="1" smtClean="0">
                <a:solidFill>
                  <a:srgbClr val="565656"/>
                </a:solidFill>
              </a:rPr>
              <a:t>symposia</a:t>
            </a:r>
            <a:endParaRPr lang="de-DE" dirty="0">
              <a:solidFill>
                <a:srgbClr val="565656"/>
              </a:solidFill>
            </a:endParaRPr>
          </a:p>
          <a:p>
            <a:r>
              <a:rPr lang="de-DE" dirty="0" smtClean="0">
                <a:solidFill>
                  <a:srgbClr val="565656"/>
                </a:solidFill>
              </a:rPr>
              <a:t>“</a:t>
            </a:r>
            <a:r>
              <a:rPr lang="de-DE" dirty="0" err="1" smtClean="0">
                <a:solidFill>
                  <a:srgbClr val="565656"/>
                </a:solidFill>
              </a:rPr>
              <a:t>Reinoldus</a:t>
            </a:r>
            <a:r>
              <a:rPr lang="de-DE" dirty="0" smtClean="0">
                <a:solidFill>
                  <a:srgbClr val="565656"/>
                </a:solidFill>
              </a:rPr>
              <a:t>-Raum”: </a:t>
            </a:r>
            <a:r>
              <a:rPr lang="de-DE" dirty="0" err="1" smtClean="0">
                <a:solidFill>
                  <a:srgbClr val="565656"/>
                </a:solidFill>
              </a:rPr>
              <a:t>dialog</a:t>
            </a:r>
            <a:r>
              <a:rPr lang="de-DE" dirty="0" smtClean="0">
                <a:solidFill>
                  <a:srgbClr val="565656"/>
                </a:solidFill>
              </a:rPr>
              <a:t> “Science  </a:t>
            </a:r>
            <a:r>
              <a:rPr lang="de-DE" dirty="0">
                <a:solidFill>
                  <a:srgbClr val="565656"/>
                </a:solidFill>
              </a:rPr>
              <a:t>– Culture – </a:t>
            </a:r>
            <a:r>
              <a:rPr lang="de-DE" dirty="0" smtClean="0">
                <a:solidFill>
                  <a:srgbClr val="565656"/>
                </a:solidFill>
              </a:rPr>
              <a:t>City”</a:t>
            </a: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     </a:t>
            </a:r>
            <a:endParaRPr lang="de-DE" altLang="de-DE" dirty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54400" y="2460424"/>
            <a:ext cx="2520000" cy="2424843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554400" y="2008800"/>
            <a:ext cx="2520000" cy="46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ea typeface="ヒラギノ角ゴ Pro W3" pitchFamily="96" charset="-128"/>
                <a:cs typeface="Arial" panose="020B0604020202020204" pitchFamily="34" charset="0"/>
              </a:rPr>
              <a:t>Dortmund U-Tower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ea typeface="ヒラギノ角ゴ Pro W3" pitchFamily="96" charset="-128"/>
              <a:cs typeface="Arial" panose="020B060402020202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311639" y="2444121"/>
            <a:ext cx="2520000" cy="2441146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311639" y="2008800"/>
            <a:ext cx="2520000" cy="46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ea typeface="ヒラギノ角ゴ Pro W3" pitchFamily="96" charset="-128"/>
                <a:cs typeface="Arial" panose="020B0604020202020204" pitchFamily="34" charset="0"/>
              </a:rPr>
              <a:t>Event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ea typeface="ヒラギノ角ゴ Pro W3" pitchFamily="96" charset="-128"/>
                <a:cs typeface="Arial" panose="020B0604020202020204" pitchFamily="34" charset="0"/>
              </a:rPr>
              <a:t>series</a:t>
            </a:r>
            <a:endParaRPr lang="de-DE" sz="1600" dirty="0"/>
          </a:p>
        </p:txBody>
      </p:sp>
      <p:sp>
        <p:nvSpPr>
          <p:cNvPr id="36" name="Rechteck 35"/>
          <p:cNvSpPr/>
          <p:nvPr/>
        </p:nvSpPr>
        <p:spPr>
          <a:xfrm>
            <a:off x="6068879" y="2321015"/>
            <a:ext cx="2520000" cy="2564252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6068879" y="2008800"/>
            <a:ext cx="2520000" cy="4644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Welcome,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efugees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smsaczaj\Pictures\tu_kultur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152" y="1387728"/>
            <a:ext cx="140487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61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:\Referat01\Presse\+BASISPRÄSENTATION\Bildzeilen NEU\Gründungen\Bildzeile Gründu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8387"/>
            <a:ext cx="9144000" cy="153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269480" cy="435722"/>
          </a:xfrm>
        </p:spPr>
        <p:txBody>
          <a:bodyPr/>
          <a:lstStyle/>
          <a:p>
            <a:r>
              <a:rPr lang="de-DE" dirty="0" smtClean="0"/>
              <a:t>Regional </a:t>
            </a:r>
            <a:r>
              <a:rPr lang="de-DE" dirty="0" err="1" smtClean="0"/>
              <a:t>impact</a:t>
            </a:r>
            <a:r>
              <a:rPr lang="de-DE" dirty="0" smtClean="0"/>
              <a:t>: </a:t>
            </a:r>
            <a:r>
              <a:rPr lang="de-DE" dirty="0" err="1"/>
              <a:t>startups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science</a:t>
            </a:r>
            <a:endParaRPr lang="de-DE" dirty="0"/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4813481" y="2475502"/>
            <a:ext cx="3780000" cy="2372864"/>
          </a:xfr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/>
          </a:bodyPr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/>
              <a:t>Largest technology park in Germany – fifth largest in Europe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/>
              <a:t>Around 350 companies with over 10,000 employees in proximity to the university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</a:pPr>
            <a:r>
              <a:rPr lang="en-US" sz="1700" dirty="0"/>
              <a:t>TU Dortmund University is co-partner</a:t>
            </a:r>
          </a:p>
        </p:txBody>
      </p:sp>
      <p:sp>
        <p:nvSpPr>
          <p:cNvPr id="9" name="Rechteck 8"/>
          <p:cNvSpPr/>
          <p:nvPr/>
        </p:nvSpPr>
        <p:spPr>
          <a:xfrm>
            <a:off x="4813481" y="2008801"/>
            <a:ext cx="3780000" cy="27468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4813481" y="2008800"/>
            <a:ext cx="3780000" cy="4586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TechnologieZentrumDortmund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673" y="4563666"/>
            <a:ext cx="2189878" cy="384065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55742" y="2008800"/>
            <a:ext cx="3780000" cy="2746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555742" y="2008800"/>
            <a:ext cx="3780000" cy="4586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Startup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55741" y="2475502"/>
            <a:ext cx="4016259" cy="188483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Startup initiative “</a:t>
            </a:r>
            <a:r>
              <a:rPr lang="en-US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</a:t>
            </a:r>
            <a:r>
              <a:rPr lang="en-US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&gt;startup”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winners in </a:t>
            </a:r>
            <a:r>
              <a:rPr lang="en-US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competition “EXIST-Culture of Entrepreneurship: The Startup University” of the </a:t>
            </a:r>
            <a:r>
              <a:rPr lang="en-US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BMWi</a:t>
            </a:r>
            <a:endParaRPr lang="en-US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en-US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</a:t>
            </a:r>
            <a:r>
              <a:rPr lang="en-US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&gt;startup Center for Entrepreneurship and Transfer (2016)</a:t>
            </a:r>
          </a:p>
        </p:txBody>
      </p:sp>
    </p:spTree>
    <p:extLst>
      <p:ext uri="{BB962C8B-B14F-4D97-AF65-F5344CB8AC3E}">
        <p14:creationId xmlns:p14="http://schemas.microsoft.com/office/powerpoint/2010/main" val="232149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8795"/>
            <a:ext cx="9144000" cy="1539205"/>
          </a:xfrm>
          <a:prstGeom prst="rect">
            <a:avLst/>
          </a:prstGeom>
        </p:spPr>
      </p:pic>
      <p:sp>
        <p:nvSpPr>
          <p:cNvPr id="26" name="Rechteck 25"/>
          <p:cNvSpPr/>
          <p:nvPr/>
        </p:nvSpPr>
        <p:spPr>
          <a:xfrm>
            <a:off x="5212719" y="2061168"/>
            <a:ext cx="3665556" cy="47227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8" y="1321200"/>
            <a:ext cx="8449175" cy="435722"/>
          </a:xfrm>
        </p:spPr>
        <p:txBody>
          <a:bodyPr/>
          <a:lstStyle/>
          <a:p>
            <a:r>
              <a:rPr lang="en-US" dirty="0"/>
              <a:t>Better together: University Alliance Ruhr (UA Ruhr)</a:t>
            </a:r>
            <a:br>
              <a:rPr lang="en-US" dirty="0"/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566779" y="2473200"/>
            <a:ext cx="4484082" cy="28063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0" rIns="91440" bIns="45720" rtlCol="0" anchor="t">
            <a:noAutofit/>
          </a:bodyPr>
          <a:lstStyle>
            <a:lvl1pPr marL="180000" indent="-18000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  <a:defRPr sz="1600" baseline="0"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buFont typeface="Arial" pitchFamily="34" charset="0"/>
              <a:buChar char="•"/>
              <a:defRPr sz="1400" baseline="0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 baseline="0">
                <a:solidFill>
                  <a:schemeClr val="lt1"/>
                </a:solidFill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 baseline="0">
                <a:solidFill>
                  <a:schemeClr val="lt1"/>
                </a:solidFill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 baseline="0">
                <a:solidFill>
                  <a:schemeClr val="lt1"/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r>
              <a:rPr lang="de-DE" sz="1700" dirty="0">
                <a:solidFill>
                  <a:srgbClr val="565656"/>
                </a:solidFill>
              </a:rPr>
              <a:t>TU Dortmund University, Ruhr-Universität Bochum, University </a:t>
            </a:r>
            <a:r>
              <a:rPr lang="de-DE" sz="1700" dirty="0" err="1">
                <a:solidFill>
                  <a:srgbClr val="565656"/>
                </a:solidFill>
              </a:rPr>
              <a:t>of</a:t>
            </a:r>
            <a:r>
              <a:rPr lang="de-DE" sz="1700" dirty="0">
                <a:solidFill>
                  <a:srgbClr val="565656"/>
                </a:solidFill>
              </a:rPr>
              <a:t> Duisburg-Essen</a:t>
            </a:r>
          </a:p>
          <a:p>
            <a:r>
              <a:rPr lang="de-DE" sz="1700" dirty="0" err="1">
                <a:solidFill>
                  <a:srgbClr val="565656"/>
                </a:solidFill>
              </a:rPr>
              <a:t>Founded</a:t>
            </a:r>
            <a:r>
              <a:rPr lang="de-DE" sz="1700" dirty="0">
                <a:solidFill>
                  <a:srgbClr val="565656"/>
                </a:solidFill>
              </a:rPr>
              <a:t> 2007</a:t>
            </a:r>
          </a:p>
          <a:p>
            <a:r>
              <a:rPr lang="de-DE" sz="1700" dirty="0">
                <a:solidFill>
                  <a:srgbClr val="565656"/>
                </a:solidFill>
              </a:rPr>
              <a:t>&gt; 100 </a:t>
            </a:r>
            <a:r>
              <a:rPr lang="de-DE" sz="1700" dirty="0" err="1">
                <a:solidFill>
                  <a:srgbClr val="565656"/>
                </a:solidFill>
              </a:rPr>
              <a:t>cooperations</a:t>
            </a:r>
            <a:r>
              <a:rPr lang="de-DE" sz="1700" dirty="0">
                <a:solidFill>
                  <a:srgbClr val="565656"/>
                </a:solidFill>
              </a:rPr>
              <a:t> </a:t>
            </a:r>
          </a:p>
          <a:p>
            <a:r>
              <a:rPr lang="de-DE" sz="1700" dirty="0" err="1">
                <a:solidFill>
                  <a:srgbClr val="565656"/>
                </a:solidFill>
              </a:rPr>
              <a:t>Three</a:t>
            </a:r>
            <a:r>
              <a:rPr lang="de-DE" sz="1700" dirty="0">
                <a:solidFill>
                  <a:srgbClr val="565656"/>
                </a:solidFill>
              </a:rPr>
              <a:t> UA Ruhr </a:t>
            </a:r>
            <a:r>
              <a:rPr lang="de-DE" sz="1700" dirty="0" err="1">
                <a:solidFill>
                  <a:srgbClr val="565656"/>
                </a:solidFill>
              </a:rPr>
              <a:t>liaison</a:t>
            </a:r>
            <a:r>
              <a:rPr lang="de-DE" sz="1700" dirty="0">
                <a:solidFill>
                  <a:srgbClr val="565656"/>
                </a:solidFill>
              </a:rPr>
              <a:t> </a:t>
            </a:r>
            <a:r>
              <a:rPr lang="de-DE" sz="1700" dirty="0" err="1">
                <a:solidFill>
                  <a:srgbClr val="565656"/>
                </a:solidFill>
              </a:rPr>
              <a:t>offices</a:t>
            </a:r>
            <a:r>
              <a:rPr lang="de-DE" sz="1700" dirty="0">
                <a:solidFill>
                  <a:srgbClr val="565656"/>
                </a:solidFill>
              </a:rPr>
              <a:t>:</a:t>
            </a:r>
            <a:br>
              <a:rPr lang="de-DE" sz="1700" dirty="0">
                <a:solidFill>
                  <a:srgbClr val="565656"/>
                </a:solidFill>
              </a:rPr>
            </a:br>
            <a:r>
              <a:rPr lang="de-DE" sz="1700" dirty="0" err="1">
                <a:solidFill>
                  <a:srgbClr val="565656"/>
                </a:solidFill>
              </a:rPr>
              <a:t>Moscow</a:t>
            </a:r>
            <a:r>
              <a:rPr lang="de-DE" sz="1700" dirty="0">
                <a:solidFill>
                  <a:srgbClr val="565656"/>
                </a:solidFill>
              </a:rPr>
              <a:t>, New York, S</a:t>
            </a:r>
            <a:r>
              <a:rPr lang="el-GR" sz="1700" dirty="0">
                <a:solidFill>
                  <a:srgbClr val="565656"/>
                </a:solidFill>
              </a:rPr>
              <a:t>ᾶ</a:t>
            </a:r>
            <a:r>
              <a:rPr lang="de-DE" sz="1700" dirty="0">
                <a:solidFill>
                  <a:srgbClr val="565656"/>
                </a:solidFill>
              </a:rPr>
              <a:t>o </a:t>
            </a:r>
            <a:r>
              <a:rPr lang="de-DE" sz="1700" dirty="0" smtClean="0">
                <a:solidFill>
                  <a:srgbClr val="565656"/>
                </a:solidFill>
              </a:rPr>
              <a:t>Paulo</a:t>
            </a:r>
            <a:endParaRPr lang="de-DE" sz="1700" dirty="0">
              <a:solidFill>
                <a:srgbClr val="565656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566780" y="2008800"/>
            <a:ext cx="3780000" cy="4650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5069843" y="2061168"/>
            <a:ext cx="3652307" cy="2612432"/>
          </a:xfrm>
          <a:prstGeom prst="rect">
            <a:avLst/>
          </a:prstGeom>
          <a:noFill/>
          <a:ln w="19050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202671" y="2526558"/>
            <a:ext cx="3450262" cy="180693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0" rIns="91440" bIns="45720" rtlCol="0" anchor="t">
            <a:noAutofit/>
          </a:bodyPr>
          <a:lstStyle/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</a:t>
            </a: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. 1,300 </a:t>
            </a: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professors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</a:t>
            </a: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120,000 students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&gt; 15,000 graduates per year</a:t>
            </a:r>
          </a:p>
          <a:p>
            <a:pPr marL="285750" indent="-285750"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</a:t>
            </a: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. €1.4 </a:t>
            </a: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billion total budget, </a:t>
            </a:r>
            <a:r>
              <a:rPr lang="en-US" sz="1700" dirty="0" smtClean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including €300 </a:t>
            </a:r>
            <a:r>
              <a:rPr lang="en-US" sz="1700" dirty="0">
                <a:solidFill>
                  <a:srgbClr val="565656"/>
                </a:solidFill>
                <a:latin typeface="Arial" pitchFamily="34" charset="0"/>
                <a:cs typeface="Arial" pitchFamily="34" charset="0"/>
              </a:rPr>
              <a:t>million third-party funding</a:t>
            </a:r>
          </a:p>
        </p:txBody>
      </p:sp>
      <p:pic>
        <p:nvPicPr>
          <p:cNvPr id="1026" name="Picture 2" descr="C:\Users\smsaczaj\Pictures\UA-Ruhr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866" y="202445"/>
            <a:ext cx="1447795" cy="79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63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806797"/>
              </p:ext>
            </p:extLst>
          </p:nvPr>
        </p:nvGraphicFramePr>
        <p:xfrm>
          <a:off x="2787162" y="897602"/>
          <a:ext cx="7323991" cy="4615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508504" cy="435722"/>
          </a:xfrm>
        </p:spPr>
        <p:txBody>
          <a:bodyPr/>
          <a:lstStyle/>
          <a:p>
            <a:r>
              <a:rPr lang="en-US" dirty="0"/>
              <a:t>Internationality: students from all continents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566780" y="2473200"/>
            <a:ext cx="3658088" cy="280631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0" rIns="91440" bIns="45720" rtlCol="0" anchor="t">
            <a:noAutofit/>
          </a:bodyPr>
          <a:lstStyle>
            <a:lvl1pPr marL="180000" indent="-180000">
              <a:lnSpc>
                <a:spcPct val="100000"/>
              </a:lnSpc>
              <a:spcBef>
                <a:spcPts val="200"/>
              </a:spcBef>
              <a:spcAft>
                <a:spcPts val="600"/>
              </a:spcAft>
              <a:buClr>
                <a:srgbClr val="84B818"/>
              </a:buClr>
              <a:buFont typeface="Arial" pitchFamily="34" charset="0"/>
              <a:buChar char="•"/>
              <a:defRPr sz="1600" baseline="0"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buFont typeface="Arial" pitchFamily="34" charset="0"/>
              <a:buChar char="•"/>
              <a:defRPr sz="1400" baseline="0">
                <a:solidFill>
                  <a:schemeClr val="lt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 baseline="0">
                <a:solidFill>
                  <a:schemeClr val="lt1"/>
                </a:solidFill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 baseline="0">
                <a:solidFill>
                  <a:schemeClr val="lt1"/>
                </a:solidFill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 baseline="0">
                <a:solidFill>
                  <a:schemeClr val="lt1"/>
                </a:solidFill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lt1"/>
                </a:solidFill>
              </a:defRPr>
            </a:lvl9pPr>
          </a:lstStyle>
          <a:p>
            <a:r>
              <a:rPr lang="en-US" sz="1700" dirty="0">
                <a:solidFill>
                  <a:srgbClr val="565656"/>
                </a:solidFill>
              </a:rPr>
              <a:t>11% </a:t>
            </a:r>
            <a:r>
              <a:rPr lang="en-US" sz="1700" dirty="0" smtClean="0">
                <a:solidFill>
                  <a:srgbClr val="565656"/>
                </a:solidFill>
              </a:rPr>
              <a:t>international students from </a:t>
            </a:r>
            <a:r>
              <a:rPr lang="en-US" sz="1700" dirty="0">
                <a:solidFill>
                  <a:srgbClr val="565656"/>
                </a:solidFill>
              </a:rPr>
              <a:t>120 countries</a:t>
            </a:r>
          </a:p>
          <a:p>
            <a:r>
              <a:rPr lang="en-US" sz="1700" dirty="0" err="1">
                <a:solidFill>
                  <a:srgbClr val="565656"/>
                </a:solidFill>
              </a:rPr>
              <a:t>Cooperations</a:t>
            </a:r>
            <a:r>
              <a:rPr lang="en-US" sz="1700" dirty="0">
                <a:solidFill>
                  <a:srgbClr val="565656"/>
                </a:solidFill>
              </a:rPr>
              <a:t> and exchange agreements with universities worldwide</a:t>
            </a:r>
          </a:p>
          <a:p>
            <a:r>
              <a:rPr lang="en-US" sz="1700" dirty="0">
                <a:solidFill>
                  <a:srgbClr val="565656"/>
                </a:solidFill>
              </a:rPr>
              <a:t>Comprehensive advisory and support program</a:t>
            </a:r>
          </a:p>
          <a:p>
            <a:r>
              <a:rPr lang="en-US" sz="1700" dirty="0">
                <a:solidFill>
                  <a:srgbClr val="565656"/>
                </a:solidFill>
              </a:rPr>
              <a:t>International meeting center: Internationalization at </a:t>
            </a:r>
            <a:r>
              <a:rPr lang="en-US" sz="1700" dirty="0" smtClean="0">
                <a:solidFill>
                  <a:srgbClr val="565656"/>
                </a:solidFill>
              </a:rPr>
              <a:t>home</a:t>
            </a:r>
            <a:endParaRPr lang="en-US" sz="1700" dirty="0">
              <a:solidFill>
                <a:srgbClr val="565656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554400" y="2229325"/>
            <a:ext cx="3885628" cy="28128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54400" y="2006848"/>
            <a:ext cx="3885628" cy="4449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Cultural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diversity</a:t>
            </a:r>
            <a:r>
              <a:rPr lang="de-DE" u="sng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u="sng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058025" y="4808153"/>
            <a:ext cx="10477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As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2016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754816" y="3033348"/>
            <a:ext cx="1362808" cy="14003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Europe: 1,634</a:t>
            </a:r>
          </a:p>
          <a:p>
            <a:pPr>
              <a:spcAft>
                <a:spcPts val="600"/>
              </a:spcAft>
            </a:pP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Asia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1,431</a:t>
            </a:r>
          </a:p>
          <a:p>
            <a:pPr>
              <a:spcAft>
                <a:spcPts val="600"/>
              </a:spcAft>
            </a:pP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542</a:t>
            </a:r>
          </a:p>
          <a:p>
            <a:pPr>
              <a:spcAft>
                <a:spcPts val="600"/>
              </a:spcAft>
            </a:pP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133</a:t>
            </a:r>
          </a:p>
          <a:p>
            <a:pPr>
              <a:spcAft>
                <a:spcPts val="600"/>
              </a:spcAft>
            </a:pP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5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10"/>
          <p:cNvCxnSpPr/>
          <p:nvPr/>
        </p:nvCxnSpPr>
        <p:spPr>
          <a:xfrm>
            <a:off x="6065044" y="2184776"/>
            <a:ext cx="0" cy="1257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49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19495"/>
            <a:ext cx="8629084" cy="435722"/>
          </a:xfrm>
        </p:spPr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young</a:t>
            </a:r>
            <a:r>
              <a:rPr lang="de-DE" dirty="0" smtClean="0"/>
              <a:t> </a:t>
            </a:r>
            <a:r>
              <a:rPr lang="de-DE" dirty="0" err="1" smtClean="0"/>
              <a:t>university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unique</a:t>
            </a:r>
            <a:r>
              <a:rPr lang="de-DE" dirty="0" smtClean="0"/>
              <a:t> </a:t>
            </a:r>
            <a:r>
              <a:rPr lang="de-DE" dirty="0" err="1" smtClean="0"/>
              <a:t>profile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554400" y="2687157"/>
            <a:ext cx="3780000" cy="193477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faculties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>
              <a:spcAft>
                <a:spcPts val="600"/>
              </a:spcAft>
              <a:buClr>
                <a:srgbClr val="84B818"/>
              </a:buClr>
              <a:buFont typeface="Symbol" panose="05050102010706020507" pitchFamily="18" charset="2"/>
              <a:buChar char="-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endParaRPr lang="de-DE" sz="17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Aft>
                <a:spcPts val="600"/>
              </a:spcAft>
              <a:buClr>
                <a:srgbClr val="84B818"/>
              </a:buClr>
              <a:buFont typeface="Symbol" panose="05050102010706020507" pitchFamily="18" charset="2"/>
              <a:buChar char="-"/>
            </a:pP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cultural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4400" y="2474649"/>
            <a:ext cx="3780000" cy="2057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4618549" y="2239566"/>
            <a:ext cx="3640950" cy="465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statistics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a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glance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368049" y="2009597"/>
            <a:ext cx="3780000" cy="27825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54400" y="2222106"/>
            <a:ext cx="3780000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diciplines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18549" y="2636798"/>
            <a:ext cx="4203700" cy="2290027"/>
          </a:xfrm>
          <a:prstGeom prst="rect">
            <a:avLst/>
          </a:prstGeom>
          <a:noFill/>
        </p:spPr>
        <p:txBody>
          <a:bodyPr wrap="square" tIns="180000" rtlCol="0">
            <a:spAutoFit/>
          </a:bodyPr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Founded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1968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6,200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employees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300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34,200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€300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total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expenditures</a:t>
            </a:r>
            <a:r>
              <a:rPr lang="de-DE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(2016),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€66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</a:t>
            </a:r>
            <a:r>
              <a:rPr lang="de-DE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party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479499" y="2239565"/>
            <a:ext cx="4215750" cy="2687259"/>
          </a:xfrm>
          <a:prstGeom prst="rect">
            <a:avLst/>
          </a:prstGeom>
          <a:noFill/>
          <a:ln w="19050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055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W:\Referat01\Presse\+BASISPRÄSENTATION\Weltkarte_Kooperationen2016_E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" t="1629" b="11451"/>
          <a:stretch/>
        </p:blipFill>
        <p:spPr bwMode="auto">
          <a:xfrm>
            <a:off x="198559" y="1178169"/>
            <a:ext cx="8945441" cy="568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499921" cy="435722"/>
          </a:xfrm>
        </p:spPr>
        <p:txBody>
          <a:bodyPr/>
          <a:lstStyle/>
          <a:p>
            <a:r>
              <a:rPr lang="en-US" dirty="0"/>
              <a:t>(Exchange) </a:t>
            </a:r>
            <a:r>
              <a:rPr lang="en-US" dirty="0" err="1"/>
              <a:t>cooperations</a:t>
            </a:r>
            <a:r>
              <a:rPr lang="en-US" dirty="0"/>
              <a:t> and partnerships all over the world</a:t>
            </a:r>
            <a:br>
              <a:rPr lang="en-US" dirty="0"/>
            </a:br>
            <a:endParaRPr lang="de-DE" dirty="0"/>
          </a:p>
        </p:txBody>
      </p:sp>
      <p:sp>
        <p:nvSpPr>
          <p:cNvPr id="15" name="Abgerundetes Rechteck 14"/>
          <p:cNvSpPr/>
          <p:nvPr/>
        </p:nvSpPr>
        <p:spPr>
          <a:xfrm>
            <a:off x="180975" y="4628419"/>
            <a:ext cx="1738260" cy="1905001"/>
          </a:xfrm>
          <a:prstGeom prst="round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530946"/>
              </p:ext>
            </p:extLst>
          </p:nvPr>
        </p:nvGraphicFramePr>
        <p:xfrm>
          <a:off x="357191" y="5238750"/>
          <a:ext cx="1714492" cy="1272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4492"/>
              </a:tblGrid>
              <a:tr h="481037">
                <a:tc>
                  <a:txBody>
                    <a:bodyPr/>
                    <a:lstStyle/>
                    <a:p>
                      <a:r>
                        <a:rPr lang="de-DE" sz="1100" b="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 </a:t>
                      </a:r>
                      <a:r>
                        <a:rPr lang="de-DE" sz="1100" b="0" dirty="0" err="1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</a:t>
                      </a:r>
                      <a:r>
                        <a:rPr lang="de-DE" sz="1100" b="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b="0" dirty="0" err="1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exchange</a:t>
                      </a:r>
                      <a:r>
                        <a:rPr lang="de-DE" sz="1100" b="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100" b="0" dirty="0" err="1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agreements</a:t>
                      </a:r>
                      <a:endParaRPr lang="de-DE" sz="1100" b="0" dirty="0" smtClean="0">
                        <a:solidFill>
                          <a:srgbClr val="56565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91307">
                <a:tc>
                  <a:txBody>
                    <a:bodyPr/>
                    <a:lstStyle/>
                    <a:p>
                      <a:endParaRPr lang="de-DE" sz="1100" b="0" kern="1200" dirty="0" smtClean="0">
                        <a:solidFill>
                          <a:srgbClr val="56565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de-DE" sz="1100" b="0" kern="120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 </a:t>
                      </a:r>
                      <a:r>
                        <a:rPr lang="en-US" sz="1100" b="0" kern="1200" dirty="0" err="1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cooperations</a:t>
                      </a:r>
                      <a:r>
                        <a:rPr lang="en-US" sz="1100" b="0" kern="120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at</a:t>
                      </a:r>
                      <a:r>
                        <a:rPr lang="en-US" sz="1100" b="0" kern="1200" baseline="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kern="120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level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Ellipse 16"/>
          <p:cNvSpPr/>
          <p:nvPr/>
        </p:nvSpPr>
        <p:spPr>
          <a:xfrm>
            <a:off x="442913" y="5683661"/>
            <a:ext cx="180000" cy="180000"/>
          </a:xfrm>
          <a:prstGeom prst="ellipse">
            <a:avLst/>
          </a:prstGeom>
          <a:solidFill>
            <a:schemeClr val="bg1"/>
          </a:solidFill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14901" y="5016829"/>
            <a:ext cx="234000" cy="234000"/>
          </a:xfrm>
          <a:prstGeom prst="ellipse">
            <a:avLst/>
          </a:prstGeom>
          <a:solidFill>
            <a:srgbClr val="84B81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49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" name="Abgerundetes Rechteck 2"/>
          <p:cNvSpPr/>
          <p:nvPr/>
        </p:nvSpPr>
        <p:spPr>
          <a:xfrm>
            <a:off x="361950" y="1266825"/>
            <a:ext cx="8458200" cy="440055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673" y="1347209"/>
            <a:ext cx="6724649" cy="4626522"/>
          </a:xfrm>
          <a:prstGeom prst="roundRect">
            <a:avLst>
              <a:gd name="adj" fmla="val 8551"/>
            </a:avLst>
          </a:prstGeom>
        </p:spPr>
      </p:pic>
      <p:sp>
        <p:nvSpPr>
          <p:cNvPr id="6" name="Textfeld 5"/>
          <p:cNvSpPr txBox="1"/>
          <p:nvPr/>
        </p:nvSpPr>
        <p:spPr>
          <a:xfrm>
            <a:off x="2362200" y="6112907"/>
            <a:ext cx="3990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www.tu-dortmund.de </a:t>
            </a:r>
            <a:endParaRPr lang="de-DE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1209673" y="6118296"/>
            <a:ext cx="591654" cy="41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 rot="10800000">
            <a:off x="7342668" y="6112907"/>
            <a:ext cx="591654" cy="41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4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229600" cy="435722"/>
          </a:xfrm>
        </p:spPr>
        <p:txBody>
          <a:bodyPr/>
          <a:lstStyle/>
          <a:p>
            <a:r>
              <a:rPr lang="de-DE" dirty="0" smtClean="0"/>
              <a:t>16 </a:t>
            </a:r>
            <a:r>
              <a:rPr lang="de-DE" dirty="0" err="1" smtClean="0"/>
              <a:t>faculties</a:t>
            </a:r>
            <a:r>
              <a:rPr lang="de-DE" dirty="0" smtClean="0"/>
              <a:t>: </a:t>
            </a:r>
            <a:r>
              <a:rPr lang="de-DE" dirty="0" err="1" smtClean="0"/>
              <a:t>science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 smtClean="0"/>
              <a:t>, </a:t>
            </a:r>
            <a:r>
              <a:rPr lang="de-DE" dirty="0" err="1" smtClean="0"/>
              <a:t>culture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278626"/>
              </p:ext>
            </p:extLst>
          </p:nvPr>
        </p:nvGraphicFramePr>
        <p:xfrm>
          <a:off x="435600" y="1867318"/>
          <a:ext cx="8266273" cy="4640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2978"/>
                <a:gridCol w="4033295"/>
              </a:tblGrid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Mathematics</a:t>
                      </a: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Spatial Planning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Physics</a:t>
                      </a: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Architecture and Civil Engineering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Chemistry and Chemical Biology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</a:t>
                      </a:r>
                      <a:r>
                        <a:rPr lang="de-DE" sz="1600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Business </a:t>
                      </a:r>
                      <a:r>
                        <a:rPr lang="de-DE" sz="1600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1600" b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Economics</a:t>
                      </a:r>
                      <a:endParaRPr lang="de-DE" sz="16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Computer Science</a:t>
                      </a: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Education, Psychology and Sociology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Statistics</a:t>
                      </a: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Rehabilitation Sciences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964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Biochemical and Chemical Engineering</a:t>
                      </a:r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Human Sciences and Theology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Mechanical Engineering</a:t>
                      </a: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Cultural Studies</a:t>
                      </a: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695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of Electrical Engineering and Information Technology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Faculty </a:t>
                      </a:r>
                      <a:r>
                        <a:rPr lang="de-DE" sz="1600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Arts </a:t>
                      </a:r>
                      <a:r>
                        <a:rPr lang="de-DE" sz="1600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Sports </a:t>
                      </a:r>
                      <a:r>
                        <a:rPr lang="de-DE" sz="1600" b="0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Sciences</a:t>
                      </a:r>
                      <a:endParaRPr lang="de-DE" sz="16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de-DE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923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435151" cy="435722"/>
          </a:xfrm>
        </p:spPr>
        <p:txBody>
          <a:bodyPr/>
          <a:lstStyle/>
          <a:p>
            <a:r>
              <a:rPr lang="de-DE" dirty="0" err="1" smtClean="0"/>
              <a:t>Spectrum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study</a:t>
            </a:r>
            <a:r>
              <a:rPr lang="de-DE" dirty="0" smtClean="0"/>
              <a:t> </a:t>
            </a:r>
            <a:r>
              <a:rPr lang="de-DE" dirty="0" err="1" smtClean="0"/>
              <a:t>programs</a:t>
            </a:r>
            <a:r>
              <a:rPr lang="de-DE" dirty="0" smtClean="0"/>
              <a:t>: classic, innovative, </a:t>
            </a:r>
            <a:r>
              <a:rPr lang="de-DE" dirty="0" err="1" smtClean="0"/>
              <a:t>unique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554400" y="2160396"/>
            <a:ext cx="3780000" cy="2381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54400" y="2008800"/>
            <a:ext cx="3780000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54400" y="2473200"/>
            <a:ext cx="3780000" cy="184786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</a:t>
            </a:r>
            <a:r>
              <a:rPr lang="de-DE" sz="17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80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30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subjects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innovative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journalism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020733" y="2675467"/>
            <a:ext cx="1600200" cy="721667"/>
          </a:xfrm>
          <a:prstGeom prst="rect">
            <a:avLst/>
          </a:prstGeom>
          <a:solidFill>
            <a:srgbClr val="84B818"/>
          </a:solidFill>
          <a:ln>
            <a:solidFill>
              <a:srgbClr val="84B8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cs typeface="Arial"/>
              </a:rPr>
              <a:t>'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786033" y="2675466"/>
            <a:ext cx="1600200" cy="721667"/>
          </a:xfrm>
          <a:prstGeom prst="rect">
            <a:avLst/>
          </a:prstGeom>
          <a:solidFill>
            <a:srgbClr val="84B818"/>
          </a:solidFill>
          <a:ln>
            <a:solidFill>
              <a:srgbClr val="84B8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</a:t>
            </a:r>
            <a:r>
              <a:rPr lang="de-DE" sz="1600" dirty="0" err="1">
                <a:solidFill>
                  <a:schemeClr val="tx1"/>
                </a:solidFill>
                <a:latin typeface="Arial"/>
                <a:cs typeface="Arial"/>
              </a:rPr>
              <a:t>'</a:t>
            </a:r>
            <a:r>
              <a:rPr lang="de-DE" sz="1600" dirty="0" err="1" smtClean="0">
                <a:solidFill>
                  <a:schemeClr val="tx1"/>
                </a:solidFill>
                <a:latin typeface="Arial"/>
                <a:cs typeface="Arial"/>
              </a:rPr>
              <a:t>s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5020733" y="3599402"/>
            <a:ext cx="1600200" cy="721667"/>
          </a:xfrm>
          <a:prstGeom prst="rect">
            <a:avLst/>
          </a:prstGeom>
          <a:solidFill>
            <a:srgbClr val="84B818"/>
          </a:solidFill>
          <a:ln>
            <a:solidFill>
              <a:srgbClr val="84B8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Bachelor</a:t>
            </a:r>
            <a:r>
              <a:rPr lang="de-DE" sz="1600" dirty="0" err="1">
                <a:solidFill>
                  <a:schemeClr val="tx1"/>
                </a:solidFill>
                <a:latin typeface="Arial"/>
                <a:cs typeface="Arial"/>
              </a:rPr>
              <a:t>'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773333" y="3599402"/>
            <a:ext cx="1600200" cy="721667"/>
          </a:xfrm>
          <a:prstGeom prst="rect">
            <a:avLst/>
          </a:prstGeom>
          <a:solidFill>
            <a:srgbClr val="84B818"/>
          </a:solidFill>
          <a:ln>
            <a:solidFill>
              <a:srgbClr val="84B818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Bachelor</a:t>
            </a:r>
            <a:r>
              <a:rPr lang="de-DE" sz="1600" dirty="0" err="1">
                <a:solidFill>
                  <a:schemeClr val="tx1"/>
                </a:solidFill>
                <a:latin typeface="Arial"/>
                <a:cs typeface="Arial"/>
              </a:rPr>
              <a:t>'</a:t>
            </a:r>
            <a:r>
              <a:rPr lang="de-DE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Gerade Verbindung 6"/>
          <p:cNvCxnSpPr/>
          <p:nvPr/>
        </p:nvCxnSpPr>
        <p:spPr>
          <a:xfrm>
            <a:off x="5020733" y="4329536"/>
            <a:ext cx="336550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ogen 7"/>
          <p:cNvSpPr/>
          <p:nvPr/>
        </p:nvSpPr>
        <p:spPr>
          <a:xfrm>
            <a:off x="6786033" y="2164246"/>
            <a:ext cx="1587500" cy="982134"/>
          </a:xfrm>
          <a:prstGeom prst="arc">
            <a:avLst>
              <a:gd name="adj1" fmla="val 10742711"/>
              <a:gd name="adj2" fmla="val 0"/>
            </a:avLst>
          </a:prstGeom>
          <a:ln w="28575">
            <a:solidFill>
              <a:srgbClr val="84B818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5020733" y="4387974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ne-subject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degree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773334" y="4387974"/>
            <a:ext cx="1612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eacher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148352" y="2335351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de-DE" sz="1200" dirty="0" err="1" smtClean="0">
                <a:solidFill>
                  <a:srgbClr val="84B81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subjects</a:t>
            </a:r>
            <a:endParaRPr lang="de-DE" sz="1200" dirty="0">
              <a:solidFill>
                <a:srgbClr val="84B81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59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435151" cy="435722"/>
          </a:xfrm>
        </p:spPr>
        <p:txBody>
          <a:bodyPr/>
          <a:lstStyle/>
          <a:p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students</a:t>
            </a:r>
            <a:endParaRPr lang="de-DE" dirty="0"/>
          </a:p>
        </p:txBody>
      </p:sp>
      <p:graphicFrame>
        <p:nvGraphicFramePr>
          <p:cNvPr id="4" name="Diagramm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937285"/>
              </p:ext>
            </p:extLst>
          </p:nvPr>
        </p:nvGraphicFramePr>
        <p:xfrm>
          <a:off x="211667" y="1570106"/>
          <a:ext cx="8673916" cy="5152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896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m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037197"/>
              </p:ext>
            </p:extLst>
          </p:nvPr>
        </p:nvGraphicFramePr>
        <p:xfrm>
          <a:off x="-1598773" y="893279"/>
          <a:ext cx="8135335" cy="5481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7861746" cy="435722"/>
          </a:xfrm>
        </p:spPr>
        <p:txBody>
          <a:bodyPr/>
          <a:lstStyle/>
          <a:p>
            <a:r>
              <a:rPr lang="de-DE" dirty="0" smtClean="0"/>
              <a:t>Teaching: </a:t>
            </a:r>
            <a:r>
              <a:rPr lang="de-DE" dirty="0" err="1" smtClean="0"/>
              <a:t>wide</a:t>
            </a:r>
            <a:r>
              <a:rPr lang="de-DE" dirty="0" smtClean="0"/>
              <a:t>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subjects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formats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4816800" y="3380215"/>
            <a:ext cx="3855476" cy="1847869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/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lectures</a:t>
            </a:r>
            <a:endParaRPr lang="de-DE" sz="17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Interactive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seminars</a:t>
            </a:r>
            <a:endParaRPr lang="de-DE" sz="17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etc.</a:t>
            </a:r>
            <a:endParaRPr lang="de-DE" sz="17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7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7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</a:t>
            </a:r>
            <a: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13898" y="6038246"/>
            <a:ext cx="3386390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cultural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114887" y="5810650"/>
            <a:ext cx="3140385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667250" y="2800350"/>
            <a:ext cx="4005026" cy="2667000"/>
          </a:xfrm>
          <a:prstGeom prst="rect">
            <a:avLst/>
          </a:prstGeom>
          <a:noFill/>
          <a:ln w="19050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4816800" y="2915164"/>
            <a:ext cx="3855476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formats</a:t>
            </a:r>
            <a:endParaRPr lang="de-DE" u="sng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54400" y="2403581"/>
            <a:ext cx="3780000" cy="40270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554400" y="2010289"/>
            <a:ext cx="3780000" cy="4650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Balanced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</a:t>
            </a:r>
            <a:r>
              <a:rPr lang="de-DE" u="sng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u="sng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spectrum</a:t>
            </a:r>
            <a:endParaRPr lang="de-DE" u="sng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92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CEBB-547B-4598-95D8-3FB4D608B5D5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146763" cy="571008"/>
          </a:xfrm>
        </p:spPr>
        <p:txBody>
          <a:bodyPr/>
          <a:lstStyle/>
          <a:p>
            <a:r>
              <a:rPr lang="de-DE" dirty="0"/>
              <a:t>Central </a:t>
            </a:r>
            <a:r>
              <a:rPr lang="de-DE" dirty="0" err="1"/>
              <a:t>scientific</a:t>
            </a:r>
            <a:r>
              <a:rPr lang="de-DE" dirty="0"/>
              <a:t> </a:t>
            </a:r>
            <a:r>
              <a:rPr lang="de-DE" dirty="0" err="1" smtClean="0"/>
              <a:t>institutions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54399" y="2682908"/>
            <a:ext cx="3888000" cy="8825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DELTA:</a:t>
            </a:r>
          </a:p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Synchrotron Radiation </a:t>
            </a:r>
            <a:b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TU Dortmund University</a:t>
            </a:r>
          </a:p>
        </p:txBody>
      </p:sp>
      <p:sp>
        <p:nvSpPr>
          <p:cNvPr id="9" name="Rechteck 8"/>
          <p:cNvSpPr/>
          <p:nvPr/>
        </p:nvSpPr>
        <p:spPr>
          <a:xfrm>
            <a:off x="551712" y="3644930"/>
            <a:ext cx="3888000" cy="8825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DoKoLL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Dortmund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Teacher Training and Teaching/Learning Research</a:t>
            </a:r>
          </a:p>
        </p:txBody>
      </p:sp>
      <p:sp>
        <p:nvSpPr>
          <p:cNvPr id="10" name="Rechteck 9"/>
          <p:cNvSpPr/>
          <p:nvPr/>
        </p:nvSpPr>
        <p:spPr>
          <a:xfrm>
            <a:off x="4547936" y="2682908"/>
            <a:ext cx="3888000" cy="8825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sfs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Research Center Dortmund</a:t>
            </a:r>
          </a:p>
        </p:txBody>
      </p:sp>
      <p:sp>
        <p:nvSpPr>
          <p:cNvPr id="11" name="Rechteck 10"/>
          <p:cNvSpPr/>
          <p:nvPr/>
        </p:nvSpPr>
        <p:spPr>
          <a:xfrm>
            <a:off x="4547936" y="3644931"/>
            <a:ext cx="3888000" cy="8825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zhb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Higher Education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7491"/>
            <a:ext cx="9144000" cy="154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6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3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116618" cy="571008"/>
          </a:xfrm>
        </p:spPr>
        <p:txBody>
          <a:bodyPr/>
          <a:lstStyle/>
          <a:p>
            <a:r>
              <a:rPr lang="de-DE" dirty="0"/>
              <a:t>Strong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partners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25800" y="2639387"/>
            <a:ext cx="4143375" cy="3295745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25801" y="2174337"/>
            <a:ext cx="4143374" cy="4650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Affiliated</a:t>
            </a:r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640625" y="2639387"/>
            <a:ext cx="4227150" cy="3295745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4640626" y="2174337"/>
            <a:ext cx="4227150" cy="4650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Associated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28010" y="2716823"/>
            <a:ext cx="393895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3464" indent="-283464">
              <a:spcAft>
                <a:spcPts val="1200"/>
              </a:spcAft>
              <a:buSzPts val="1600"/>
              <a:buFont typeface="Arial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Leibniz Institute for Analytical Sciences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 (ISAS)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Leibniz Research Centre for Working Environment and Human Factors at TU Dortmund University 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(</a:t>
            </a:r>
            <a:r>
              <a:rPr lang="de-DE" sz="1600" dirty="0" err="1">
                <a:solidFill>
                  <a:srgbClr val="565656"/>
                </a:solidFill>
                <a:latin typeface="Arial"/>
                <a:cs typeface="Arial"/>
              </a:rPr>
              <a:t>IfADo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Research Institute for Technology and Disability 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(FTB)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Institute for Gerontology at TU Dortmund University (</a:t>
            </a:r>
            <a:r>
              <a:rPr lang="en-US" sz="1600" dirty="0" err="1">
                <a:solidFill>
                  <a:srgbClr val="565656"/>
                </a:solidFill>
                <a:latin typeface="Arial"/>
                <a:cs typeface="Arial"/>
              </a:rPr>
              <a:t>FfG</a:t>
            </a: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German Institute </a:t>
            </a:r>
            <a:r>
              <a:rPr lang="de-DE" sz="1600" dirty="0" err="1">
                <a:solidFill>
                  <a:srgbClr val="565656"/>
                </a:solidFill>
                <a:latin typeface="Arial"/>
                <a:cs typeface="Arial"/>
              </a:rPr>
              <a:t>for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/>
                <a:cs typeface="Arial"/>
              </a:rPr>
              <a:t>Civic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 Arts (DIS)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565656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806704" y="2717598"/>
            <a:ext cx="389499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3464" indent="-283464">
              <a:spcAft>
                <a:spcPts val="1200"/>
              </a:spcAft>
              <a:buSzPts val="1600"/>
              <a:buFont typeface="Arial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Federal Institute for Occupational Safety and Health 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(</a:t>
            </a:r>
            <a:r>
              <a:rPr lang="de-DE" sz="1600" dirty="0" err="1">
                <a:solidFill>
                  <a:srgbClr val="565656"/>
                </a:solidFill>
                <a:latin typeface="Arial"/>
                <a:cs typeface="Arial"/>
              </a:rPr>
              <a:t>BAuA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565656"/>
                </a:solidFill>
                <a:latin typeface="Arial"/>
                <a:cs typeface="Arial"/>
              </a:rPr>
              <a:t>Fraunhofer</a:t>
            </a: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 Institute for Material Flow and Logistics 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(IML)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565656"/>
                </a:solidFill>
                <a:latin typeface="Arial"/>
                <a:cs typeface="Arial"/>
              </a:rPr>
              <a:t>Fraunhofer</a:t>
            </a: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 Institute for Software and Systems Engineering 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(ISST)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Research Institute for Regional and Urban Development 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(ILS)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65656"/>
                </a:solidFill>
                <a:latin typeface="Arial"/>
                <a:cs typeface="Arial"/>
              </a:rPr>
              <a:t>Max Planck Institute of Molecular Physiology</a:t>
            </a:r>
            <a:r>
              <a:rPr lang="de-DE" sz="1600" dirty="0">
                <a:solidFill>
                  <a:srgbClr val="565656"/>
                </a:solidFill>
                <a:latin typeface="Arial"/>
                <a:cs typeface="Arial"/>
              </a:rPr>
              <a:t> (MPI)</a:t>
            </a:r>
            <a:endParaRPr lang="de-DE" sz="1600" dirty="0">
              <a:solidFill>
                <a:srgbClr val="565656"/>
              </a:solidFill>
              <a:latin typeface="Arial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de-DE" sz="1600" dirty="0">
              <a:solidFill>
                <a:srgbClr val="5656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4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/>
          <p:cNvSpPr txBox="1"/>
          <p:nvPr/>
        </p:nvSpPr>
        <p:spPr>
          <a:xfrm>
            <a:off x="6060214" y="2658906"/>
            <a:ext cx="2520000" cy="101326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/>
            <a:r>
              <a:rPr lang="de-DE" sz="1400" dirty="0" smtClean="0">
                <a:solidFill>
                  <a:srgbClr val="565656"/>
                </a:solidFill>
              </a:rPr>
              <a:t>BMBF </a:t>
            </a:r>
            <a:r>
              <a:rPr lang="de-DE" sz="1400" dirty="0" err="1" smtClean="0">
                <a:solidFill>
                  <a:srgbClr val="565656"/>
                </a:solidFill>
              </a:rPr>
              <a:t>projects</a:t>
            </a:r>
            <a:endParaRPr lang="de-DE" sz="1400" dirty="0">
              <a:solidFill>
                <a:srgbClr val="565656"/>
              </a:solidFill>
            </a:endParaRPr>
          </a:p>
          <a:p>
            <a:pPr marL="285750" indent="-285750"/>
            <a:r>
              <a:rPr lang="de-DE" sz="1400" dirty="0" err="1" smtClean="0">
                <a:solidFill>
                  <a:srgbClr val="565656"/>
                </a:solidFill>
              </a:rPr>
              <a:t>Several</a:t>
            </a:r>
            <a:r>
              <a:rPr lang="de-DE" sz="1400" dirty="0" smtClean="0">
                <a:solidFill>
                  <a:srgbClr val="565656"/>
                </a:solidFill>
              </a:rPr>
              <a:t> large-</a:t>
            </a:r>
            <a:r>
              <a:rPr lang="de-DE" sz="1400" dirty="0" err="1" smtClean="0">
                <a:solidFill>
                  <a:srgbClr val="565656"/>
                </a:solidFill>
              </a:rPr>
              <a:t>scale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studies</a:t>
            </a:r>
            <a:endParaRPr lang="de-DE" sz="1400" dirty="0">
              <a:solidFill>
                <a:srgbClr val="565656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6060214" y="2438810"/>
            <a:ext cx="2520000" cy="1591173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6060214" y="1988435"/>
            <a:ext cx="2520000" cy="64799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Youth, school and education research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435151" cy="435722"/>
          </a:xfrm>
        </p:spPr>
        <p:txBody>
          <a:bodyPr/>
          <a:lstStyle/>
          <a:p>
            <a:r>
              <a:rPr lang="de-DE" dirty="0" smtClean="0"/>
              <a:t>Research: </a:t>
            </a:r>
            <a:r>
              <a:rPr lang="de-DE" dirty="0" err="1" smtClean="0"/>
              <a:t>four</a:t>
            </a:r>
            <a:r>
              <a:rPr lang="de-DE" dirty="0" smtClean="0"/>
              <a:t> </a:t>
            </a: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profile</a:t>
            </a:r>
            <a:r>
              <a:rPr lang="de-DE" dirty="0" smtClean="0"/>
              <a:t> </a:t>
            </a:r>
            <a:r>
              <a:rPr lang="de-DE" dirty="0" err="1" smtClean="0"/>
              <a:t>areas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554400" y="2451633"/>
            <a:ext cx="2520000" cy="1578350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554400" y="1988435"/>
            <a:ext cx="2520000" cy="64799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54400" y="2658906"/>
            <a:ext cx="2520000" cy="102608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/>
          <a:p>
            <a:pPr marL="285750" indent="-28575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CRCs </a:t>
            </a: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transregios</a:t>
            </a:r>
            <a:endParaRPr lang="de-DE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BMBF </a:t>
            </a: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leading-edge</a:t>
            </a:r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</a:t>
            </a:r>
            <a:r>
              <a:rPr lang="de-DE" sz="14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</a:t>
            </a: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endParaRPr lang="de-DE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549168" y="4628014"/>
            <a:ext cx="2520000" cy="1696590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49168" y="4177639"/>
            <a:ext cx="2520000" cy="64799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biology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biotechnology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49168" y="4827089"/>
            <a:ext cx="2520000" cy="101326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/>
            <a:r>
              <a:rPr lang="de-DE" sz="1400" dirty="0" smtClean="0">
                <a:solidFill>
                  <a:srgbClr val="565656"/>
                </a:solidFill>
              </a:rPr>
              <a:t>DFG </a:t>
            </a:r>
            <a:r>
              <a:rPr lang="de-DE" sz="1400" dirty="0" err="1" smtClean="0">
                <a:solidFill>
                  <a:srgbClr val="565656"/>
                </a:solidFill>
              </a:rPr>
              <a:t>research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group</a:t>
            </a:r>
            <a:endParaRPr lang="de-DE" sz="1400" dirty="0">
              <a:solidFill>
                <a:srgbClr val="565656"/>
              </a:solidFill>
            </a:endParaRPr>
          </a:p>
          <a:p>
            <a:pPr marL="285750" indent="-285750"/>
            <a:r>
              <a:rPr lang="de-DE" sz="1400" dirty="0" err="1" smtClean="0">
                <a:solidFill>
                  <a:srgbClr val="565656"/>
                </a:solidFill>
              </a:rPr>
              <a:t>Participation</a:t>
            </a:r>
            <a:r>
              <a:rPr lang="de-DE" sz="1400" dirty="0" smtClean="0">
                <a:solidFill>
                  <a:srgbClr val="565656"/>
                </a:solidFill>
              </a:rPr>
              <a:t> in CRC </a:t>
            </a:r>
            <a:r>
              <a:rPr lang="de-DE" sz="1400" dirty="0" err="1" smtClean="0">
                <a:solidFill>
                  <a:srgbClr val="565656"/>
                </a:solidFill>
              </a:rPr>
              <a:t>and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one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cluster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of</a:t>
            </a:r>
            <a:r>
              <a:rPr lang="de-DE" sz="1400" dirty="0" smtClean="0">
                <a:solidFill>
                  <a:srgbClr val="565656"/>
                </a:solidFill>
              </a:rPr>
              <a:t> excellence</a:t>
            </a:r>
            <a:endParaRPr lang="de-DE" sz="1400" dirty="0">
              <a:solidFill>
                <a:srgbClr val="565656"/>
              </a:solidFill>
            </a:endParaRPr>
          </a:p>
          <a:p>
            <a:pPr marL="285750" indent="-285750"/>
            <a:r>
              <a:rPr lang="de-DE" sz="1400" dirty="0" smtClean="0">
                <a:solidFill>
                  <a:srgbClr val="565656"/>
                </a:solidFill>
              </a:rPr>
              <a:t>Drug </a:t>
            </a:r>
            <a:r>
              <a:rPr lang="de-DE" sz="1400" dirty="0" err="1" smtClean="0">
                <a:solidFill>
                  <a:srgbClr val="565656"/>
                </a:solidFill>
              </a:rPr>
              <a:t>discovery</a:t>
            </a:r>
            <a:r>
              <a:rPr lang="de-DE" sz="1400" dirty="0" smtClean="0">
                <a:solidFill>
                  <a:srgbClr val="565656"/>
                </a:solidFill>
              </a:rPr>
              <a:t> hub</a:t>
            </a:r>
            <a:endParaRPr lang="de-DE" sz="1400" dirty="0">
              <a:solidFill>
                <a:srgbClr val="565656"/>
              </a:solidFill>
            </a:endParaRPr>
          </a:p>
          <a:p>
            <a:pPr marL="285750" indent="-285750"/>
            <a:r>
              <a:rPr lang="de-DE" sz="1400" dirty="0" smtClean="0">
                <a:solidFill>
                  <a:srgbClr val="565656"/>
                </a:solidFill>
              </a:rPr>
              <a:t>EU </a:t>
            </a:r>
            <a:r>
              <a:rPr lang="de-DE" sz="1400" dirty="0" err="1" smtClean="0">
                <a:solidFill>
                  <a:srgbClr val="565656"/>
                </a:solidFill>
              </a:rPr>
              <a:t>projects</a:t>
            </a:r>
            <a:endParaRPr lang="de-DE" sz="1400" dirty="0" smtClean="0">
              <a:solidFill>
                <a:srgbClr val="565656"/>
              </a:solidFill>
            </a:endParaRPr>
          </a:p>
          <a:p>
            <a:pPr marL="285750" indent="-285750"/>
            <a:endParaRPr lang="de-DE" sz="1400" dirty="0">
              <a:solidFill>
                <a:srgbClr val="565656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9"/>
          <a:stretch/>
        </p:blipFill>
        <p:spPr bwMode="auto">
          <a:xfrm flipH="1">
            <a:off x="3160997" y="2470924"/>
            <a:ext cx="2812271" cy="2871899"/>
          </a:xfrm>
          <a:prstGeom prst="rect">
            <a:avLst/>
          </a:prstGeom>
          <a:solidFill>
            <a:srgbClr val="84B818"/>
          </a:solidFill>
          <a:ln>
            <a:solidFill>
              <a:schemeClr val="bg1"/>
            </a:solidFill>
          </a:ln>
        </p:spPr>
      </p:pic>
      <p:sp>
        <p:nvSpPr>
          <p:cNvPr id="28" name="Ellipse 27"/>
          <p:cNvSpPr/>
          <p:nvPr/>
        </p:nvSpPr>
        <p:spPr>
          <a:xfrm>
            <a:off x="3781427" y="3180895"/>
            <a:ext cx="1600200" cy="153321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3676545" y="3491374"/>
            <a:ext cx="1781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2/3 </a:t>
            </a:r>
          </a:p>
          <a:p>
            <a:pPr algn="ctr"/>
            <a:r>
              <a:rPr lang="en-US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third-party</a:t>
            </a:r>
          </a:p>
          <a:p>
            <a:pPr algn="ctr"/>
            <a:r>
              <a:rPr lang="en-US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 in</a:t>
            </a:r>
          </a:p>
          <a:p>
            <a:pPr algn="ctr"/>
            <a:r>
              <a:rPr lang="en-US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academia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6060214" y="4652580"/>
            <a:ext cx="2520000" cy="1672024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ysClr val="windowText" lastClr="000000"/>
              </a:solidFill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6060214" y="4176183"/>
            <a:ext cx="2520000" cy="647994"/>
          </a:xfrm>
          <a:prstGeom prst="rect">
            <a:avLst/>
          </a:prstGeom>
          <a:solidFill>
            <a:srgbClr val="84B818"/>
          </a:solidFill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Modeling, simulation and optimization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complex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 and systems</a:t>
            </a:r>
            <a:endParaRPr lang="de-DE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060214" y="4825634"/>
            <a:ext cx="2520000" cy="135503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285750" indent="-285750"/>
            <a:r>
              <a:rPr lang="de-DE" sz="1400" dirty="0" err="1">
                <a:solidFill>
                  <a:srgbClr val="565656"/>
                </a:solidFill>
              </a:rPr>
              <a:t>Several</a:t>
            </a:r>
            <a:r>
              <a:rPr lang="de-DE" sz="1400" dirty="0">
                <a:solidFill>
                  <a:srgbClr val="565656"/>
                </a:solidFill>
              </a:rPr>
              <a:t> CRCs </a:t>
            </a:r>
            <a:r>
              <a:rPr lang="de-DE" sz="1400" dirty="0" err="1">
                <a:solidFill>
                  <a:srgbClr val="565656"/>
                </a:solidFill>
              </a:rPr>
              <a:t>and</a:t>
            </a:r>
            <a:r>
              <a:rPr lang="de-DE" sz="1400" dirty="0">
                <a:solidFill>
                  <a:srgbClr val="565656"/>
                </a:solidFill>
              </a:rPr>
              <a:t> </a:t>
            </a:r>
            <a:r>
              <a:rPr lang="de-DE" sz="1400" dirty="0" err="1">
                <a:solidFill>
                  <a:srgbClr val="565656"/>
                </a:solidFill>
              </a:rPr>
              <a:t>transregios</a:t>
            </a:r>
            <a:endParaRPr lang="de-DE" sz="1400" dirty="0">
              <a:solidFill>
                <a:srgbClr val="565656"/>
              </a:solidFill>
            </a:endParaRPr>
          </a:p>
          <a:p>
            <a:pPr marL="285750" indent="-285750"/>
            <a:r>
              <a:rPr lang="de-DE" sz="1400" dirty="0" smtClean="0">
                <a:solidFill>
                  <a:srgbClr val="565656"/>
                </a:solidFill>
              </a:rPr>
              <a:t>DFG </a:t>
            </a:r>
            <a:r>
              <a:rPr lang="de-DE" sz="1400" dirty="0" err="1" smtClean="0">
                <a:solidFill>
                  <a:srgbClr val="565656"/>
                </a:solidFill>
              </a:rPr>
              <a:t>priority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programs</a:t>
            </a:r>
            <a:r>
              <a:rPr lang="de-DE" sz="1400" dirty="0" smtClean="0">
                <a:solidFill>
                  <a:srgbClr val="565656"/>
                </a:solidFill>
              </a:rPr>
              <a:t>, </a:t>
            </a:r>
            <a:r>
              <a:rPr lang="de-DE" sz="1400" dirty="0" err="1" smtClean="0">
                <a:solidFill>
                  <a:srgbClr val="565656"/>
                </a:solidFill>
              </a:rPr>
              <a:t>PhD</a:t>
            </a:r>
            <a:r>
              <a:rPr lang="de-DE" sz="1400" dirty="0" smtClean="0">
                <a:solidFill>
                  <a:srgbClr val="565656"/>
                </a:solidFill>
              </a:rPr>
              <a:t> </a:t>
            </a:r>
            <a:r>
              <a:rPr lang="de-DE" sz="1400" dirty="0" err="1" smtClean="0">
                <a:solidFill>
                  <a:srgbClr val="565656"/>
                </a:solidFill>
              </a:rPr>
              <a:t>programs</a:t>
            </a:r>
            <a:endParaRPr lang="de-DE" sz="1400" dirty="0">
              <a:solidFill>
                <a:srgbClr val="565656"/>
              </a:solidFill>
            </a:endParaRPr>
          </a:p>
          <a:p>
            <a:pPr marL="285750" indent="-285750"/>
            <a:r>
              <a:rPr lang="de-DE" sz="1400" dirty="0" smtClean="0">
                <a:solidFill>
                  <a:srgbClr val="565656"/>
                </a:solidFill>
              </a:rPr>
              <a:t>BMBF </a:t>
            </a:r>
            <a:r>
              <a:rPr lang="de-DE" sz="1400" dirty="0" err="1" smtClean="0">
                <a:solidFill>
                  <a:srgbClr val="565656"/>
                </a:solidFill>
              </a:rPr>
              <a:t>projects</a:t>
            </a:r>
            <a:endParaRPr lang="de-DE" sz="1400" dirty="0">
              <a:solidFill>
                <a:srgbClr val="5656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4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DO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1100</Words>
  <Application>Microsoft Office PowerPoint</Application>
  <PresentationFormat>Bildschirmpräsentation (4:3)</PresentationFormat>
  <Paragraphs>241</Paragraphs>
  <Slides>21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TUDO</vt:lpstr>
      <vt:lpstr>PowerPoint-Präsentation</vt:lpstr>
      <vt:lpstr>A young university with a unique profile </vt:lpstr>
      <vt:lpstr>16 faculties: science and technology, culture and society</vt:lpstr>
      <vt:lpstr>Spectrum of study programs: classic, innovative, unique</vt:lpstr>
      <vt:lpstr>Record number of students</vt:lpstr>
      <vt:lpstr>Teaching: wide range of subjects and formats</vt:lpstr>
      <vt:lpstr>Central scientific institutions</vt:lpstr>
      <vt:lpstr>Strong local research partners</vt:lpstr>
      <vt:lpstr>Research: four highly visible profile areas</vt:lpstr>
      <vt:lpstr>Diverse third-party projects in research</vt:lpstr>
      <vt:lpstr>PowerPoint-Präsentation</vt:lpstr>
      <vt:lpstr>Diversity: effective measures for equal opportunity</vt:lpstr>
      <vt:lpstr>Further increasing the percentage of women      </vt:lpstr>
      <vt:lpstr>One of the largest employers in the city</vt:lpstr>
      <vt:lpstr>Regional networking: Science City of Dortmund</vt:lpstr>
      <vt:lpstr>Regional commitment:                   &amp; welcome culture</vt:lpstr>
      <vt:lpstr>Regional impact: startups from science</vt:lpstr>
      <vt:lpstr>Better together: University Alliance Ruhr (UA Ruhr) </vt:lpstr>
      <vt:lpstr>Internationality: students from all continents</vt:lpstr>
      <vt:lpstr>(Exchange) cooperations and partnerships all over the world 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 von Cube</dc:creator>
  <cp:lastModifiedBy>Reil, Lena</cp:lastModifiedBy>
  <cp:revision>608</cp:revision>
  <cp:lastPrinted>2017-05-15T13:06:28Z</cp:lastPrinted>
  <dcterms:created xsi:type="dcterms:W3CDTF">2012-09-04T09:05:36Z</dcterms:created>
  <dcterms:modified xsi:type="dcterms:W3CDTF">2017-05-29T07:03:26Z</dcterms:modified>
</cp:coreProperties>
</file>